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0.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handoutMasterIdLst>
    <p:handoutMasterId r:id="rId25"/>
  </p:handoutMasterIdLst>
  <p:sldIdLst>
    <p:sldId id="285" r:id="rId2"/>
    <p:sldId id="275" r:id="rId3"/>
    <p:sldId id="286" r:id="rId4"/>
    <p:sldId id="280" r:id="rId5"/>
    <p:sldId id="279" r:id="rId6"/>
    <p:sldId id="274" r:id="rId7"/>
    <p:sldId id="276" r:id="rId8"/>
    <p:sldId id="257" r:id="rId9"/>
    <p:sldId id="256" r:id="rId10"/>
    <p:sldId id="294" r:id="rId11"/>
    <p:sldId id="295" r:id="rId12"/>
    <p:sldId id="289" r:id="rId13"/>
    <p:sldId id="290" r:id="rId14"/>
    <p:sldId id="291" r:id="rId15"/>
    <p:sldId id="292" r:id="rId16"/>
    <p:sldId id="293" r:id="rId17"/>
    <p:sldId id="271" r:id="rId18"/>
    <p:sldId id="268" r:id="rId19"/>
    <p:sldId id="259" r:id="rId20"/>
    <p:sldId id="269" r:id="rId21"/>
    <p:sldId id="284" r:id="rId22"/>
    <p:sldId id="282"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97" autoAdjust="0"/>
    <p:restoredTop sz="94434" autoAdjust="0"/>
  </p:normalViewPr>
  <p:slideViewPr>
    <p:cSldViewPr snapToGrid="0" snapToObjects="1">
      <p:cViewPr>
        <p:scale>
          <a:sx n="100" d="100"/>
          <a:sy n="100" d="100"/>
        </p:scale>
        <p:origin x="480" y="-2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172271032764468"/>
          <c:y val="7.846979356572148E-2"/>
          <c:w val="0.82262801708610001"/>
          <c:h val="0.69245589093030002"/>
        </c:manualLayout>
      </c:layout>
      <c:barChart>
        <c:barDir val="col"/>
        <c:grouping val="clustered"/>
        <c:varyColors val="0"/>
        <c:ser>
          <c:idx val="0"/>
          <c:order val="0"/>
          <c:tx>
            <c:strRef>
              <c:f>SUMMARY!$K$28</c:f>
              <c:strCache>
                <c:ptCount val="1"/>
                <c:pt idx="0">
                  <c:v>Fruit</c:v>
                </c:pt>
              </c:strCache>
            </c:strRef>
          </c:tx>
          <c:spPr>
            <a:solidFill>
              <a:schemeClr val="tx2">
                <a:lumMod val="40000"/>
                <a:lumOff val="60000"/>
              </a:schemeClr>
            </a:solidFill>
          </c:spPr>
          <c:invertIfNegative val="0"/>
          <c:cat>
            <c:strRef>
              <c:f>SUMMARY!$J$29:$J$35</c:f>
              <c:strCache>
                <c:ptCount val="7"/>
                <c:pt idx="0">
                  <c:v>Global</c:v>
                </c:pt>
                <c:pt idx="1">
                  <c:v>USA</c:v>
                </c:pt>
                <c:pt idx="2">
                  <c:v>EU 15</c:v>
                </c:pt>
                <c:pt idx="3">
                  <c:v>UAE </c:v>
                </c:pt>
                <c:pt idx="4">
                  <c:v>India</c:v>
                </c:pt>
                <c:pt idx="5">
                  <c:v>China</c:v>
                </c:pt>
                <c:pt idx="6">
                  <c:v>EAC</c:v>
                </c:pt>
              </c:strCache>
            </c:strRef>
          </c:cat>
          <c:val>
            <c:numRef>
              <c:f>SUMMARY!$K$29:$K$35</c:f>
              <c:numCache>
                <c:formatCode>0.0%</c:formatCode>
                <c:ptCount val="7"/>
                <c:pt idx="0">
                  <c:v>8.5545218591321706E-2</c:v>
                </c:pt>
                <c:pt idx="1">
                  <c:v>9.27497636262333E-2</c:v>
                </c:pt>
                <c:pt idx="2">
                  <c:v>5.8818565000058498E-2</c:v>
                </c:pt>
                <c:pt idx="3">
                  <c:v>0.129993750698146</c:v>
                </c:pt>
                <c:pt idx="4">
                  <c:v>0.181725435661866</c:v>
                </c:pt>
                <c:pt idx="5">
                  <c:v>0.24523821827835399</c:v>
                </c:pt>
                <c:pt idx="6">
                  <c:v>0.20636524963997999</c:v>
                </c:pt>
              </c:numCache>
            </c:numRef>
          </c:val>
          <c:extLst>
            <c:ext xmlns:c16="http://schemas.microsoft.com/office/drawing/2014/chart" uri="{C3380CC4-5D6E-409C-BE32-E72D297353CC}">
              <c16:uniqueId val="{00000000-ACDB-45B4-BA87-1B8232D4BAA4}"/>
            </c:ext>
          </c:extLst>
        </c:ser>
        <c:ser>
          <c:idx val="1"/>
          <c:order val="1"/>
          <c:tx>
            <c:strRef>
              <c:f>SUMMARY!$L$28</c:f>
              <c:strCache>
                <c:ptCount val="1"/>
                <c:pt idx="0">
                  <c:v>Vegetables</c:v>
                </c:pt>
              </c:strCache>
            </c:strRef>
          </c:tx>
          <c:spPr>
            <a:solidFill>
              <a:schemeClr val="accent3">
                <a:lumMod val="75000"/>
              </a:schemeClr>
            </a:solidFill>
          </c:spPr>
          <c:invertIfNegative val="0"/>
          <c:cat>
            <c:strRef>
              <c:f>SUMMARY!$J$29:$J$35</c:f>
              <c:strCache>
                <c:ptCount val="7"/>
                <c:pt idx="0">
                  <c:v>Global</c:v>
                </c:pt>
                <c:pt idx="1">
                  <c:v>USA</c:v>
                </c:pt>
                <c:pt idx="2">
                  <c:v>EU 15</c:v>
                </c:pt>
                <c:pt idx="3">
                  <c:v>UAE </c:v>
                </c:pt>
                <c:pt idx="4">
                  <c:v>India</c:v>
                </c:pt>
                <c:pt idx="5">
                  <c:v>China</c:v>
                </c:pt>
                <c:pt idx="6">
                  <c:v>EAC</c:v>
                </c:pt>
              </c:strCache>
            </c:strRef>
          </c:cat>
          <c:val>
            <c:numRef>
              <c:f>SUMMARY!$L$29:$L$35</c:f>
              <c:numCache>
                <c:formatCode>0.0%</c:formatCode>
                <c:ptCount val="7"/>
                <c:pt idx="0">
                  <c:v>4.30186077382224E-2</c:v>
                </c:pt>
                <c:pt idx="1">
                  <c:v>6.4365181294853094E-2</c:v>
                </c:pt>
                <c:pt idx="2">
                  <c:v>2.5302153696739001E-2</c:v>
                </c:pt>
                <c:pt idx="3">
                  <c:v>7.4667657497250003E-2</c:v>
                </c:pt>
                <c:pt idx="4">
                  <c:v>9.4856915787329105E-2</c:v>
                </c:pt>
                <c:pt idx="5">
                  <c:v>0.14223811875325901</c:v>
                </c:pt>
                <c:pt idx="6">
                  <c:v>0.29525848270423</c:v>
                </c:pt>
              </c:numCache>
            </c:numRef>
          </c:val>
          <c:extLst>
            <c:ext xmlns:c16="http://schemas.microsoft.com/office/drawing/2014/chart" uri="{C3380CC4-5D6E-409C-BE32-E72D297353CC}">
              <c16:uniqueId val="{00000001-ACDB-45B4-BA87-1B8232D4BAA4}"/>
            </c:ext>
          </c:extLst>
        </c:ser>
        <c:ser>
          <c:idx val="2"/>
          <c:order val="2"/>
          <c:tx>
            <c:strRef>
              <c:f>SUMMARY!$M$28</c:f>
              <c:strCache>
                <c:ptCount val="1"/>
                <c:pt idx="0">
                  <c:v>Average F&amp;V</c:v>
                </c:pt>
              </c:strCache>
            </c:strRef>
          </c:tx>
          <c:spPr>
            <a:solidFill>
              <a:schemeClr val="tx2">
                <a:lumMod val="75000"/>
              </a:schemeClr>
            </a:solidFill>
          </c:spPr>
          <c:invertIfNegative val="0"/>
          <c:cat>
            <c:strRef>
              <c:f>SUMMARY!$J$29:$J$35</c:f>
              <c:strCache>
                <c:ptCount val="7"/>
                <c:pt idx="0">
                  <c:v>Global</c:v>
                </c:pt>
                <c:pt idx="1">
                  <c:v>USA</c:v>
                </c:pt>
                <c:pt idx="2">
                  <c:v>EU 15</c:v>
                </c:pt>
                <c:pt idx="3">
                  <c:v>UAE </c:v>
                </c:pt>
                <c:pt idx="4">
                  <c:v>India</c:v>
                </c:pt>
                <c:pt idx="5">
                  <c:v>China</c:v>
                </c:pt>
                <c:pt idx="6">
                  <c:v>EAC</c:v>
                </c:pt>
              </c:strCache>
            </c:strRef>
          </c:cat>
          <c:val>
            <c:numRef>
              <c:f>SUMMARY!$M$29:$M$35</c:f>
              <c:numCache>
                <c:formatCode>0.0%</c:formatCode>
                <c:ptCount val="7"/>
                <c:pt idx="0">
                  <c:v>6.44964320600869E-2</c:v>
                </c:pt>
                <c:pt idx="1">
                  <c:v>8.1028104421210403E-2</c:v>
                </c:pt>
                <c:pt idx="2">
                  <c:v>4.5819639207149897E-2</c:v>
                </c:pt>
                <c:pt idx="3">
                  <c:v>0.110751804259419</c:v>
                </c:pt>
                <c:pt idx="4">
                  <c:v>0.13312774498277</c:v>
                </c:pt>
                <c:pt idx="5">
                  <c:v>0.20569825139904899</c:v>
                </c:pt>
                <c:pt idx="6">
                  <c:v>0.270100837937157</c:v>
                </c:pt>
              </c:numCache>
            </c:numRef>
          </c:val>
          <c:extLst>
            <c:ext xmlns:c16="http://schemas.microsoft.com/office/drawing/2014/chart" uri="{C3380CC4-5D6E-409C-BE32-E72D297353CC}">
              <c16:uniqueId val="{00000002-ACDB-45B4-BA87-1B8232D4BAA4}"/>
            </c:ext>
          </c:extLst>
        </c:ser>
        <c:dLbls>
          <c:showLegendKey val="0"/>
          <c:showVal val="0"/>
          <c:showCatName val="0"/>
          <c:showSerName val="0"/>
          <c:showPercent val="0"/>
          <c:showBubbleSize val="0"/>
        </c:dLbls>
        <c:gapWidth val="150"/>
        <c:axId val="275928576"/>
        <c:axId val="275930112"/>
      </c:barChart>
      <c:catAx>
        <c:axId val="275928576"/>
        <c:scaling>
          <c:orientation val="minMax"/>
        </c:scaling>
        <c:delete val="0"/>
        <c:axPos val="b"/>
        <c:numFmt formatCode="General" sourceLinked="0"/>
        <c:majorTickMark val="out"/>
        <c:minorTickMark val="none"/>
        <c:tickLblPos val="nextTo"/>
        <c:crossAx val="275930112"/>
        <c:crosses val="autoZero"/>
        <c:auto val="1"/>
        <c:lblAlgn val="ctr"/>
        <c:lblOffset val="100"/>
        <c:noMultiLvlLbl val="0"/>
      </c:catAx>
      <c:valAx>
        <c:axId val="275930112"/>
        <c:scaling>
          <c:orientation val="minMax"/>
        </c:scaling>
        <c:delete val="0"/>
        <c:axPos val="l"/>
        <c:numFmt formatCode="0.0%" sourceLinked="1"/>
        <c:majorTickMark val="out"/>
        <c:minorTickMark val="none"/>
        <c:tickLblPos val="nextTo"/>
        <c:txPr>
          <a:bodyPr/>
          <a:lstStyle/>
          <a:p>
            <a:pPr>
              <a:defRPr sz="900"/>
            </a:pPr>
            <a:endParaRPr lang="en-US"/>
          </a:p>
        </c:txPr>
        <c:crossAx val="275928576"/>
        <c:crosses val="autoZero"/>
        <c:crossBetween val="between"/>
        <c:minorUnit val="0.01"/>
      </c:valAx>
    </c:plotArea>
    <c:legend>
      <c:legendPos val="b"/>
      <c:layout>
        <c:manualLayout>
          <c:xMode val="edge"/>
          <c:yMode val="edge"/>
          <c:x val="0"/>
          <c:y val="0.90600021632569239"/>
          <c:w val="0.91215671318495395"/>
          <c:h val="9.2976450860309104E-2"/>
        </c:manualLayout>
      </c:layout>
      <c:overlay val="0"/>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BB15F-8AB9-DD4A-90A2-F326BC9532CA}" type="doc">
      <dgm:prSet loTypeId="urn:microsoft.com/office/officeart/2005/8/layout/lProcess2" loCatId="" qsTypeId="urn:microsoft.com/office/officeart/2005/8/quickstyle/simple1" qsCatId="simple" csTypeId="urn:microsoft.com/office/officeart/2005/8/colors/accent1_1" csCatId="accent1" phldr="1"/>
      <dgm:spPr/>
      <dgm:t>
        <a:bodyPr/>
        <a:lstStyle/>
        <a:p>
          <a:endParaRPr lang="en-US"/>
        </a:p>
      </dgm:t>
    </dgm:pt>
    <dgm:pt modelId="{F679B185-E8FB-0047-93BA-213C849E3D0B}">
      <dgm:prSet phldrT="[Text]"/>
      <dgm:spPr/>
      <dgm:t>
        <a:bodyPr/>
        <a:lstStyle/>
        <a:p>
          <a:r>
            <a:rPr lang="ru-RU" dirty="0" err="1"/>
            <a:t>Позитв</a:t>
          </a:r>
          <a:r>
            <a:rPr lang="ru-RU" dirty="0"/>
            <a:t>. факторы и характеристики экономического преобразования</a:t>
          </a:r>
          <a:endParaRPr lang="en-US" dirty="0"/>
        </a:p>
      </dgm:t>
    </dgm:pt>
    <dgm:pt modelId="{2EB46A5B-E432-6A40-90B5-0B97848B27C7}" type="parTrans" cxnId="{DC5E1B67-CCA9-F547-AC21-A6C02FA39EB4}">
      <dgm:prSet/>
      <dgm:spPr/>
      <dgm:t>
        <a:bodyPr/>
        <a:lstStyle/>
        <a:p>
          <a:endParaRPr lang="en-US"/>
        </a:p>
      </dgm:t>
    </dgm:pt>
    <dgm:pt modelId="{088AF449-71B5-0C4C-8D35-05459F5556D4}" type="sibTrans" cxnId="{DC5E1B67-CCA9-F547-AC21-A6C02FA39EB4}">
      <dgm:prSet/>
      <dgm:spPr/>
      <dgm:t>
        <a:bodyPr/>
        <a:lstStyle/>
        <a:p>
          <a:endParaRPr lang="en-US"/>
        </a:p>
      </dgm:t>
    </dgm:pt>
    <dgm:pt modelId="{DB64D81A-AEEC-2F4E-BD13-B840F25A40E5}">
      <dgm:prSet phldrT="[Text]" custT="1"/>
      <dgm:spPr/>
      <dgm:t>
        <a:bodyPr/>
        <a:lstStyle/>
        <a:p>
          <a:r>
            <a:rPr lang="ru-RU" sz="1400" dirty="0"/>
            <a:t>Стабильное </a:t>
          </a:r>
          <a:r>
            <a:rPr lang="ru-RU" sz="1400" dirty="0" err="1"/>
            <a:t>макроэкономичес</a:t>
          </a:r>
          <a:r>
            <a:rPr lang="ru-RU" sz="1400" dirty="0"/>
            <a:t>-кое развитие</a:t>
          </a:r>
          <a:endParaRPr lang="en-US" sz="1400" dirty="0"/>
        </a:p>
      </dgm:t>
    </dgm:pt>
    <dgm:pt modelId="{A79FDE25-FCD6-9644-BC16-55F7CE393C26}" type="parTrans" cxnId="{AD310A34-8D54-B44D-8159-22F99AC6B155}">
      <dgm:prSet/>
      <dgm:spPr/>
      <dgm:t>
        <a:bodyPr/>
        <a:lstStyle/>
        <a:p>
          <a:endParaRPr lang="en-US"/>
        </a:p>
      </dgm:t>
    </dgm:pt>
    <dgm:pt modelId="{D6CFCB05-3BBB-5142-B2B0-394EE8CDFBA8}" type="sibTrans" cxnId="{AD310A34-8D54-B44D-8159-22F99AC6B155}">
      <dgm:prSet/>
      <dgm:spPr/>
      <dgm:t>
        <a:bodyPr/>
        <a:lstStyle/>
        <a:p>
          <a:endParaRPr lang="en-US"/>
        </a:p>
      </dgm:t>
    </dgm:pt>
    <dgm:pt modelId="{0FB8711F-FB39-8F4D-986F-DE798033CBCC}">
      <dgm:prSet phldrT="[Text]"/>
      <dgm:spPr/>
      <dgm:t>
        <a:bodyPr/>
        <a:lstStyle/>
        <a:p>
          <a:r>
            <a:rPr lang="ru-RU" dirty="0"/>
            <a:t>Факторы, негативно влияющие на эконом. преобразование </a:t>
          </a:r>
          <a:endParaRPr lang="en-US" dirty="0"/>
        </a:p>
      </dgm:t>
    </dgm:pt>
    <dgm:pt modelId="{03B88307-B2A5-1E42-AEB3-EC6D1B772A17}" type="parTrans" cxnId="{AC2D5328-17E1-F745-B6C1-C031C59D02F5}">
      <dgm:prSet/>
      <dgm:spPr/>
      <dgm:t>
        <a:bodyPr/>
        <a:lstStyle/>
        <a:p>
          <a:endParaRPr lang="en-US"/>
        </a:p>
      </dgm:t>
    </dgm:pt>
    <dgm:pt modelId="{498D3C3F-82AF-E344-93AB-B6D663291B98}" type="sibTrans" cxnId="{AC2D5328-17E1-F745-B6C1-C031C59D02F5}">
      <dgm:prSet/>
      <dgm:spPr/>
      <dgm:t>
        <a:bodyPr/>
        <a:lstStyle/>
        <a:p>
          <a:endParaRPr lang="en-US"/>
        </a:p>
      </dgm:t>
    </dgm:pt>
    <dgm:pt modelId="{5D20B315-1CB8-0D43-8781-0AC338A62367}">
      <dgm:prSet phldrT="[Text]" custT="1"/>
      <dgm:spPr/>
      <dgm:t>
        <a:bodyPr/>
        <a:lstStyle/>
        <a:p>
          <a:r>
            <a:rPr lang="ru-RU" sz="1400" dirty="0"/>
            <a:t>Неудовлетворённый спрос на энергию</a:t>
          </a:r>
          <a:endParaRPr lang="en-US" sz="1400" dirty="0"/>
        </a:p>
      </dgm:t>
    </dgm:pt>
    <dgm:pt modelId="{0C723F2B-E143-A94E-9447-9DDEDDDCCBBC}" type="parTrans" cxnId="{2B083CBE-9891-634C-97C8-259C1C43D070}">
      <dgm:prSet/>
      <dgm:spPr/>
      <dgm:t>
        <a:bodyPr/>
        <a:lstStyle/>
        <a:p>
          <a:endParaRPr lang="en-US"/>
        </a:p>
      </dgm:t>
    </dgm:pt>
    <dgm:pt modelId="{C20295AA-7FDD-5847-9433-E04D0541719F}" type="sibTrans" cxnId="{2B083CBE-9891-634C-97C8-259C1C43D070}">
      <dgm:prSet/>
      <dgm:spPr/>
      <dgm:t>
        <a:bodyPr/>
        <a:lstStyle/>
        <a:p>
          <a:endParaRPr lang="en-US"/>
        </a:p>
      </dgm:t>
    </dgm:pt>
    <dgm:pt modelId="{A6C1AD35-5A99-974D-A601-CD03B21B6133}">
      <dgm:prSet phldrT="[Text]"/>
      <dgm:spPr/>
      <dgm:t>
        <a:bodyPr/>
        <a:lstStyle/>
        <a:p>
          <a:r>
            <a:rPr lang="ru-RU" dirty="0"/>
            <a:t>Стратегические приоритеты</a:t>
          </a:r>
          <a:endParaRPr lang="en-US" dirty="0"/>
        </a:p>
      </dgm:t>
    </dgm:pt>
    <dgm:pt modelId="{DA851D09-782F-634F-846B-AE742AA645EB}" type="parTrans" cxnId="{9CB6183B-68CA-6D47-BABE-A4B281FBCAEA}">
      <dgm:prSet/>
      <dgm:spPr/>
      <dgm:t>
        <a:bodyPr/>
        <a:lstStyle/>
        <a:p>
          <a:endParaRPr lang="en-US"/>
        </a:p>
      </dgm:t>
    </dgm:pt>
    <dgm:pt modelId="{7950F162-B23E-8447-A328-DC69989F3CBF}" type="sibTrans" cxnId="{9CB6183B-68CA-6D47-BABE-A4B281FBCAEA}">
      <dgm:prSet/>
      <dgm:spPr/>
      <dgm:t>
        <a:bodyPr/>
        <a:lstStyle/>
        <a:p>
          <a:endParaRPr lang="en-US"/>
        </a:p>
      </dgm:t>
    </dgm:pt>
    <dgm:pt modelId="{E4DC7A46-191D-E247-8F20-FEBFC803DB73}">
      <dgm:prSet custT="1"/>
      <dgm:spPr/>
      <dgm:t>
        <a:bodyPr/>
        <a:lstStyle/>
        <a:p>
          <a:r>
            <a:rPr lang="ru-RU" sz="1400" dirty="0"/>
            <a:t>Ограниченный и </a:t>
          </a:r>
          <a:r>
            <a:rPr lang="ru-RU" sz="1400" dirty="0" err="1"/>
            <a:t>переконцентрирован-ный</a:t>
          </a:r>
          <a:r>
            <a:rPr lang="ru-RU" sz="1400" dirty="0"/>
            <a:t> экспорт</a:t>
          </a:r>
          <a:endParaRPr lang="en-US" sz="1400" dirty="0"/>
        </a:p>
      </dgm:t>
    </dgm:pt>
    <dgm:pt modelId="{80D3C31E-A776-E243-93D1-C4969060744F}" type="parTrans" cxnId="{AB4423DE-3F98-A044-AB79-EEEC251D82B9}">
      <dgm:prSet/>
      <dgm:spPr/>
      <dgm:t>
        <a:bodyPr/>
        <a:lstStyle/>
        <a:p>
          <a:endParaRPr lang="en-US"/>
        </a:p>
      </dgm:t>
    </dgm:pt>
    <dgm:pt modelId="{2D1C12D8-D0A4-2940-954D-01EA3756005B}" type="sibTrans" cxnId="{AB4423DE-3F98-A044-AB79-EEEC251D82B9}">
      <dgm:prSet/>
      <dgm:spPr/>
      <dgm:t>
        <a:bodyPr/>
        <a:lstStyle/>
        <a:p>
          <a:endParaRPr lang="en-US"/>
        </a:p>
      </dgm:t>
    </dgm:pt>
    <dgm:pt modelId="{C5DAA56A-F05A-6445-B763-C1602C7DC914}">
      <dgm:prSet custT="1"/>
      <dgm:spPr/>
      <dgm:t>
        <a:bodyPr/>
        <a:lstStyle/>
        <a:p>
          <a:r>
            <a:rPr lang="ru-RU" sz="1400" dirty="0"/>
            <a:t>Низкий уровень </a:t>
          </a:r>
          <a:r>
            <a:rPr lang="ru-RU" sz="1400" dirty="0" err="1"/>
            <a:t>иностран</a:t>
          </a:r>
          <a:r>
            <a:rPr lang="ru-RU" sz="1400" dirty="0"/>
            <a:t>. инвестиций</a:t>
          </a:r>
          <a:r>
            <a:rPr lang="en-US" sz="1400" dirty="0"/>
            <a:t> </a:t>
          </a:r>
        </a:p>
      </dgm:t>
    </dgm:pt>
    <dgm:pt modelId="{4DE55E71-9517-FD42-BEEC-7B08270528CD}" type="parTrans" cxnId="{F0130665-7FF3-2D42-A99C-A87A53D4156C}">
      <dgm:prSet/>
      <dgm:spPr/>
      <dgm:t>
        <a:bodyPr/>
        <a:lstStyle/>
        <a:p>
          <a:endParaRPr lang="en-US"/>
        </a:p>
      </dgm:t>
    </dgm:pt>
    <dgm:pt modelId="{E8919C40-456D-8048-A66D-3039E93E01FE}" type="sibTrans" cxnId="{F0130665-7FF3-2D42-A99C-A87A53D4156C}">
      <dgm:prSet/>
      <dgm:spPr/>
      <dgm:t>
        <a:bodyPr/>
        <a:lstStyle/>
        <a:p>
          <a:endParaRPr lang="en-US"/>
        </a:p>
      </dgm:t>
    </dgm:pt>
    <dgm:pt modelId="{9FDA0ECB-F937-584E-BFC8-CCFB4E591EA3}">
      <dgm:prSet custT="1"/>
      <dgm:spPr/>
      <dgm:t>
        <a:bodyPr/>
        <a:lstStyle/>
        <a:p>
          <a:r>
            <a:rPr lang="ru-RU" sz="1400" dirty="0"/>
            <a:t>Слабая логистическая система</a:t>
          </a:r>
          <a:endParaRPr lang="en-US" sz="1400" dirty="0"/>
        </a:p>
      </dgm:t>
    </dgm:pt>
    <dgm:pt modelId="{CA4E685B-DABF-7843-90B7-69EE7C3364A4}" type="parTrans" cxnId="{D4982377-4D79-4E43-8A60-97DDBE31BF7E}">
      <dgm:prSet/>
      <dgm:spPr/>
      <dgm:t>
        <a:bodyPr/>
        <a:lstStyle/>
        <a:p>
          <a:endParaRPr lang="en-US"/>
        </a:p>
      </dgm:t>
    </dgm:pt>
    <dgm:pt modelId="{54F2929D-6678-DD40-9F2A-A2CC126D7DAC}" type="sibTrans" cxnId="{D4982377-4D79-4E43-8A60-97DDBE31BF7E}">
      <dgm:prSet/>
      <dgm:spPr/>
      <dgm:t>
        <a:bodyPr/>
        <a:lstStyle/>
        <a:p>
          <a:endParaRPr lang="en-US"/>
        </a:p>
      </dgm:t>
    </dgm:pt>
    <dgm:pt modelId="{8A0571CE-F47F-5844-AAB3-70110EA3B684}">
      <dgm:prSet custT="1"/>
      <dgm:spPr/>
      <dgm:t>
        <a:bodyPr/>
        <a:lstStyle/>
        <a:p>
          <a:r>
            <a:rPr lang="ru-RU" sz="1400" dirty="0"/>
            <a:t>Ограниченная доступность долгосрочных сбережений и кредитования </a:t>
          </a:r>
          <a:endParaRPr lang="en-US" sz="1400" dirty="0"/>
        </a:p>
      </dgm:t>
    </dgm:pt>
    <dgm:pt modelId="{CE73BC11-6FC0-3E43-A48C-C4FF03458BEB}" type="parTrans" cxnId="{45159745-2580-7745-83E1-FF3D953F5973}">
      <dgm:prSet/>
      <dgm:spPr/>
      <dgm:t>
        <a:bodyPr/>
        <a:lstStyle/>
        <a:p>
          <a:endParaRPr lang="en-US"/>
        </a:p>
      </dgm:t>
    </dgm:pt>
    <dgm:pt modelId="{B38D8BB6-AA16-494C-8BBB-9AA017FF3556}" type="sibTrans" cxnId="{45159745-2580-7745-83E1-FF3D953F5973}">
      <dgm:prSet/>
      <dgm:spPr/>
      <dgm:t>
        <a:bodyPr/>
        <a:lstStyle/>
        <a:p>
          <a:endParaRPr lang="en-US"/>
        </a:p>
      </dgm:t>
    </dgm:pt>
    <dgm:pt modelId="{8138E8DF-91A5-874E-9574-5705F24DF271}">
      <dgm:prSet/>
      <dgm:spPr/>
      <dgm:t>
        <a:bodyPr/>
        <a:lstStyle/>
        <a:p>
          <a:pPr>
            <a:spcAft>
              <a:spcPts val="0"/>
            </a:spcAft>
          </a:pPr>
          <a:r>
            <a:rPr lang="ru-RU" dirty="0" err="1"/>
            <a:t>Урбанизационный</a:t>
          </a:r>
          <a:r>
            <a:rPr lang="ru-RU" dirty="0"/>
            <a:t> </a:t>
          </a:r>
        </a:p>
        <a:p>
          <a:pPr>
            <a:spcAft>
              <a:spcPts val="0"/>
            </a:spcAft>
          </a:pPr>
          <a:r>
            <a:rPr lang="ru-RU" dirty="0"/>
            <a:t>прессинг</a:t>
          </a:r>
          <a:endParaRPr lang="en-US" dirty="0"/>
        </a:p>
      </dgm:t>
    </dgm:pt>
    <dgm:pt modelId="{EEEE050B-84D2-DC41-9F0E-2D28836736E6}" type="parTrans" cxnId="{81ABD9B3-D8A7-D44D-8B4D-329B152B66A4}">
      <dgm:prSet/>
      <dgm:spPr/>
      <dgm:t>
        <a:bodyPr/>
        <a:lstStyle/>
        <a:p>
          <a:endParaRPr lang="en-US"/>
        </a:p>
      </dgm:t>
    </dgm:pt>
    <dgm:pt modelId="{87064535-A16C-E941-A0FD-83133B1B2475}" type="sibTrans" cxnId="{81ABD9B3-D8A7-D44D-8B4D-329B152B66A4}">
      <dgm:prSet/>
      <dgm:spPr/>
      <dgm:t>
        <a:bodyPr/>
        <a:lstStyle/>
        <a:p>
          <a:endParaRPr lang="en-US"/>
        </a:p>
      </dgm:t>
    </dgm:pt>
    <dgm:pt modelId="{ECE12DE4-69A1-CB4C-8C88-EC09C9F8988F}">
      <dgm:prSet custT="1"/>
      <dgm:spPr/>
      <dgm:t>
        <a:bodyPr/>
        <a:lstStyle/>
        <a:p>
          <a:r>
            <a:rPr lang="en-US" sz="1400" b="1" dirty="0"/>
            <a:t>A. </a:t>
          </a:r>
          <a:r>
            <a:rPr lang="ru-RU" sz="1400" b="1" dirty="0"/>
            <a:t>Отрасли</a:t>
          </a:r>
          <a:r>
            <a:rPr lang="en-US" sz="1400" b="1" dirty="0"/>
            <a:t> </a:t>
          </a:r>
          <a:endParaRPr lang="en-US" sz="1400" dirty="0"/>
        </a:p>
      </dgm:t>
    </dgm:pt>
    <dgm:pt modelId="{6EB03281-E644-4A4F-885C-1D103443C283}" type="parTrans" cxnId="{E37382D1-5ED0-454E-B30A-C51DABBBB7D4}">
      <dgm:prSet/>
      <dgm:spPr/>
      <dgm:t>
        <a:bodyPr/>
        <a:lstStyle/>
        <a:p>
          <a:endParaRPr lang="en-US"/>
        </a:p>
      </dgm:t>
    </dgm:pt>
    <dgm:pt modelId="{477976B9-96B5-3744-8D3E-F067EAC4CD1E}" type="sibTrans" cxnId="{E37382D1-5ED0-454E-B30A-C51DABBBB7D4}">
      <dgm:prSet/>
      <dgm:spPr/>
      <dgm:t>
        <a:bodyPr/>
        <a:lstStyle/>
        <a:p>
          <a:endParaRPr lang="en-US"/>
        </a:p>
      </dgm:t>
    </dgm:pt>
    <dgm:pt modelId="{05C81B1B-8D2E-6841-9305-641E4DA7AAC0}">
      <dgm:prSet custT="1"/>
      <dgm:spPr/>
      <dgm:t>
        <a:bodyPr/>
        <a:lstStyle/>
        <a:p>
          <a:r>
            <a:rPr lang="ru-RU" sz="1400" dirty="0"/>
            <a:t>Индустриализация и сфера услуг</a:t>
          </a:r>
          <a:endParaRPr lang="en-US" sz="1400" dirty="0"/>
        </a:p>
      </dgm:t>
    </dgm:pt>
    <dgm:pt modelId="{860BEAB9-7110-7B42-A47B-F63315AAC156}" type="parTrans" cxnId="{4F218FF1-CD4A-4343-B7B9-4A5864CBF2E5}">
      <dgm:prSet/>
      <dgm:spPr/>
      <dgm:t>
        <a:bodyPr/>
        <a:lstStyle/>
        <a:p>
          <a:endParaRPr lang="en-US"/>
        </a:p>
      </dgm:t>
    </dgm:pt>
    <dgm:pt modelId="{120B79E7-2E39-2943-ABCF-73FA7E5324E2}" type="sibTrans" cxnId="{4F218FF1-CD4A-4343-B7B9-4A5864CBF2E5}">
      <dgm:prSet/>
      <dgm:spPr/>
      <dgm:t>
        <a:bodyPr/>
        <a:lstStyle/>
        <a:p>
          <a:endParaRPr lang="en-US"/>
        </a:p>
      </dgm:t>
    </dgm:pt>
    <dgm:pt modelId="{449048BF-99EA-F54A-9F31-1CF920375F0F}">
      <dgm:prSet custT="1"/>
      <dgm:spPr/>
      <dgm:t>
        <a:bodyPr/>
        <a:lstStyle/>
        <a:p>
          <a:r>
            <a:rPr lang="en-US" sz="1400" b="1" dirty="0"/>
            <a:t>B. </a:t>
          </a:r>
          <a:r>
            <a:rPr lang="ru-RU" sz="1400" b="1" dirty="0"/>
            <a:t>Регионы</a:t>
          </a:r>
          <a:r>
            <a:rPr lang="en-US" sz="1400" b="1" dirty="0"/>
            <a:t> </a:t>
          </a:r>
          <a:endParaRPr lang="en-US" sz="1400" dirty="0"/>
        </a:p>
      </dgm:t>
    </dgm:pt>
    <dgm:pt modelId="{8EDAB879-BF81-7047-981C-9D174036AFB8}" type="parTrans" cxnId="{D5FE824B-5DE9-4A42-A7B4-433CBF0C8B24}">
      <dgm:prSet/>
      <dgm:spPr/>
      <dgm:t>
        <a:bodyPr/>
        <a:lstStyle/>
        <a:p>
          <a:endParaRPr lang="en-US"/>
        </a:p>
      </dgm:t>
    </dgm:pt>
    <dgm:pt modelId="{CDE9BE4D-86AA-6C42-9192-F9C76D763759}" type="sibTrans" cxnId="{D5FE824B-5DE9-4A42-A7B4-433CBF0C8B24}">
      <dgm:prSet/>
      <dgm:spPr/>
      <dgm:t>
        <a:bodyPr/>
        <a:lstStyle/>
        <a:p>
          <a:endParaRPr lang="en-US"/>
        </a:p>
      </dgm:t>
    </dgm:pt>
    <dgm:pt modelId="{B7399CF7-304A-664B-87D0-6D35C4DDA297}">
      <dgm:prSet custT="1"/>
      <dgm:spPr/>
      <dgm:t>
        <a:bodyPr/>
        <a:lstStyle/>
        <a:p>
          <a:r>
            <a:rPr lang="ru-RU" sz="1400" dirty="0"/>
            <a:t>Внутренний</a:t>
          </a:r>
          <a:r>
            <a:rPr lang="en-US" sz="1400" dirty="0"/>
            <a:t> – </a:t>
          </a:r>
          <a:r>
            <a:rPr lang="ru-RU" sz="1400" dirty="0"/>
            <a:t>развитие ср. и малых городов</a:t>
          </a:r>
          <a:endParaRPr lang="en-US" sz="1400" dirty="0"/>
        </a:p>
      </dgm:t>
    </dgm:pt>
    <dgm:pt modelId="{6051D227-98BC-1445-AE92-A36ABA18B017}" type="parTrans" cxnId="{4B7AA703-85BC-0545-802C-5008B1809D79}">
      <dgm:prSet/>
      <dgm:spPr/>
      <dgm:t>
        <a:bodyPr/>
        <a:lstStyle/>
        <a:p>
          <a:endParaRPr lang="en-US"/>
        </a:p>
      </dgm:t>
    </dgm:pt>
    <dgm:pt modelId="{B7E01FA2-2640-A34D-800D-4E2F9FB17B67}" type="sibTrans" cxnId="{4B7AA703-85BC-0545-802C-5008B1809D79}">
      <dgm:prSet/>
      <dgm:spPr/>
      <dgm:t>
        <a:bodyPr/>
        <a:lstStyle/>
        <a:p>
          <a:endParaRPr lang="en-US"/>
        </a:p>
      </dgm:t>
    </dgm:pt>
    <dgm:pt modelId="{8B22D3A3-BFA8-8548-9287-D5E26BFFCA6F}">
      <dgm:prSet custT="1"/>
      <dgm:spPr/>
      <dgm:t>
        <a:bodyPr/>
        <a:lstStyle/>
        <a:p>
          <a:r>
            <a:rPr lang="ru-RU" sz="1400" dirty="0"/>
            <a:t>Внешний (Африка)</a:t>
          </a:r>
          <a:r>
            <a:rPr lang="en-US" sz="1400" dirty="0"/>
            <a:t> – </a:t>
          </a:r>
          <a:r>
            <a:rPr lang="ru-RU" sz="1400" dirty="0"/>
            <a:t>страны ВАС,</a:t>
          </a:r>
          <a:r>
            <a:rPr lang="en-US" sz="1400" dirty="0"/>
            <a:t> </a:t>
          </a:r>
          <a:r>
            <a:rPr lang="ru-RU" sz="1400" dirty="0"/>
            <a:t>ДР Конго</a:t>
          </a:r>
          <a:r>
            <a:rPr lang="en-US" sz="1400" dirty="0"/>
            <a:t> </a:t>
          </a:r>
        </a:p>
      </dgm:t>
    </dgm:pt>
    <dgm:pt modelId="{1B6EC6C2-1EB6-C84F-9CCA-0740706FDD7A}" type="parTrans" cxnId="{86903642-A5CB-AF4A-A936-9E3EEAECA5FC}">
      <dgm:prSet/>
      <dgm:spPr/>
      <dgm:t>
        <a:bodyPr/>
        <a:lstStyle/>
        <a:p>
          <a:endParaRPr lang="en-US"/>
        </a:p>
      </dgm:t>
    </dgm:pt>
    <dgm:pt modelId="{04B99296-13F4-0341-9201-022E0EE2918C}" type="sibTrans" cxnId="{86903642-A5CB-AF4A-A936-9E3EEAECA5FC}">
      <dgm:prSet/>
      <dgm:spPr/>
      <dgm:t>
        <a:bodyPr/>
        <a:lstStyle/>
        <a:p>
          <a:endParaRPr lang="en-US"/>
        </a:p>
      </dgm:t>
    </dgm:pt>
    <dgm:pt modelId="{A1FCF4DE-DED1-D241-BADF-C5C03EA68DD8}">
      <dgm:prSet custT="1"/>
      <dgm:spPr/>
      <dgm:t>
        <a:bodyPr/>
        <a:lstStyle/>
        <a:p>
          <a:r>
            <a:rPr lang="ru-RU" sz="1400" dirty="0" err="1"/>
            <a:t>Международн</a:t>
          </a:r>
          <a:r>
            <a:rPr lang="ru-RU" sz="1400" dirty="0"/>
            <a:t>.</a:t>
          </a:r>
          <a:r>
            <a:rPr lang="en-US" sz="1400" dirty="0"/>
            <a:t> – </a:t>
          </a:r>
          <a:r>
            <a:rPr lang="ru-RU" sz="1400" dirty="0" err="1"/>
            <a:t>Восточ</a:t>
          </a:r>
          <a:r>
            <a:rPr lang="ru-RU" sz="1400" dirty="0"/>
            <a:t>.</a:t>
          </a:r>
          <a:r>
            <a:rPr lang="en-US" sz="1400" dirty="0"/>
            <a:t> &amp; </a:t>
          </a:r>
          <a:r>
            <a:rPr lang="ru-RU" sz="1400" dirty="0" err="1"/>
            <a:t>Южн</a:t>
          </a:r>
          <a:r>
            <a:rPr lang="ru-RU" sz="1400" dirty="0"/>
            <a:t>. Азия, Европа</a:t>
          </a:r>
          <a:endParaRPr lang="en-US" sz="1400" dirty="0"/>
        </a:p>
      </dgm:t>
    </dgm:pt>
    <dgm:pt modelId="{9D06F121-C6C8-6E44-A5A2-933E48EBCA01}" type="parTrans" cxnId="{6F9CD230-61EF-A248-9B87-C6F70F68CD39}">
      <dgm:prSet/>
      <dgm:spPr/>
      <dgm:t>
        <a:bodyPr/>
        <a:lstStyle/>
        <a:p>
          <a:endParaRPr lang="en-US"/>
        </a:p>
      </dgm:t>
    </dgm:pt>
    <dgm:pt modelId="{19FCA66D-7361-5C42-AD68-5F32DF57F74E}" type="sibTrans" cxnId="{6F9CD230-61EF-A248-9B87-C6F70F68CD39}">
      <dgm:prSet/>
      <dgm:spPr/>
      <dgm:t>
        <a:bodyPr/>
        <a:lstStyle/>
        <a:p>
          <a:endParaRPr lang="en-US"/>
        </a:p>
      </dgm:t>
    </dgm:pt>
    <dgm:pt modelId="{E9131891-B26F-DD4F-8F7A-D407844AE6E8}">
      <dgm:prSet custT="1"/>
      <dgm:spPr/>
      <dgm:t>
        <a:bodyPr/>
        <a:lstStyle/>
        <a:p>
          <a:r>
            <a:rPr lang="ru-RU" sz="1400" dirty="0"/>
            <a:t>Увеличение инвестиций и сбережений</a:t>
          </a:r>
          <a:endParaRPr lang="en-US" sz="1400" dirty="0"/>
        </a:p>
      </dgm:t>
    </dgm:pt>
    <dgm:pt modelId="{09586F27-F131-E34F-B9E1-829292BACB6A}" type="parTrans" cxnId="{79DAA412-7F3C-F743-AB7D-7CC1C5494DB1}">
      <dgm:prSet/>
      <dgm:spPr/>
      <dgm:t>
        <a:bodyPr/>
        <a:lstStyle/>
        <a:p>
          <a:endParaRPr lang="en-US"/>
        </a:p>
      </dgm:t>
    </dgm:pt>
    <dgm:pt modelId="{CB368EB1-5D88-544D-9B41-387276D13FB5}" type="sibTrans" cxnId="{79DAA412-7F3C-F743-AB7D-7CC1C5494DB1}">
      <dgm:prSet/>
      <dgm:spPr/>
      <dgm:t>
        <a:bodyPr/>
        <a:lstStyle/>
        <a:p>
          <a:endParaRPr lang="en-US"/>
        </a:p>
      </dgm:t>
    </dgm:pt>
    <dgm:pt modelId="{EF2831CE-D0EB-174E-8A8E-381C083FBD39}">
      <dgm:prSet custT="1"/>
      <dgm:spPr/>
      <dgm:t>
        <a:bodyPr/>
        <a:lstStyle/>
        <a:p>
          <a:r>
            <a:rPr lang="ru-RU" sz="1400" dirty="0"/>
            <a:t>Рост МН интеграции</a:t>
          </a:r>
          <a:endParaRPr lang="en-US" sz="1400" dirty="0"/>
        </a:p>
      </dgm:t>
    </dgm:pt>
    <dgm:pt modelId="{92525B03-9E8F-8143-8F6C-5EDB3B7038C7}" type="parTrans" cxnId="{BD9E8C4C-5E9C-534C-93B4-C3DE5A155C2C}">
      <dgm:prSet/>
      <dgm:spPr/>
      <dgm:t>
        <a:bodyPr/>
        <a:lstStyle/>
        <a:p>
          <a:endParaRPr lang="en-US"/>
        </a:p>
      </dgm:t>
    </dgm:pt>
    <dgm:pt modelId="{F1083763-D89E-5A4E-B4A7-FA5C2FE88253}" type="sibTrans" cxnId="{BD9E8C4C-5E9C-534C-93B4-C3DE5A155C2C}">
      <dgm:prSet/>
      <dgm:spPr/>
      <dgm:t>
        <a:bodyPr/>
        <a:lstStyle/>
        <a:p>
          <a:endParaRPr lang="en-US"/>
        </a:p>
      </dgm:t>
    </dgm:pt>
    <dgm:pt modelId="{385085A3-5078-C84C-AF75-8C55E686CFC8}">
      <dgm:prSet custT="1"/>
      <dgm:spPr/>
      <dgm:t>
        <a:bodyPr/>
        <a:lstStyle/>
        <a:p>
          <a:r>
            <a:rPr lang="ru-RU" sz="1400" dirty="0"/>
            <a:t>Ориентация на нужды рынка при распределении ресурсов </a:t>
          </a:r>
          <a:endParaRPr lang="en-US" sz="1400" dirty="0"/>
        </a:p>
      </dgm:t>
    </dgm:pt>
    <dgm:pt modelId="{E63DF179-038F-0645-BD1B-14295690C7DE}" type="parTrans" cxnId="{9E602946-8B9C-A64D-BFB3-310C0FD5100F}">
      <dgm:prSet/>
      <dgm:spPr/>
      <dgm:t>
        <a:bodyPr/>
        <a:lstStyle/>
        <a:p>
          <a:endParaRPr lang="en-US"/>
        </a:p>
      </dgm:t>
    </dgm:pt>
    <dgm:pt modelId="{BF8FCA9A-058B-D74E-9B03-C828595098BC}" type="sibTrans" cxnId="{9E602946-8B9C-A64D-BFB3-310C0FD5100F}">
      <dgm:prSet/>
      <dgm:spPr/>
      <dgm:t>
        <a:bodyPr/>
        <a:lstStyle/>
        <a:p>
          <a:endParaRPr lang="en-US"/>
        </a:p>
      </dgm:t>
    </dgm:pt>
    <dgm:pt modelId="{C44D1745-6737-DC41-8635-C4CE4A66581D}">
      <dgm:prSet custT="1"/>
      <dgm:spPr/>
      <dgm:t>
        <a:bodyPr/>
        <a:lstStyle/>
        <a:p>
          <a:r>
            <a:rPr lang="ru-RU" sz="1400" dirty="0"/>
            <a:t>Рост урбанизации</a:t>
          </a:r>
          <a:endParaRPr lang="en-US" sz="1400" dirty="0"/>
        </a:p>
      </dgm:t>
    </dgm:pt>
    <dgm:pt modelId="{B5F8491F-F7EB-B743-8B98-2F0C913673B9}" type="parTrans" cxnId="{2AFA8CFA-23CA-874E-9969-E7353B3066F9}">
      <dgm:prSet/>
      <dgm:spPr/>
      <dgm:t>
        <a:bodyPr/>
        <a:lstStyle/>
        <a:p>
          <a:endParaRPr lang="en-US"/>
        </a:p>
      </dgm:t>
    </dgm:pt>
    <dgm:pt modelId="{626E41D8-CA12-1947-B2CB-DF0D47D08B33}" type="sibTrans" cxnId="{2AFA8CFA-23CA-874E-9969-E7353B3066F9}">
      <dgm:prSet/>
      <dgm:spPr/>
      <dgm:t>
        <a:bodyPr/>
        <a:lstStyle/>
        <a:p>
          <a:endParaRPr lang="en-US"/>
        </a:p>
      </dgm:t>
    </dgm:pt>
    <dgm:pt modelId="{6DC92CE4-F0FD-FF4C-89EE-F57D8838CC51}">
      <dgm:prSet custT="1"/>
      <dgm:spPr/>
      <dgm:t>
        <a:bodyPr/>
        <a:lstStyle/>
        <a:p>
          <a:r>
            <a:rPr lang="ru-RU" sz="1400" dirty="0"/>
            <a:t>Забота об экологии</a:t>
          </a:r>
          <a:endParaRPr lang="en-US" sz="1400" dirty="0"/>
        </a:p>
      </dgm:t>
    </dgm:pt>
    <dgm:pt modelId="{3FF141E7-F5F2-3F46-8C8A-4440A9FD8518}" type="parTrans" cxnId="{9F45A2A3-F68C-714C-8CCB-32EBCCC16177}">
      <dgm:prSet/>
      <dgm:spPr/>
      <dgm:t>
        <a:bodyPr/>
        <a:lstStyle/>
        <a:p>
          <a:endParaRPr lang="en-US"/>
        </a:p>
      </dgm:t>
    </dgm:pt>
    <dgm:pt modelId="{D33D71BB-B185-CE47-BA52-E19B510B1065}" type="sibTrans" cxnId="{9F45A2A3-F68C-714C-8CCB-32EBCCC16177}">
      <dgm:prSet/>
      <dgm:spPr/>
      <dgm:t>
        <a:bodyPr/>
        <a:lstStyle/>
        <a:p>
          <a:endParaRPr lang="en-US"/>
        </a:p>
      </dgm:t>
    </dgm:pt>
    <dgm:pt modelId="{4462AE26-AA30-DE46-9B2F-6DA810B37FFC}">
      <dgm:prSet custT="1"/>
      <dgm:spPr/>
      <dgm:t>
        <a:bodyPr/>
        <a:lstStyle/>
        <a:p>
          <a:r>
            <a:rPr kumimoji="0" lang="ru-RU" sz="1400" u="none" strike="noStrike" cap="none" normalizeH="0" baseline="0" dirty="0" err="1">
              <a:ln>
                <a:noFill/>
              </a:ln>
              <a:effectLst/>
            </a:rPr>
            <a:t>Высокопроизводитель-ное</a:t>
          </a:r>
          <a:r>
            <a:rPr kumimoji="0" lang="ru-RU" sz="1400" u="none" strike="noStrike" cap="none" normalizeH="0" baseline="0" dirty="0">
              <a:ln>
                <a:noFill/>
              </a:ln>
              <a:effectLst/>
            </a:rPr>
            <a:t>, ориентированное на рынок СХ</a:t>
          </a:r>
          <a:endParaRPr lang="en-US" sz="1400" dirty="0"/>
        </a:p>
      </dgm:t>
    </dgm:pt>
    <dgm:pt modelId="{9FDBB736-5CC1-5C4F-9447-C26D82650513}" type="parTrans" cxnId="{36A35F35-68AD-8D44-87E5-306D7D326FBE}">
      <dgm:prSet/>
      <dgm:spPr/>
      <dgm:t>
        <a:bodyPr/>
        <a:lstStyle/>
        <a:p>
          <a:endParaRPr lang="en-US"/>
        </a:p>
      </dgm:t>
    </dgm:pt>
    <dgm:pt modelId="{18C86814-9533-E941-B5A7-F3F06054B643}" type="sibTrans" cxnId="{36A35F35-68AD-8D44-87E5-306D7D326FBE}">
      <dgm:prSet/>
      <dgm:spPr/>
      <dgm:t>
        <a:bodyPr/>
        <a:lstStyle/>
        <a:p>
          <a:endParaRPr lang="en-US"/>
        </a:p>
      </dgm:t>
    </dgm:pt>
    <dgm:pt modelId="{8E85227D-25B0-0340-A648-9DF7B8B139D9}">
      <dgm:prSet custT="1"/>
      <dgm:spPr/>
      <dgm:t>
        <a:bodyPr/>
        <a:lstStyle/>
        <a:p>
          <a:endParaRPr lang="en-US" sz="1400" dirty="0"/>
        </a:p>
      </dgm:t>
    </dgm:pt>
    <dgm:pt modelId="{FC9F6449-368F-EC40-91C5-F7F01E1C5B44}" type="parTrans" cxnId="{6D008D2C-90B8-2C46-83F8-C2E086076C51}">
      <dgm:prSet/>
      <dgm:spPr/>
      <dgm:t>
        <a:bodyPr/>
        <a:lstStyle/>
        <a:p>
          <a:endParaRPr lang="en-US"/>
        </a:p>
      </dgm:t>
    </dgm:pt>
    <dgm:pt modelId="{8DB1AA80-58CC-7845-BC29-3F829825AD91}" type="sibTrans" cxnId="{6D008D2C-90B8-2C46-83F8-C2E086076C51}">
      <dgm:prSet/>
      <dgm:spPr/>
      <dgm:t>
        <a:bodyPr/>
        <a:lstStyle/>
        <a:p>
          <a:endParaRPr lang="en-US"/>
        </a:p>
      </dgm:t>
    </dgm:pt>
    <dgm:pt modelId="{3510263D-34D1-4888-A5CC-E9148C8F820C}">
      <dgm:prSet custT="1"/>
      <dgm:spPr/>
      <dgm:t>
        <a:bodyPr/>
        <a:lstStyle/>
        <a:p>
          <a:r>
            <a:rPr lang="ru-RU" sz="1400" dirty="0"/>
            <a:t>Экспортно-ориентир. отрасли</a:t>
          </a:r>
          <a:endParaRPr lang="en-US" sz="1400" dirty="0"/>
        </a:p>
      </dgm:t>
    </dgm:pt>
    <dgm:pt modelId="{0BD7D659-F503-461A-828B-964F7D8425C7}" type="parTrans" cxnId="{D9B93433-57E1-48C8-B5AA-3844F82C19DA}">
      <dgm:prSet/>
      <dgm:spPr/>
    </dgm:pt>
    <dgm:pt modelId="{90CCB180-64C9-4109-9662-2C79AEF8FBDF}" type="sibTrans" cxnId="{D9B93433-57E1-48C8-B5AA-3844F82C19DA}">
      <dgm:prSet/>
      <dgm:spPr/>
    </dgm:pt>
    <dgm:pt modelId="{8CA0E43D-AF8E-8347-BD4F-536BA29DC7C8}" type="pres">
      <dgm:prSet presAssocID="{720BB15F-8AB9-DD4A-90A2-F326BC9532CA}" presName="theList" presStyleCnt="0">
        <dgm:presLayoutVars>
          <dgm:dir/>
          <dgm:animLvl val="lvl"/>
          <dgm:resizeHandles val="exact"/>
        </dgm:presLayoutVars>
      </dgm:prSet>
      <dgm:spPr/>
    </dgm:pt>
    <dgm:pt modelId="{6C782FCB-219F-F54D-B8C8-9B390803CDF7}" type="pres">
      <dgm:prSet presAssocID="{F679B185-E8FB-0047-93BA-213C849E3D0B}" presName="compNode" presStyleCnt="0"/>
      <dgm:spPr/>
    </dgm:pt>
    <dgm:pt modelId="{5FB7865F-29EF-EF4A-9106-377FF6327EA6}" type="pres">
      <dgm:prSet presAssocID="{F679B185-E8FB-0047-93BA-213C849E3D0B}" presName="aNode" presStyleLbl="bgShp" presStyleIdx="0" presStyleCnt="3"/>
      <dgm:spPr/>
    </dgm:pt>
    <dgm:pt modelId="{6799A3CA-3487-9541-9F03-EE5A4D61F971}" type="pres">
      <dgm:prSet presAssocID="{F679B185-E8FB-0047-93BA-213C849E3D0B}" presName="textNode" presStyleLbl="bgShp" presStyleIdx="0" presStyleCnt="3"/>
      <dgm:spPr/>
    </dgm:pt>
    <dgm:pt modelId="{BAA53FC0-E537-DA46-ABE2-9723D0407D1B}" type="pres">
      <dgm:prSet presAssocID="{F679B185-E8FB-0047-93BA-213C849E3D0B}" presName="compChildNode" presStyleCnt="0"/>
      <dgm:spPr/>
    </dgm:pt>
    <dgm:pt modelId="{C2F355C7-F1A2-8A4D-AE66-3E32A902A6FD}" type="pres">
      <dgm:prSet presAssocID="{F679B185-E8FB-0047-93BA-213C849E3D0B}" presName="theInnerList" presStyleCnt="0"/>
      <dgm:spPr/>
    </dgm:pt>
    <dgm:pt modelId="{CBFCFC6F-0058-374A-BDE8-612A19138B7E}" type="pres">
      <dgm:prSet presAssocID="{DB64D81A-AEEC-2F4E-BD13-B840F25A40E5}" presName="childNode" presStyleLbl="node1" presStyleIdx="0" presStyleCnt="14" custScaleY="144011">
        <dgm:presLayoutVars>
          <dgm:bulletEnabled val="1"/>
        </dgm:presLayoutVars>
      </dgm:prSet>
      <dgm:spPr/>
    </dgm:pt>
    <dgm:pt modelId="{893DE708-77EA-B84C-B2AC-A8CD04B1B114}" type="pres">
      <dgm:prSet presAssocID="{DB64D81A-AEEC-2F4E-BD13-B840F25A40E5}" presName="aSpace2" presStyleCnt="0"/>
      <dgm:spPr/>
    </dgm:pt>
    <dgm:pt modelId="{6F6C5675-FA6A-DC4D-88DE-F5D264E323F6}" type="pres">
      <dgm:prSet presAssocID="{E9131891-B26F-DD4F-8F7A-D407844AE6E8}" presName="childNode" presStyleLbl="node1" presStyleIdx="1" presStyleCnt="14" custScaleY="140404">
        <dgm:presLayoutVars>
          <dgm:bulletEnabled val="1"/>
        </dgm:presLayoutVars>
      </dgm:prSet>
      <dgm:spPr/>
    </dgm:pt>
    <dgm:pt modelId="{93960796-8C12-264D-8F12-2F4B6BA59A21}" type="pres">
      <dgm:prSet presAssocID="{E9131891-B26F-DD4F-8F7A-D407844AE6E8}" presName="aSpace2" presStyleCnt="0"/>
      <dgm:spPr/>
    </dgm:pt>
    <dgm:pt modelId="{7A18FC86-C03F-194B-B0FD-C94D935429BB}" type="pres">
      <dgm:prSet presAssocID="{EF2831CE-D0EB-174E-8A8E-381C083FBD39}" presName="childNode" presStyleLbl="node1" presStyleIdx="2" presStyleCnt="14" custScaleY="147694" custLinFactY="7383" custLinFactNeighborX="2968" custLinFactNeighborY="100000">
        <dgm:presLayoutVars>
          <dgm:bulletEnabled val="1"/>
        </dgm:presLayoutVars>
      </dgm:prSet>
      <dgm:spPr/>
    </dgm:pt>
    <dgm:pt modelId="{29721115-AD4D-5D49-8568-365FDFF04CF1}" type="pres">
      <dgm:prSet presAssocID="{EF2831CE-D0EB-174E-8A8E-381C083FBD39}" presName="aSpace2" presStyleCnt="0"/>
      <dgm:spPr/>
    </dgm:pt>
    <dgm:pt modelId="{A8C2864F-2CC3-754E-B82E-CB6BB7260625}" type="pres">
      <dgm:prSet presAssocID="{385085A3-5078-C84C-AF75-8C55E686CFC8}" presName="childNode" presStyleLbl="node1" presStyleIdx="3" presStyleCnt="14" custScaleY="227639" custLinFactY="7902" custLinFactNeighborX="2968" custLinFactNeighborY="100000">
        <dgm:presLayoutVars>
          <dgm:bulletEnabled val="1"/>
        </dgm:presLayoutVars>
      </dgm:prSet>
      <dgm:spPr/>
    </dgm:pt>
    <dgm:pt modelId="{B6E98D46-A334-7344-9E1B-F3625D3B758E}" type="pres">
      <dgm:prSet presAssocID="{385085A3-5078-C84C-AF75-8C55E686CFC8}" presName="aSpace2" presStyleCnt="0"/>
      <dgm:spPr/>
    </dgm:pt>
    <dgm:pt modelId="{C4EFE89E-45B4-7E49-B87D-9AE3046A4A03}" type="pres">
      <dgm:prSet presAssocID="{C44D1745-6737-DC41-8635-C4CE4A66581D}" presName="childNode" presStyleLbl="node1" presStyleIdx="4" presStyleCnt="14" custLinFactY="17898" custLinFactNeighborX="2968" custLinFactNeighborY="100000">
        <dgm:presLayoutVars>
          <dgm:bulletEnabled val="1"/>
        </dgm:presLayoutVars>
      </dgm:prSet>
      <dgm:spPr/>
    </dgm:pt>
    <dgm:pt modelId="{C257E7E2-FC98-D140-8E9E-D66BD5CB647F}" type="pres">
      <dgm:prSet presAssocID="{C44D1745-6737-DC41-8635-C4CE4A66581D}" presName="aSpace2" presStyleCnt="0"/>
      <dgm:spPr/>
    </dgm:pt>
    <dgm:pt modelId="{013F66F6-6D12-454A-8BE0-6A989BA2BA1E}" type="pres">
      <dgm:prSet presAssocID="{6DC92CE4-F0FD-FF4C-89EE-F57D8838CC51}" presName="childNode" presStyleLbl="node1" presStyleIdx="5" presStyleCnt="14" custLinFactY="40183" custLinFactNeighborX="2968" custLinFactNeighborY="100000">
        <dgm:presLayoutVars>
          <dgm:bulletEnabled val="1"/>
        </dgm:presLayoutVars>
      </dgm:prSet>
      <dgm:spPr/>
    </dgm:pt>
    <dgm:pt modelId="{0F86319B-6C85-9644-8983-14FC437B6C3E}" type="pres">
      <dgm:prSet presAssocID="{F679B185-E8FB-0047-93BA-213C849E3D0B}" presName="aSpace" presStyleCnt="0"/>
      <dgm:spPr/>
    </dgm:pt>
    <dgm:pt modelId="{8793913B-12F7-1643-9468-073DD1476811}" type="pres">
      <dgm:prSet presAssocID="{0FB8711F-FB39-8F4D-986F-DE798033CBCC}" presName="compNode" presStyleCnt="0"/>
      <dgm:spPr/>
    </dgm:pt>
    <dgm:pt modelId="{5B86C8E4-298A-A247-BC49-D2E4A6434091}" type="pres">
      <dgm:prSet presAssocID="{0FB8711F-FB39-8F4D-986F-DE798033CBCC}" presName="aNode" presStyleLbl="bgShp" presStyleIdx="1" presStyleCnt="3"/>
      <dgm:spPr/>
    </dgm:pt>
    <dgm:pt modelId="{2AAC6996-7D5E-A34E-BA3E-439C931FA589}" type="pres">
      <dgm:prSet presAssocID="{0FB8711F-FB39-8F4D-986F-DE798033CBCC}" presName="textNode" presStyleLbl="bgShp" presStyleIdx="1" presStyleCnt="3"/>
      <dgm:spPr/>
    </dgm:pt>
    <dgm:pt modelId="{4F72192E-8E31-8B42-9C5C-98E2D015DE51}" type="pres">
      <dgm:prSet presAssocID="{0FB8711F-FB39-8F4D-986F-DE798033CBCC}" presName="compChildNode" presStyleCnt="0"/>
      <dgm:spPr/>
    </dgm:pt>
    <dgm:pt modelId="{67D0CA52-6B19-8A4F-AB7E-DDED82FD1239}" type="pres">
      <dgm:prSet presAssocID="{0FB8711F-FB39-8F4D-986F-DE798033CBCC}" presName="theInnerList" presStyleCnt="0"/>
      <dgm:spPr/>
    </dgm:pt>
    <dgm:pt modelId="{5242EAA6-A11E-A94E-9B08-72902435CDA6}" type="pres">
      <dgm:prSet presAssocID="{5D20B315-1CB8-0D43-8781-0AC338A62367}" presName="childNode" presStyleLbl="node1" presStyleIdx="6" presStyleCnt="14" custScaleX="115663" custLinFactY="-1813" custLinFactNeighborY="-100000">
        <dgm:presLayoutVars>
          <dgm:bulletEnabled val="1"/>
        </dgm:presLayoutVars>
      </dgm:prSet>
      <dgm:spPr/>
    </dgm:pt>
    <dgm:pt modelId="{9588E9B6-33B0-4240-BC23-611B791D95F9}" type="pres">
      <dgm:prSet presAssocID="{5D20B315-1CB8-0D43-8781-0AC338A62367}" presName="aSpace2" presStyleCnt="0"/>
      <dgm:spPr/>
    </dgm:pt>
    <dgm:pt modelId="{3CEE162B-BA21-7345-8EBD-B9EF4D9B1144}" type="pres">
      <dgm:prSet presAssocID="{E4DC7A46-191D-E247-8F20-FEBFC803DB73}" presName="childNode" presStyleLbl="node1" presStyleIdx="7" presStyleCnt="14" custScaleX="115663" custScaleY="159331">
        <dgm:presLayoutVars>
          <dgm:bulletEnabled val="1"/>
        </dgm:presLayoutVars>
      </dgm:prSet>
      <dgm:spPr/>
    </dgm:pt>
    <dgm:pt modelId="{5063AF82-8DC7-2A48-B6EA-CC6873D7D42A}" type="pres">
      <dgm:prSet presAssocID="{E4DC7A46-191D-E247-8F20-FEBFC803DB73}" presName="aSpace2" presStyleCnt="0"/>
      <dgm:spPr/>
    </dgm:pt>
    <dgm:pt modelId="{6F377B30-CF03-5149-B1DF-691F0F129C75}" type="pres">
      <dgm:prSet presAssocID="{C5DAA56A-F05A-6445-B763-C1602C7DC914}" presName="childNode" presStyleLbl="node1" presStyleIdx="8" presStyleCnt="14" custScaleX="115663">
        <dgm:presLayoutVars>
          <dgm:bulletEnabled val="1"/>
        </dgm:presLayoutVars>
      </dgm:prSet>
      <dgm:spPr/>
    </dgm:pt>
    <dgm:pt modelId="{C7922F4C-3439-4042-BEF4-5C04AF31943D}" type="pres">
      <dgm:prSet presAssocID="{C5DAA56A-F05A-6445-B763-C1602C7DC914}" presName="aSpace2" presStyleCnt="0"/>
      <dgm:spPr/>
    </dgm:pt>
    <dgm:pt modelId="{84D86CDA-62EF-8242-BFDC-3B4AEC354775}" type="pres">
      <dgm:prSet presAssocID="{9FDA0ECB-F937-584E-BFC8-CCFB4E591EA3}" presName="childNode" presStyleLbl="node1" presStyleIdx="9" presStyleCnt="14" custScaleX="115663">
        <dgm:presLayoutVars>
          <dgm:bulletEnabled val="1"/>
        </dgm:presLayoutVars>
      </dgm:prSet>
      <dgm:spPr/>
    </dgm:pt>
    <dgm:pt modelId="{C07FAB47-E2C4-3346-80C8-DA0BAA923211}" type="pres">
      <dgm:prSet presAssocID="{9FDA0ECB-F937-584E-BFC8-CCFB4E591EA3}" presName="aSpace2" presStyleCnt="0"/>
      <dgm:spPr/>
    </dgm:pt>
    <dgm:pt modelId="{72B0A230-5BAC-D44B-8AFD-E5E1D7AFDF3E}" type="pres">
      <dgm:prSet presAssocID="{8A0571CE-F47F-5844-AAB3-70110EA3B684}" presName="childNode" presStyleLbl="node1" presStyleIdx="10" presStyleCnt="14" custScaleX="115663" custScaleY="301973">
        <dgm:presLayoutVars>
          <dgm:bulletEnabled val="1"/>
        </dgm:presLayoutVars>
      </dgm:prSet>
      <dgm:spPr/>
    </dgm:pt>
    <dgm:pt modelId="{8CC26218-5C4A-9241-92D1-C16385C6C5AF}" type="pres">
      <dgm:prSet presAssocID="{8A0571CE-F47F-5844-AAB3-70110EA3B684}" presName="aSpace2" presStyleCnt="0"/>
      <dgm:spPr/>
    </dgm:pt>
    <dgm:pt modelId="{D2598745-E012-5D4B-A3AF-9F3BD114FD6A}" type="pres">
      <dgm:prSet presAssocID="{8138E8DF-91A5-874E-9574-5705F24DF271}" presName="childNode" presStyleLbl="node1" presStyleIdx="11" presStyleCnt="14" custScaleX="117325" custScaleY="148137" custLinFactY="13278" custLinFactNeighborX="-831" custLinFactNeighborY="100000">
        <dgm:presLayoutVars>
          <dgm:bulletEnabled val="1"/>
        </dgm:presLayoutVars>
      </dgm:prSet>
      <dgm:spPr/>
    </dgm:pt>
    <dgm:pt modelId="{F625138D-9651-824D-9768-B3FB3CDCB236}" type="pres">
      <dgm:prSet presAssocID="{0FB8711F-FB39-8F4D-986F-DE798033CBCC}" presName="aSpace" presStyleCnt="0"/>
      <dgm:spPr/>
    </dgm:pt>
    <dgm:pt modelId="{3A436975-8653-1047-AF28-14581BE111B2}" type="pres">
      <dgm:prSet presAssocID="{A6C1AD35-5A99-974D-A601-CD03B21B6133}" presName="compNode" presStyleCnt="0"/>
      <dgm:spPr/>
    </dgm:pt>
    <dgm:pt modelId="{D6045647-477F-2B4D-90F0-208A5B6D9124}" type="pres">
      <dgm:prSet presAssocID="{A6C1AD35-5A99-974D-A601-CD03B21B6133}" presName="aNode" presStyleLbl="bgShp" presStyleIdx="2" presStyleCnt="3" custScaleX="112079" custLinFactNeighborX="39" custLinFactNeighborY="2308"/>
      <dgm:spPr/>
    </dgm:pt>
    <dgm:pt modelId="{4D8A345C-314C-D74E-B4E0-2D51F6286D32}" type="pres">
      <dgm:prSet presAssocID="{A6C1AD35-5A99-974D-A601-CD03B21B6133}" presName="textNode" presStyleLbl="bgShp" presStyleIdx="2" presStyleCnt="3"/>
      <dgm:spPr/>
    </dgm:pt>
    <dgm:pt modelId="{23C46AEE-0F00-4742-B274-AE6A498E470F}" type="pres">
      <dgm:prSet presAssocID="{A6C1AD35-5A99-974D-A601-CD03B21B6133}" presName="compChildNode" presStyleCnt="0"/>
      <dgm:spPr/>
    </dgm:pt>
    <dgm:pt modelId="{46E6532C-450E-CD42-AC1B-AE15D12BCAAC}" type="pres">
      <dgm:prSet presAssocID="{A6C1AD35-5A99-974D-A601-CD03B21B6133}" presName="theInnerList" presStyleCnt="0"/>
      <dgm:spPr/>
    </dgm:pt>
    <dgm:pt modelId="{2093453D-4C44-6A47-AB17-732A4080C5C7}" type="pres">
      <dgm:prSet presAssocID="{ECE12DE4-69A1-CB4C-8C88-EC09C9F8988F}" presName="childNode" presStyleLbl="node1" presStyleIdx="12" presStyleCnt="14" custScaleX="129990" custScaleY="2000000" custLinFactY="-200000" custLinFactNeighborX="-832" custLinFactNeighborY="-252805">
        <dgm:presLayoutVars>
          <dgm:bulletEnabled val="1"/>
        </dgm:presLayoutVars>
      </dgm:prSet>
      <dgm:spPr/>
    </dgm:pt>
    <dgm:pt modelId="{969BED49-C86A-EA44-B09E-7CC1CE94A1D4}" type="pres">
      <dgm:prSet presAssocID="{ECE12DE4-69A1-CB4C-8C88-EC09C9F8988F}" presName="aSpace2" presStyleCnt="0"/>
      <dgm:spPr/>
    </dgm:pt>
    <dgm:pt modelId="{3ED176CA-9A49-D54B-AF5A-9AE6AFECD559}" type="pres">
      <dgm:prSet presAssocID="{449048BF-99EA-F54A-9F31-1CF920375F0F}" presName="childNode" presStyleLbl="node1" presStyleIdx="13" presStyleCnt="14" custScaleX="132858" custScaleY="2000000" custLinFactY="85308" custLinFactNeighborX="3669" custLinFactNeighborY="100000">
        <dgm:presLayoutVars>
          <dgm:bulletEnabled val="1"/>
        </dgm:presLayoutVars>
      </dgm:prSet>
      <dgm:spPr/>
    </dgm:pt>
  </dgm:ptLst>
  <dgm:cxnLst>
    <dgm:cxn modelId="{4B7AA703-85BC-0545-802C-5008B1809D79}" srcId="{449048BF-99EA-F54A-9F31-1CF920375F0F}" destId="{B7399CF7-304A-664B-87D0-6D35C4DDA297}" srcOrd="0" destOrd="0" parTransId="{6051D227-98BC-1445-AE92-A36ABA18B017}" sibTransId="{B7E01FA2-2640-A34D-800D-4E2F9FB17B67}"/>
    <dgm:cxn modelId="{3F34B90F-0AE8-844D-9254-3D1B65D484DC}" type="presOf" srcId="{ECE12DE4-69A1-CB4C-8C88-EC09C9F8988F}" destId="{2093453D-4C44-6A47-AB17-732A4080C5C7}" srcOrd="0" destOrd="0" presId="urn:microsoft.com/office/officeart/2005/8/layout/lProcess2"/>
    <dgm:cxn modelId="{79DAA412-7F3C-F743-AB7D-7CC1C5494DB1}" srcId="{F679B185-E8FB-0047-93BA-213C849E3D0B}" destId="{E9131891-B26F-DD4F-8F7A-D407844AE6E8}" srcOrd="1" destOrd="0" parTransId="{09586F27-F131-E34F-B9E1-829292BACB6A}" sibTransId="{CB368EB1-5D88-544D-9B41-387276D13FB5}"/>
    <dgm:cxn modelId="{BF8CA51B-54D6-704E-A262-518EDB07E227}" type="presOf" srcId="{E9131891-B26F-DD4F-8F7A-D407844AE6E8}" destId="{6F6C5675-FA6A-DC4D-88DE-F5D264E323F6}" srcOrd="0" destOrd="0" presId="urn:microsoft.com/office/officeart/2005/8/layout/lProcess2"/>
    <dgm:cxn modelId="{AC2D5328-17E1-F745-B6C1-C031C59D02F5}" srcId="{720BB15F-8AB9-DD4A-90A2-F326BC9532CA}" destId="{0FB8711F-FB39-8F4D-986F-DE798033CBCC}" srcOrd="1" destOrd="0" parTransId="{03B88307-B2A5-1E42-AEB3-EC6D1B772A17}" sibTransId="{498D3C3F-82AF-E344-93AB-B6D663291B98}"/>
    <dgm:cxn modelId="{6D008D2C-90B8-2C46-83F8-C2E086076C51}" srcId="{ECE12DE4-69A1-CB4C-8C88-EC09C9F8988F}" destId="{8E85227D-25B0-0340-A648-9DF7B8B139D9}" srcOrd="3" destOrd="0" parTransId="{FC9F6449-368F-EC40-91C5-F7F01E1C5B44}" sibTransId="{8DB1AA80-58CC-7845-BC29-3F829825AD91}"/>
    <dgm:cxn modelId="{6F9CD230-61EF-A248-9B87-C6F70F68CD39}" srcId="{449048BF-99EA-F54A-9F31-1CF920375F0F}" destId="{A1FCF4DE-DED1-D241-BADF-C5C03EA68DD8}" srcOrd="2" destOrd="0" parTransId="{9D06F121-C6C8-6E44-A5A2-933E48EBCA01}" sibTransId="{19FCA66D-7361-5C42-AD68-5F32DF57F74E}"/>
    <dgm:cxn modelId="{DA7ACF31-DFEA-E54B-9E8F-F09771627CE4}" type="presOf" srcId="{C44D1745-6737-DC41-8635-C4CE4A66581D}" destId="{C4EFE89E-45B4-7E49-B87D-9AE3046A4A03}" srcOrd="0" destOrd="0" presId="urn:microsoft.com/office/officeart/2005/8/layout/lProcess2"/>
    <dgm:cxn modelId="{D9B93433-57E1-48C8-B5AA-3844F82C19DA}" srcId="{ECE12DE4-69A1-CB4C-8C88-EC09C9F8988F}" destId="{3510263D-34D1-4888-A5CC-E9148C8F820C}" srcOrd="2" destOrd="0" parTransId="{0BD7D659-F503-461A-828B-964F7D8425C7}" sibTransId="{90CCB180-64C9-4109-9662-2C79AEF8FBDF}"/>
    <dgm:cxn modelId="{AD310A34-8D54-B44D-8159-22F99AC6B155}" srcId="{F679B185-E8FB-0047-93BA-213C849E3D0B}" destId="{DB64D81A-AEEC-2F4E-BD13-B840F25A40E5}" srcOrd="0" destOrd="0" parTransId="{A79FDE25-FCD6-9644-BC16-55F7CE393C26}" sibTransId="{D6CFCB05-3BBB-5142-B2B0-394EE8CDFBA8}"/>
    <dgm:cxn modelId="{36A35F35-68AD-8D44-87E5-306D7D326FBE}" srcId="{ECE12DE4-69A1-CB4C-8C88-EC09C9F8988F}" destId="{4462AE26-AA30-DE46-9B2F-6DA810B37FFC}" srcOrd="0" destOrd="0" parTransId="{9FDBB736-5CC1-5C4F-9447-C26D82650513}" sibTransId="{18C86814-9533-E941-B5A7-F3F06054B643}"/>
    <dgm:cxn modelId="{9CB6183B-68CA-6D47-BABE-A4B281FBCAEA}" srcId="{720BB15F-8AB9-DD4A-90A2-F326BC9532CA}" destId="{A6C1AD35-5A99-974D-A601-CD03B21B6133}" srcOrd="2" destOrd="0" parTransId="{DA851D09-782F-634F-846B-AE742AA645EB}" sibTransId="{7950F162-B23E-8447-A328-DC69989F3CBF}"/>
    <dgm:cxn modelId="{80E08C60-37A0-DB46-85FD-A27D05D7CA20}" type="presOf" srcId="{0FB8711F-FB39-8F4D-986F-DE798033CBCC}" destId="{5B86C8E4-298A-A247-BC49-D2E4A6434091}" srcOrd="0" destOrd="0" presId="urn:microsoft.com/office/officeart/2005/8/layout/lProcess2"/>
    <dgm:cxn modelId="{86903642-A5CB-AF4A-A936-9E3EEAECA5FC}" srcId="{449048BF-99EA-F54A-9F31-1CF920375F0F}" destId="{8B22D3A3-BFA8-8548-9287-D5E26BFFCA6F}" srcOrd="1" destOrd="0" parTransId="{1B6EC6C2-1EB6-C84F-9CCA-0740706FDD7A}" sibTransId="{04B99296-13F4-0341-9201-022E0EE2918C}"/>
    <dgm:cxn modelId="{3D289542-AB06-0740-BA5B-4FDC4A69FF7B}" type="presOf" srcId="{8138E8DF-91A5-874E-9574-5705F24DF271}" destId="{D2598745-E012-5D4B-A3AF-9F3BD114FD6A}" srcOrd="0" destOrd="0" presId="urn:microsoft.com/office/officeart/2005/8/layout/lProcess2"/>
    <dgm:cxn modelId="{F0130665-7FF3-2D42-A99C-A87A53D4156C}" srcId="{0FB8711F-FB39-8F4D-986F-DE798033CBCC}" destId="{C5DAA56A-F05A-6445-B763-C1602C7DC914}" srcOrd="2" destOrd="0" parTransId="{4DE55E71-9517-FD42-BEEC-7B08270528CD}" sibTransId="{E8919C40-456D-8048-A66D-3039E93E01FE}"/>
    <dgm:cxn modelId="{45159745-2580-7745-83E1-FF3D953F5973}" srcId="{0FB8711F-FB39-8F4D-986F-DE798033CBCC}" destId="{8A0571CE-F47F-5844-AAB3-70110EA3B684}" srcOrd="4" destOrd="0" parTransId="{CE73BC11-6FC0-3E43-A48C-C4FF03458BEB}" sibTransId="{B38D8BB6-AA16-494C-8BBB-9AA017FF3556}"/>
    <dgm:cxn modelId="{9E602946-8B9C-A64D-BFB3-310C0FD5100F}" srcId="{F679B185-E8FB-0047-93BA-213C849E3D0B}" destId="{385085A3-5078-C84C-AF75-8C55E686CFC8}" srcOrd="3" destOrd="0" parTransId="{E63DF179-038F-0645-BD1B-14295690C7DE}" sibTransId="{BF8FCA9A-058B-D74E-9B03-C828595098BC}"/>
    <dgm:cxn modelId="{DE4B1A67-4C97-A849-A68F-73CB837C2A43}" type="presOf" srcId="{C5DAA56A-F05A-6445-B763-C1602C7DC914}" destId="{6F377B30-CF03-5149-B1DF-691F0F129C75}" srcOrd="0" destOrd="0" presId="urn:microsoft.com/office/officeart/2005/8/layout/lProcess2"/>
    <dgm:cxn modelId="{DC5E1B67-CCA9-F547-AC21-A6C02FA39EB4}" srcId="{720BB15F-8AB9-DD4A-90A2-F326BC9532CA}" destId="{F679B185-E8FB-0047-93BA-213C849E3D0B}" srcOrd="0" destOrd="0" parTransId="{2EB46A5B-E432-6A40-90B5-0B97848B27C7}" sibTransId="{088AF449-71B5-0C4C-8D35-05459F5556D4}"/>
    <dgm:cxn modelId="{6C9C5948-3F43-D648-B1A5-AEA495C972D0}" type="presOf" srcId="{B7399CF7-304A-664B-87D0-6D35C4DDA297}" destId="{3ED176CA-9A49-D54B-AF5A-9AE6AFECD559}" srcOrd="0" destOrd="1" presId="urn:microsoft.com/office/officeart/2005/8/layout/lProcess2"/>
    <dgm:cxn modelId="{7D164E6A-46B9-D143-AF3F-A522A7DD666F}" type="presOf" srcId="{E4DC7A46-191D-E247-8F20-FEBFC803DB73}" destId="{3CEE162B-BA21-7345-8EBD-B9EF4D9B1144}" srcOrd="0" destOrd="0" presId="urn:microsoft.com/office/officeart/2005/8/layout/lProcess2"/>
    <dgm:cxn modelId="{D5FE824B-5DE9-4A42-A7B4-433CBF0C8B24}" srcId="{A6C1AD35-5A99-974D-A601-CD03B21B6133}" destId="{449048BF-99EA-F54A-9F31-1CF920375F0F}" srcOrd="1" destOrd="0" parTransId="{8EDAB879-BF81-7047-981C-9D174036AFB8}" sibTransId="{CDE9BE4D-86AA-6C42-9192-F9C76D763759}"/>
    <dgm:cxn modelId="{BD9E8C4C-5E9C-534C-93B4-C3DE5A155C2C}" srcId="{F679B185-E8FB-0047-93BA-213C849E3D0B}" destId="{EF2831CE-D0EB-174E-8A8E-381C083FBD39}" srcOrd="2" destOrd="0" parTransId="{92525B03-9E8F-8143-8F6C-5EDB3B7038C7}" sibTransId="{F1083763-D89E-5A4E-B4A7-FA5C2FE88253}"/>
    <dgm:cxn modelId="{C854ED4E-8036-7446-B45C-E86CA6CC4557}" type="presOf" srcId="{385085A3-5078-C84C-AF75-8C55E686CFC8}" destId="{A8C2864F-2CC3-754E-B82E-CB6BB7260625}" srcOrd="0" destOrd="0" presId="urn:microsoft.com/office/officeart/2005/8/layout/lProcess2"/>
    <dgm:cxn modelId="{7E1A3A51-1385-CE43-B6FF-D2B04F9CE092}" type="presOf" srcId="{8A0571CE-F47F-5844-AAB3-70110EA3B684}" destId="{72B0A230-5BAC-D44B-8AFD-E5E1D7AFDF3E}" srcOrd="0" destOrd="0" presId="urn:microsoft.com/office/officeart/2005/8/layout/lProcess2"/>
    <dgm:cxn modelId="{2BBBCB55-9ED3-0C49-A904-FB4603FC94FD}" type="presOf" srcId="{A6C1AD35-5A99-974D-A601-CD03B21B6133}" destId="{D6045647-477F-2B4D-90F0-208A5B6D9124}" srcOrd="0" destOrd="0" presId="urn:microsoft.com/office/officeart/2005/8/layout/lProcess2"/>
    <dgm:cxn modelId="{D4982377-4D79-4E43-8A60-97DDBE31BF7E}" srcId="{0FB8711F-FB39-8F4D-986F-DE798033CBCC}" destId="{9FDA0ECB-F937-584E-BFC8-CCFB4E591EA3}" srcOrd="3" destOrd="0" parTransId="{CA4E685B-DABF-7843-90B7-69EE7C3364A4}" sibTransId="{54F2929D-6678-DD40-9F2A-A2CC126D7DAC}"/>
    <dgm:cxn modelId="{F5AA8878-A439-1043-B6E0-6190D6151239}" type="presOf" srcId="{F679B185-E8FB-0047-93BA-213C849E3D0B}" destId="{6799A3CA-3487-9541-9F03-EE5A4D61F971}" srcOrd="1" destOrd="0" presId="urn:microsoft.com/office/officeart/2005/8/layout/lProcess2"/>
    <dgm:cxn modelId="{574A8D7D-086F-714D-A916-C160B50863DE}" type="presOf" srcId="{5D20B315-1CB8-0D43-8781-0AC338A62367}" destId="{5242EAA6-A11E-A94E-9B08-72902435CDA6}" srcOrd="0" destOrd="0" presId="urn:microsoft.com/office/officeart/2005/8/layout/lProcess2"/>
    <dgm:cxn modelId="{C5875082-F35B-B047-8161-5C17454E128F}" type="presOf" srcId="{05C81B1B-8D2E-6841-9305-641E4DA7AAC0}" destId="{2093453D-4C44-6A47-AB17-732A4080C5C7}" srcOrd="0" destOrd="2" presId="urn:microsoft.com/office/officeart/2005/8/layout/lProcess2"/>
    <dgm:cxn modelId="{B1125F87-CFF4-624A-B472-25BECF59E946}" type="presOf" srcId="{DB64D81A-AEEC-2F4E-BD13-B840F25A40E5}" destId="{CBFCFC6F-0058-374A-BDE8-612A19138B7E}" srcOrd="0" destOrd="0" presId="urn:microsoft.com/office/officeart/2005/8/layout/lProcess2"/>
    <dgm:cxn modelId="{207E458C-DCE8-B541-80BA-4D597EC0B523}" type="presOf" srcId="{8E85227D-25B0-0340-A648-9DF7B8B139D9}" destId="{2093453D-4C44-6A47-AB17-732A4080C5C7}" srcOrd="0" destOrd="4" presId="urn:microsoft.com/office/officeart/2005/8/layout/lProcess2"/>
    <dgm:cxn modelId="{F5335B8E-A501-7546-ACC7-1260E2BC0686}" type="presOf" srcId="{4462AE26-AA30-DE46-9B2F-6DA810B37FFC}" destId="{2093453D-4C44-6A47-AB17-732A4080C5C7}" srcOrd="0" destOrd="1" presId="urn:microsoft.com/office/officeart/2005/8/layout/lProcess2"/>
    <dgm:cxn modelId="{0A2D2DA2-408D-4939-8383-052B810C9D16}" type="presOf" srcId="{3510263D-34D1-4888-A5CC-E9148C8F820C}" destId="{2093453D-4C44-6A47-AB17-732A4080C5C7}" srcOrd="0" destOrd="3" presId="urn:microsoft.com/office/officeart/2005/8/layout/lProcess2"/>
    <dgm:cxn modelId="{9F45A2A3-F68C-714C-8CCB-32EBCCC16177}" srcId="{F679B185-E8FB-0047-93BA-213C849E3D0B}" destId="{6DC92CE4-F0FD-FF4C-89EE-F57D8838CC51}" srcOrd="5" destOrd="0" parTransId="{3FF141E7-F5F2-3F46-8C8A-4440A9FD8518}" sibTransId="{D33D71BB-B185-CE47-BA52-E19B510B1065}"/>
    <dgm:cxn modelId="{85E214A7-9338-3044-988A-9A50A9C9D642}" type="presOf" srcId="{449048BF-99EA-F54A-9F31-1CF920375F0F}" destId="{3ED176CA-9A49-D54B-AF5A-9AE6AFECD559}" srcOrd="0" destOrd="0" presId="urn:microsoft.com/office/officeart/2005/8/layout/lProcess2"/>
    <dgm:cxn modelId="{47823BB1-D5F9-5346-873C-E3F9EA8F7C48}" type="presOf" srcId="{A6C1AD35-5A99-974D-A601-CD03B21B6133}" destId="{4D8A345C-314C-D74E-B4E0-2D51F6286D32}" srcOrd="1" destOrd="0" presId="urn:microsoft.com/office/officeart/2005/8/layout/lProcess2"/>
    <dgm:cxn modelId="{81ABD9B3-D8A7-D44D-8B4D-329B152B66A4}" srcId="{0FB8711F-FB39-8F4D-986F-DE798033CBCC}" destId="{8138E8DF-91A5-874E-9574-5705F24DF271}" srcOrd="5" destOrd="0" parTransId="{EEEE050B-84D2-DC41-9F0E-2D28836736E6}" sibTransId="{87064535-A16C-E941-A0FD-83133B1B2475}"/>
    <dgm:cxn modelId="{2B083CBE-9891-634C-97C8-259C1C43D070}" srcId="{0FB8711F-FB39-8F4D-986F-DE798033CBCC}" destId="{5D20B315-1CB8-0D43-8781-0AC338A62367}" srcOrd="0" destOrd="0" parTransId="{0C723F2B-E143-A94E-9447-9DDEDDDCCBBC}" sibTransId="{C20295AA-7FDD-5847-9433-E04D0541719F}"/>
    <dgm:cxn modelId="{23730ED0-C896-CC4A-AAF5-08EE96709B16}" type="presOf" srcId="{EF2831CE-D0EB-174E-8A8E-381C083FBD39}" destId="{7A18FC86-C03F-194B-B0FD-C94D935429BB}" srcOrd="0" destOrd="0" presId="urn:microsoft.com/office/officeart/2005/8/layout/lProcess2"/>
    <dgm:cxn modelId="{E37382D1-5ED0-454E-B30A-C51DABBBB7D4}" srcId="{A6C1AD35-5A99-974D-A601-CD03B21B6133}" destId="{ECE12DE4-69A1-CB4C-8C88-EC09C9F8988F}" srcOrd="0" destOrd="0" parTransId="{6EB03281-E644-4A4F-885C-1D103443C283}" sibTransId="{477976B9-96B5-3744-8D3E-F067EAC4CD1E}"/>
    <dgm:cxn modelId="{6A5E08DA-F46D-8444-BFC7-7A81501C72A4}" type="presOf" srcId="{A1FCF4DE-DED1-D241-BADF-C5C03EA68DD8}" destId="{3ED176CA-9A49-D54B-AF5A-9AE6AFECD559}" srcOrd="0" destOrd="3" presId="urn:microsoft.com/office/officeart/2005/8/layout/lProcess2"/>
    <dgm:cxn modelId="{AB4423DE-3F98-A044-AB79-EEEC251D82B9}" srcId="{0FB8711F-FB39-8F4D-986F-DE798033CBCC}" destId="{E4DC7A46-191D-E247-8F20-FEBFC803DB73}" srcOrd="1" destOrd="0" parTransId="{80D3C31E-A776-E243-93D1-C4969060744F}" sibTransId="{2D1C12D8-D0A4-2940-954D-01EA3756005B}"/>
    <dgm:cxn modelId="{2CFB2DEE-9B04-6245-9918-A930E8A0561F}" type="presOf" srcId="{720BB15F-8AB9-DD4A-90A2-F326BC9532CA}" destId="{8CA0E43D-AF8E-8347-BD4F-536BA29DC7C8}" srcOrd="0" destOrd="0" presId="urn:microsoft.com/office/officeart/2005/8/layout/lProcess2"/>
    <dgm:cxn modelId="{30FE39EF-D686-AC48-A054-AB66E0419C8F}" type="presOf" srcId="{6DC92CE4-F0FD-FF4C-89EE-F57D8838CC51}" destId="{013F66F6-6D12-454A-8BE0-6A989BA2BA1E}" srcOrd="0" destOrd="0" presId="urn:microsoft.com/office/officeart/2005/8/layout/lProcess2"/>
    <dgm:cxn modelId="{4F218FF1-CD4A-4343-B7B9-4A5864CBF2E5}" srcId="{ECE12DE4-69A1-CB4C-8C88-EC09C9F8988F}" destId="{05C81B1B-8D2E-6841-9305-641E4DA7AAC0}" srcOrd="1" destOrd="0" parTransId="{860BEAB9-7110-7B42-A47B-F63315AAC156}" sibTransId="{120B79E7-2E39-2943-ABCF-73FA7E5324E2}"/>
    <dgm:cxn modelId="{7DE25BF5-CB72-5748-9E80-F7D0B9E03754}" type="presOf" srcId="{0FB8711F-FB39-8F4D-986F-DE798033CBCC}" destId="{2AAC6996-7D5E-A34E-BA3E-439C931FA589}" srcOrd="1" destOrd="0" presId="urn:microsoft.com/office/officeart/2005/8/layout/lProcess2"/>
    <dgm:cxn modelId="{2412D4F5-7702-2C44-B4CB-4DBD23774DF3}" type="presOf" srcId="{9FDA0ECB-F937-584E-BFC8-CCFB4E591EA3}" destId="{84D86CDA-62EF-8242-BFDC-3B4AEC354775}" srcOrd="0" destOrd="0" presId="urn:microsoft.com/office/officeart/2005/8/layout/lProcess2"/>
    <dgm:cxn modelId="{F2502AF8-C08B-1B46-81DA-A371920EFA5F}" type="presOf" srcId="{8B22D3A3-BFA8-8548-9287-D5E26BFFCA6F}" destId="{3ED176CA-9A49-D54B-AF5A-9AE6AFECD559}" srcOrd="0" destOrd="2" presId="urn:microsoft.com/office/officeart/2005/8/layout/lProcess2"/>
    <dgm:cxn modelId="{2AFA8CFA-23CA-874E-9969-E7353B3066F9}" srcId="{F679B185-E8FB-0047-93BA-213C849E3D0B}" destId="{C44D1745-6737-DC41-8635-C4CE4A66581D}" srcOrd="4" destOrd="0" parTransId="{B5F8491F-F7EB-B743-8B98-2F0C913673B9}" sibTransId="{626E41D8-CA12-1947-B2CB-DF0D47D08B33}"/>
    <dgm:cxn modelId="{53163CFE-7E21-FF42-86C8-2FB844A76462}" type="presOf" srcId="{F679B185-E8FB-0047-93BA-213C849E3D0B}" destId="{5FB7865F-29EF-EF4A-9106-377FF6327EA6}" srcOrd="0" destOrd="0" presId="urn:microsoft.com/office/officeart/2005/8/layout/lProcess2"/>
    <dgm:cxn modelId="{D9A79D03-391B-DB4F-854B-64595D91219C}" type="presParOf" srcId="{8CA0E43D-AF8E-8347-BD4F-536BA29DC7C8}" destId="{6C782FCB-219F-F54D-B8C8-9B390803CDF7}" srcOrd="0" destOrd="0" presId="urn:microsoft.com/office/officeart/2005/8/layout/lProcess2"/>
    <dgm:cxn modelId="{10A88E42-70F4-AB41-ACF3-DAB083FBA7BF}" type="presParOf" srcId="{6C782FCB-219F-F54D-B8C8-9B390803CDF7}" destId="{5FB7865F-29EF-EF4A-9106-377FF6327EA6}" srcOrd="0" destOrd="0" presId="urn:microsoft.com/office/officeart/2005/8/layout/lProcess2"/>
    <dgm:cxn modelId="{43296F57-0F33-B943-B6F1-8A4134FF0974}" type="presParOf" srcId="{6C782FCB-219F-F54D-B8C8-9B390803CDF7}" destId="{6799A3CA-3487-9541-9F03-EE5A4D61F971}" srcOrd="1" destOrd="0" presId="urn:microsoft.com/office/officeart/2005/8/layout/lProcess2"/>
    <dgm:cxn modelId="{4F9DABE7-F99A-1047-91A3-FD3E89280537}" type="presParOf" srcId="{6C782FCB-219F-F54D-B8C8-9B390803CDF7}" destId="{BAA53FC0-E537-DA46-ABE2-9723D0407D1B}" srcOrd="2" destOrd="0" presId="urn:microsoft.com/office/officeart/2005/8/layout/lProcess2"/>
    <dgm:cxn modelId="{9413A3BC-EB2A-294A-8540-1975D8B28731}" type="presParOf" srcId="{BAA53FC0-E537-DA46-ABE2-9723D0407D1B}" destId="{C2F355C7-F1A2-8A4D-AE66-3E32A902A6FD}" srcOrd="0" destOrd="0" presId="urn:microsoft.com/office/officeart/2005/8/layout/lProcess2"/>
    <dgm:cxn modelId="{784BA2C0-E3B5-3547-AA5E-0F38430F638F}" type="presParOf" srcId="{C2F355C7-F1A2-8A4D-AE66-3E32A902A6FD}" destId="{CBFCFC6F-0058-374A-BDE8-612A19138B7E}" srcOrd="0" destOrd="0" presId="urn:microsoft.com/office/officeart/2005/8/layout/lProcess2"/>
    <dgm:cxn modelId="{E5F29D92-EDCB-6849-A90F-F3E466D4F40E}" type="presParOf" srcId="{C2F355C7-F1A2-8A4D-AE66-3E32A902A6FD}" destId="{893DE708-77EA-B84C-B2AC-A8CD04B1B114}" srcOrd="1" destOrd="0" presId="urn:microsoft.com/office/officeart/2005/8/layout/lProcess2"/>
    <dgm:cxn modelId="{372CB9F9-D2D8-4A42-AC4C-B9D433D8B290}" type="presParOf" srcId="{C2F355C7-F1A2-8A4D-AE66-3E32A902A6FD}" destId="{6F6C5675-FA6A-DC4D-88DE-F5D264E323F6}" srcOrd="2" destOrd="0" presId="urn:microsoft.com/office/officeart/2005/8/layout/lProcess2"/>
    <dgm:cxn modelId="{3220ACEF-DD3C-504F-A4CD-B81CD1F4559E}" type="presParOf" srcId="{C2F355C7-F1A2-8A4D-AE66-3E32A902A6FD}" destId="{93960796-8C12-264D-8F12-2F4B6BA59A21}" srcOrd="3" destOrd="0" presId="urn:microsoft.com/office/officeart/2005/8/layout/lProcess2"/>
    <dgm:cxn modelId="{8F6DF86B-6050-5B4F-93F0-6F99F15779E7}" type="presParOf" srcId="{C2F355C7-F1A2-8A4D-AE66-3E32A902A6FD}" destId="{7A18FC86-C03F-194B-B0FD-C94D935429BB}" srcOrd="4" destOrd="0" presId="urn:microsoft.com/office/officeart/2005/8/layout/lProcess2"/>
    <dgm:cxn modelId="{6AE72B3B-963B-0449-9C04-4E09C8A67EAF}" type="presParOf" srcId="{C2F355C7-F1A2-8A4D-AE66-3E32A902A6FD}" destId="{29721115-AD4D-5D49-8568-365FDFF04CF1}" srcOrd="5" destOrd="0" presId="urn:microsoft.com/office/officeart/2005/8/layout/lProcess2"/>
    <dgm:cxn modelId="{0FFA9814-772E-0442-B570-CE23F4F9EF16}" type="presParOf" srcId="{C2F355C7-F1A2-8A4D-AE66-3E32A902A6FD}" destId="{A8C2864F-2CC3-754E-B82E-CB6BB7260625}" srcOrd="6" destOrd="0" presId="urn:microsoft.com/office/officeart/2005/8/layout/lProcess2"/>
    <dgm:cxn modelId="{65502BF1-479F-8247-B20F-5D8F893107FF}" type="presParOf" srcId="{C2F355C7-F1A2-8A4D-AE66-3E32A902A6FD}" destId="{B6E98D46-A334-7344-9E1B-F3625D3B758E}" srcOrd="7" destOrd="0" presId="urn:microsoft.com/office/officeart/2005/8/layout/lProcess2"/>
    <dgm:cxn modelId="{15AD7094-D061-1844-A58C-5F6B82090292}" type="presParOf" srcId="{C2F355C7-F1A2-8A4D-AE66-3E32A902A6FD}" destId="{C4EFE89E-45B4-7E49-B87D-9AE3046A4A03}" srcOrd="8" destOrd="0" presId="urn:microsoft.com/office/officeart/2005/8/layout/lProcess2"/>
    <dgm:cxn modelId="{B830A6E0-3813-1549-8237-EA85C6408F9D}" type="presParOf" srcId="{C2F355C7-F1A2-8A4D-AE66-3E32A902A6FD}" destId="{C257E7E2-FC98-D140-8E9E-D66BD5CB647F}" srcOrd="9" destOrd="0" presId="urn:microsoft.com/office/officeart/2005/8/layout/lProcess2"/>
    <dgm:cxn modelId="{35E61535-2E3F-B549-9FAC-F359B92C781B}" type="presParOf" srcId="{C2F355C7-F1A2-8A4D-AE66-3E32A902A6FD}" destId="{013F66F6-6D12-454A-8BE0-6A989BA2BA1E}" srcOrd="10" destOrd="0" presId="urn:microsoft.com/office/officeart/2005/8/layout/lProcess2"/>
    <dgm:cxn modelId="{A33A6A86-BED4-7043-859B-26EEC88C2D5A}" type="presParOf" srcId="{8CA0E43D-AF8E-8347-BD4F-536BA29DC7C8}" destId="{0F86319B-6C85-9644-8983-14FC437B6C3E}" srcOrd="1" destOrd="0" presId="urn:microsoft.com/office/officeart/2005/8/layout/lProcess2"/>
    <dgm:cxn modelId="{8C44031B-0C29-AC40-A7F1-2DC5F5D915D4}" type="presParOf" srcId="{8CA0E43D-AF8E-8347-BD4F-536BA29DC7C8}" destId="{8793913B-12F7-1643-9468-073DD1476811}" srcOrd="2" destOrd="0" presId="urn:microsoft.com/office/officeart/2005/8/layout/lProcess2"/>
    <dgm:cxn modelId="{71BCA511-452D-1547-BF24-04B5BF313EE2}" type="presParOf" srcId="{8793913B-12F7-1643-9468-073DD1476811}" destId="{5B86C8E4-298A-A247-BC49-D2E4A6434091}" srcOrd="0" destOrd="0" presId="urn:microsoft.com/office/officeart/2005/8/layout/lProcess2"/>
    <dgm:cxn modelId="{A353EB88-B415-3348-9675-C9C479E802B8}" type="presParOf" srcId="{8793913B-12F7-1643-9468-073DD1476811}" destId="{2AAC6996-7D5E-A34E-BA3E-439C931FA589}" srcOrd="1" destOrd="0" presId="urn:microsoft.com/office/officeart/2005/8/layout/lProcess2"/>
    <dgm:cxn modelId="{A5549D38-688D-9A40-84D1-B40F2692118E}" type="presParOf" srcId="{8793913B-12F7-1643-9468-073DD1476811}" destId="{4F72192E-8E31-8B42-9C5C-98E2D015DE51}" srcOrd="2" destOrd="0" presId="urn:microsoft.com/office/officeart/2005/8/layout/lProcess2"/>
    <dgm:cxn modelId="{7D753524-8A86-F040-A50E-B24A493942AC}" type="presParOf" srcId="{4F72192E-8E31-8B42-9C5C-98E2D015DE51}" destId="{67D0CA52-6B19-8A4F-AB7E-DDED82FD1239}" srcOrd="0" destOrd="0" presId="urn:microsoft.com/office/officeart/2005/8/layout/lProcess2"/>
    <dgm:cxn modelId="{95881174-CA5C-234E-AE10-BA9723C18B65}" type="presParOf" srcId="{67D0CA52-6B19-8A4F-AB7E-DDED82FD1239}" destId="{5242EAA6-A11E-A94E-9B08-72902435CDA6}" srcOrd="0" destOrd="0" presId="urn:microsoft.com/office/officeart/2005/8/layout/lProcess2"/>
    <dgm:cxn modelId="{22972DAF-2449-3542-8FE3-CC89373B6DB2}" type="presParOf" srcId="{67D0CA52-6B19-8A4F-AB7E-DDED82FD1239}" destId="{9588E9B6-33B0-4240-BC23-611B791D95F9}" srcOrd="1" destOrd="0" presId="urn:microsoft.com/office/officeart/2005/8/layout/lProcess2"/>
    <dgm:cxn modelId="{DB40DB7D-9F51-6044-B7B0-FE15F6192D0E}" type="presParOf" srcId="{67D0CA52-6B19-8A4F-AB7E-DDED82FD1239}" destId="{3CEE162B-BA21-7345-8EBD-B9EF4D9B1144}" srcOrd="2" destOrd="0" presId="urn:microsoft.com/office/officeart/2005/8/layout/lProcess2"/>
    <dgm:cxn modelId="{0F01B4F1-EC22-524E-9C8E-BA76B19DDB41}" type="presParOf" srcId="{67D0CA52-6B19-8A4F-AB7E-DDED82FD1239}" destId="{5063AF82-8DC7-2A48-B6EA-CC6873D7D42A}" srcOrd="3" destOrd="0" presId="urn:microsoft.com/office/officeart/2005/8/layout/lProcess2"/>
    <dgm:cxn modelId="{7393B526-D284-314D-AE0C-E6A43B783770}" type="presParOf" srcId="{67D0CA52-6B19-8A4F-AB7E-DDED82FD1239}" destId="{6F377B30-CF03-5149-B1DF-691F0F129C75}" srcOrd="4" destOrd="0" presId="urn:microsoft.com/office/officeart/2005/8/layout/lProcess2"/>
    <dgm:cxn modelId="{C626C85E-BC88-6148-A267-7B9F0BA2A602}" type="presParOf" srcId="{67D0CA52-6B19-8A4F-AB7E-DDED82FD1239}" destId="{C7922F4C-3439-4042-BEF4-5C04AF31943D}" srcOrd="5" destOrd="0" presId="urn:microsoft.com/office/officeart/2005/8/layout/lProcess2"/>
    <dgm:cxn modelId="{63B402E7-2260-1842-99C7-9903FFB2295D}" type="presParOf" srcId="{67D0CA52-6B19-8A4F-AB7E-DDED82FD1239}" destId="{84D86CDA-62EF-8242-BFDC-3B4AEC354775}" srcOrd="6" destOrd="0" presId="urn:microsoft.com/office/officeart/2005/8/layout/lProcess2"/>
    <dgm:cxn modelId="{35C54FCA-A100-4B4A-BD5C-C7E8CF7620D0}" type="presParOf" srcId="{67D0CA52-6B19-8A4F-AB7E-DDED82FD1239}" destId="{C07FAB47-E2C4-3346-80C8-DA0BAA923211}" srcOrd="7" destOrd="0" presId="urn:microsoft.com/office/officeart/2005/8/layout/lProcess2"/>
    <dgm:cxn modelId="{A3D63622-D174-5542-9637-95ABF0E1D1C8}" type="presParOf" srcId="{67D0CA52-6B19-8A4F-AB7E-DDED82FD1239}" destId="{72B0A230-5BAC-D44B-8AFD-E5E1D7AFDF3E}" srcOrd="8" destOrd="0" presId="urn:microsoft.com/office/officeart/2005/8/layout/lProcess2"/>
    <dgm:cxn modelId="{8F79E3DF-BF0E-D94C-B72A-17E606B6F43E}" type="presParOf" srcId="{67D0CA52-6B19-8A4F-AB7E-DDED82FD1239}" destId="{8CC26218-5C4A-9241-92D1-C16385C6C5AF}" srcOrd="9" destOrd="0" presId="urn:microsoft.com/office/officeart/2005/8/layout/lProcess2"/>
    <dgm:cxn modelId="{2E352753-5CB4-B34A-B423-421E64A56186}" type="presParOf" srcId="{67D0CA52-6B19-8A4F-AB7E-DDED82FD1239}" destId="{D2598745-E012-5D4B-A3AF-9F3BD114FD6A}" srcOrd="10" destOrd="0" presId="urn:microsoft.com/office/officeart/2005/8/layout/lProcess2"/>
    <dgm:cxn modelId="{50176CBC-F1D2-ED4F-8D2D-47FD148B175E}" type="presParOf" srcId="{8CA0E43D-AF8E-8347-BD4F-536BA29DC7C8}" destId="{F625138D-9651-824D-9768-B3FB3CDCB236}" srcOrd="3" destOrd="0" presId="urn:microsoft.com/office/officeart/2005/8/layout/lProcess2"/>
    <dgm:cxn modelId="{7048C30C-1E26-7A48-AC32-77119B882392}" type="presParOf" srcId="{8CA0E43D-AF8E-8347-BD4F-536BA29DC7C8}" destId="{3A436975-8653-1047-AF28-14581BE111B2}" srcOrd="4" destOrd="0" presId="urn:microsoft.com/office/officeart/2005/8/layout/lProcess2"/>
    <dgm:cxn modelId="{69364EB0-B568-6E41-BDE2-0DC6FCCF0CB3}" type="presParOf" srcId="{3A436975-8653-1047-AF28-14581BE111B2}" destId="{D6045647-477F-2B4D-90F0-208A5B6D9124}" srcOrd="0" destOrd="0" presId="urn:microsoft.com/office/officeart/2005/8/layout/lProcess2"/>
    <dgm:cxn modelId="{872C2D26-335A-5645-83A9-2ADE1B1F18BC}" type="presParOf" srcId="{3A436975-8653-1047-AF28-14581BE111B2}" destId="{4D8A345C-314C-D74E-B4E0-2D51F6286D32}" srcOrd="1" destOrd="0" presId="urn:microsoft.com/office/officeart/2005/8/layout/lProcess2"/>
    <dgm:cxn modelId="{093171E8-D6F5-8B4B-B2AB-13CD3ADD86C7}" type="presParOf" srcId="{3A436975-8653-1047-AF28-14581BE111B2}" destId="{23C46AEE-0F00-4742-B274-AE6A498E470F}" srcOrd="2" destOrd="0" presId="urn:microsoft.com/office/officeart/2005/8/layout/lProcess2"/>
    <dgm:cxn modelId="{8C9A95EB-B739-BF47-98F7-6F5A1D1B0B50}" type="presParOf" srcId="{23C46AEE-0F00-4742-B274-AE6A498E470F}" destId="{46E6532C-450E-CD42-AC1B-AE15D12BCAAC}" srcOrd="0" destOrd="0" presId="urn:microsoft.com/office/officeart/2005/8/layout/lProcess2"/>
    <dgm:cxn modelId="{89FE9289-4E03-5844-AB9E-30C1162BAEDC}" type="presParOf" srcId="{46E6532C-450E-CD42-AC1B-AE15D12BCAAC}" destId="{2093453D-4C44-6A47-AB17-732A4080C5C7}" srcOrd="0" destOrd="0" presId="urn:microsoft.com/office/officeart/2005/8/layout/lProcess2"/>
    <dgm:cxn modelId="{6C63952E-CA3E-6848-BC4A-55A31C26DD30}" type="presParOf" srcId="{46E6532C-450E-CD42-AC1B-AE15D12BCAAC}" destId="{969BED49-C86A-EA44-B09E-7CC1CE94A1D4}" srcOrd="1" destOrd="0" presId="urn:microsoft.com/office/officeart/2005/8/layout/lProcess2"/>
    <dgm:cxn modelId="{32DDB813-6F30-F449-9BB0-71AE4DFA87EF}" type="presParOf" srcId="{46E6532C-450E-CD42-AC1B-AE15D12BCAAC}" destId="{3ED176CA-9A49-D54B-AF5A-9AE6AFECD559}"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187B68-FD1E-4E6D-A548-824D35961661}" type="doc">
      <dgm:prSet loTypeId="urn:microsoft.com/office/officeart/2005/8/layout/radial3" loCatId="cycle" qsTypeId="urn:microsoft.com/office/officeart/2005/8/quickstyle/simple1" qsCatId="simple" csTypeId="urn:microsoft.com/office/officeart/2005/8/colors/accent2_1" csCatId="accent2" phldr="1"/>
      <dgm:spPr/>
      <dgm:t>
        <a:bodyPr/>
        <a:lstStyle/>
        <a:p>
          <a:endParaRPr lang="en-US"/>
        </a:p>
      </dgm:t>
    </dgm:pt>
    <dgm:pt modelId="{84DE4675-B40B-4D2C-888E-A9EB9FF20E41}">
      <dgm:prSet phldrT="[Text]" custT="1"/>
      <dgm:spPr/>
      <dgm:t>
        <a:bodyPr/>
        <a:lstStyle/>
        <a:p>
          <a:r>
            <a:rPr lang="en-US" sz="2000" b="1" dirty="0"/>
            <a:t>      </a:t>
          </a:r>
          <a:r>
            <a:rPr lang="ru-RU" sz="2000" b="1" dirty="0"/>
            <a:t> Руанда</a:t>
          </a:r>
          <a:r>
            <a:rPr lang="en-US" sz="2000" dirty="0"/>
            <a:t> </a:t>
          </a:r>
        </a:p>
      </dgm:t>
    </dgm:pt>
    <dgm:pt modelId="{EC2A4A85-F4F1-4A08-B670-D8E6E3B70269}" type="parTrans" cxnId="{FAB91705-A244-4CCA-9A92-05B04A74F6A3}">
      <dgm:prSet/>
      <dgm:spPr/>
      <dgm:t>
        <a:bodyPr/>
        <a:lstStyle/>
        <a:p>
          <a:endParaRPr lang="en-US" sz="1600"/>
        </a:p>
      </dgm:t>
    </dgm:pt>
    <dgm:pt modelId="{88D686CD-4B92-4AAF-8005-72036D07240F}" type="sibTrans" cxnId="{FAB91705-A244-4CCA-9A92-05B04A74F6A3}">
      <dgm:prSet/>
      <dgm:spPr/>
      <dgm:t>
        <a:bodyPr/>
        <a:lstStyle/>
        <a:p>
          <a:endParaRPr lang="en-US" sz="1600"/>
        </a:p>
      </dgm:t>
    </dgm:pt>
    <dgm:pt modelId="{67325B88-9A0E-4841-959C-605BD3BAC2AD}">
      <dgm:prSet phldrT="[Text]" custT="1"/>
      <dgm:spPr/>
      <dgm:t>
        <a:bodyPr/>
        <a:lstStyle/>
        <a:p>
          <a:r>
            <a:rPr lang="en-US" sz="1600" b="1" dirty="0"/>
            <a:t>2</a:t>
          </a:r>
          <a:r>
            <a:rPr lang="ru-RU" sz="1600" b="1" dirty="0"/>
            <a:t> место в мире по темпам </a:t>
          </a:r>
          <a:r>
            <a:rPr lang="en-US" sz="1600" b="1" dirty="0"/>
            <a:t>  </a:t>
          </a:r>
          <a:r>
            <a:rPr lang="ru-RU" sz="1600" b="1" dirty="0"/>
            <a:t>внедрения ИКТ </a:t>
          </a:r>
          <a:r>
            <a:rPr lang="en-US" sz="1600" b="1" dirty="0"/>
            <a:t> </a:t>
          </a:r>
        </a:p>
      </dgm:t>
    </dgm:pt>
    <dgm:pt modelId="{3A78354E-7EB4-4195-AE42-63486B8875D7}" type="parTrans" cxnId="{1F2E33A5-2EB4-47B4-938C-17FD2B0B3755}">
      <dgm:prSet custT="1"/>
      <dgm:spPr/>
      <dgm:t>
        <a:bodyPr/>
        <a:lstStyle/>
        <a:p>
          <a:endParaRPr lang="en-US" sz="1600"/>
        </a:p>
      </dgm:t>
    </dgm:pt>
    <dgm:pt modelId="{EA76C623-B51B-410A-A5BD-6929EB7B98CF}" type="sibTrans" cxnId="{1F2E33A5-2EB4-47B4-938C-17FD2B0B3755}">
      <dgm:prSet/>
      <dgm:spPr/>
      <dgm:t>
        <a:bodyPr/>
        <a:lstStyle/>
        <a:p>
          <a:endParaRPr lang="en-US" sz="1600"/>
        </a:p>
      </dgm:t>
    </dgm:pt>
    <dgm:pt modelId="{16F3EE13-8C6C-4EEC-9E91-8A788D7F68CF}">
      <dgm:prSet phldrT="[Text]" custT="1"/>
      <dgm:spPr/>
      <dgm:t>
        <a:bodyPr/>
        <a:lstStyle/>
        <a:p>
          <a:r>
            <a:rPr lang="en-US" sz="1600" b="1" dirty="0"/>
            <a:t>2</a:t>
          </a:r>
          <a:r>
            <a:rPr lang="ru-RU" sz="1600" b="1" dirty="0"/>
            <a:t> место по простоте и качеству </a:t>
          </a:r>
          <a:r>
            <a:rPr lang="ru-RU" sz="1600" b="1" dirty="0" err="1"/>
            <a:t>регулир-ия</a:t>
          </a:r>
          <a:r>
            <a:rPr lang="ru-RU" sz="1600" b="1" dirty="0"/>
            <a:t> бизнеса</a:t>
          </a:r>
          <a:endParaRPr lang="en-US" sz="1600" b="1" dirty="0"/>
        </a:p>
      </dgm:t>
    </dgm:pt>
    <dgm:pt modelId="{8BEABD32-D804-4904-BD74-1066545C26ED}" type="parTrans" cxnId="{4A60B7AB-5324-4C8D-89C5-1DEFF6BD3BC1}">
      <dgm:prSet custT="1"/>
      <dgm:spPr/>
      <dgm:t>
        <a:bodyPr/>
        <a:lstStyle/>
        <a:p>
          <a:endParaRPr lang="en-US" sz="1600"/>
        </a:p>
      </dgm:t>
    </dgm:pt>
    <dgm:pt modelId="{44BFB6EE-C2BC-400A-AEFB-DC4EB5BD5EF8}" type="sibTrans" cxnId="{4A60B7AB-5324-4C8D-89C5-1DEFF6BD3BC1}">
      <dgm:prSet/>
      <dgm:spPr/>
      <dgm:t>
        <a:bodyPr/>
        <a:lstStyle/>
        <a:p>
          <a:endParaRPr lang="en-US" sz="1600"/>
        </a:p>
      </dgm:t>
    </dgm:pt>
    <dgm:pt modelId="{DBFB2528-0E1A-43F3-B8C6-C30ADC1FFE8D}">
      <dgm:prSet phldrT="[Text]" custT="1"/>
      <dgm:spPr/>
      <dgm:t>
        <a:bodyPr/>
        <a:lstStyle/>
        <a:p>
          <a:r>
            <a:rPr lang="ru-RU" sz="1600" b="1" dirty="0"/>
            <a:t>3 место среди афр. стран, принимаю-</a:t>
          </a:r>
          <a:r>
            <a:rPr lang="ru-RU" sz="1600" b="1" dirty="0" err="1"/>
            <a:t>щих</a:t>
          </a:r>
          <a:r>
            <a:rPr lang="ru-RU" sz="1600" b="1" dirty="0"/>
            <a:t> МН конференции и др. мероприятия</a:t>
          </a:r>
          <a:endParaRPr lang="en-US" sz="1600" b="1" dirty="0"/>
        </a:p>
      </dgm:t>
    </dgm:pt>
    <dgm:pt modelId="{FDCF4F2F-BBDB-4E33-A9B9-03337533BE8B}" type="parTrans" cxnId="{4503A19F-6D6F-4A38-ABDF-F5787FAEF4A6}">
      <dgm:prSet custT="1"/>
      <dgm:spPr/>
      <dgm:t>
        <a:bodyPr/>
        <a:lstStyle/>
        <a:p>
          <a:endParaRPr lang="en-US" sz="1600"/>
        </a:p>
      </dgm:t>
    </dgm:pt>
    <dgm:pt modelId="{607641A3-B533-488D-979F-A14730A266D5}" type="sibTrans" cxnId="{4503A19F-6D6F-4A38-ABDF-F5787FAEF4A6}">
      <dgm:prSet/>
      <dgm:spPr/>
      <dgm:t>
        <a:bodyPr/>
        <a:lstStyle/>
        <a:p>
          <a:endParaRPr lang="en-US" sz="1600"/>
        </a:p>
      </dgm:t>
    </dgm:pt>
    <dgm:pt modelId="{966FD765-552C-441D-972D-C06831DD3271}">
      <dgm:prSet phldrT="[Text]" custT="1"/>
      <dgm:spPr/>
      <dgm:t>
        <a:bodyPr/>
        <a:lstStyle/>
        <a:p>
          <a:r>
            <a:rPr lang="en-US" sz="1600" b="1" dirty="0"/>
            <a:t>9</a:t>
          </a:r>
          <a:r>
            <a:rPr lang="ru-RU" sz="1600" b="1" dirty="0"/>
            <a:t> место в мире по обеспечению безопасности и </a:t>
          </a:r>
          <a:r>
            <a:rPr lang="ru-RU" sz="1600" b="1" dirty="0" err="1"/>
            <a:t>правопо</a:t>
          </a:r>
          <a:r>
            <a:rPr lang="ru-RU" sz="1600" b="1" dirty="0"/>
            <a:t>-рядка </a:t>
          </a:r>
          <a:r>
            <a:rPr lang="en-US" sz="1600" b="1" dirty="0"/>
            <a:t>(1</a:t>
          </a:r>
          <a:r>
            <a:rPr lang="ru-RU" sz="1600" b="1" dirty="0"/>
            <a:t> в Африке</a:t>
          </a:r>
          <a:r>
            <a:rPr lang="en-US" sz="1600" b="1" dirty="0"/>
            <a:t>) </a:t>
          </a:r>
        </a:p>
      </dgm:t>
    </dgm:pt>
    <dgm:pt modelId="{DAD9E948-BE5D-4994-8FFE-9C59979DAFE4}" type="parTrans" cxnId="{9CABDBDD-D950-4501-A22A-65E7883D12F4}">
      <dgm:prSet custT="1"/>
      <dgm:spPr/>
      <dgm:t>
        <a:bodyPr/>
        <a:lstStyle/>
        <a:p>
          <a:endParaRPr lang="en-US" sz="1600"/>
        </a:p>
      </dgm:t>
    </dgm:pt>
    <dgm:pt modelId="{0BDC50C2-2423-44FD-B2BB-B48D4D07FFE0}" type="sibTrans" cxnId="{9CABDBDD-D950-4501-A22A-65E7883D12F4}">
      <dgm:prSet/>
      <dgm:spPr/>
      <dgm:t>
        <a:bodyPr/>
        <a:lstStyle/>
        <a:p>
          <a:endParaRPr lang="en-US" sz="1600"/>
        </a:p>
      </dgm:t>
    </dgm:pt>
    <dgm:pt modelId="{C134387B-A1C3-40AF-9B4D-7AB5ACEDDB0E}">
      <dgm:prSet/>
      <dgm:spPr/>
      <dgm:t>
        <a:bodyPr/>
        <a:lstStyle/>
        <a:p>
          <a:endParaRPr lang="en-US"/>
        </a:p>
      </dgm:t>
    </dgm:pt>
    <dgm:pt modelId="{167C1A0F-3FEC-45DF-AAB9-2BBA069805DB}" type="parTrans" cxnId="{3494F947-66EE-4133-AB1D-8962C619888A}">
      <dgm:prSet/>
      <dgm:spPr/>
      <dgm:t>
        <a:bodyPr/>
        <a:lstStyle/>
        <a:p>
          <a:endParaRPr lang="en-US" sz="1600"/>
        </a:p>
      </dgm:t>
    </dgm:pt>
    <dgm:pt modelId="{0B07E79C-1318-45DE-A933-440EFB74C5EE}" type="sibTrans" cxnId="{3494F947-66EE-4133-AB1D-8962C619888A}">
      <dgm:prSet/>
      <dgm:spPr/>
      <dgm:t>
        <a:bodyPr/>
        <a:lstStyle/>
        <a:p>
          <a:endParaRPr lang="en-US" sz="1600"/>
        </a:p>
      </dgm:t>
    </dgm:pt>
    <dgm:pt modelId="{A41B3DAA-A0F9-4C4C-83B2-535CF5443A8E}">
      <dgm:prSet/>
      <dgm:spPr/>
      <dgm:t>
        <a:bodyPr/>
        <a:lstStyle/>
        <a:p>
          <a:endParaRPr lang="en-US" sz="1600"/>
        </a:p>
      </dgm:t>
    </dgm:pt>
    <dgm:pt modelId="{4A3698F5-7643-4FE7-8350-E19653019393}" type="parTrans" cxnId="{FAA8C4E6-C9F8-407D-AB67-D449428A292D}">
      <dgm:prSet/>
      <dgm:spPr/>
      <dgm:t>
        <a:bodyPr/>
        <a:lstStyle/>
        <a:p>
          <a:endParaRPr lang="en-US" sz="1600"/>
        </a:p>
      </dgm:t>
    </dgm:pt>
    <dgm:pt modelId="{9C705F89-EDF2-434E-818A-B07A6E0FC72B}" type="sibTrans" cxnId="{FAA8C4E6-C9F8-407D-AB67-D449428A292D}">
      <dgm:prSet/>
      <dgm:spPr/>
      <dgm:t>
        <a:bodyPr/>
        <a:lstStyle/>
        <a:p>
          <a:endParaRPr lang="en-US" sz="1600"/>
        </a:p>
      </dgm:t>
    </dgm:pt>
    <dgm:pt modelId="{9A667D21-CE98-47FD-B284-11B78C434F66}">
      <dgm:prSet phldrT="[Text]"/>
      <dgm:spPr/>
      <dgm:t>
        <a:bodyPr/>
        <a:lstStyle/>
        <a:p>
          <a:endParaRPr lang="en-US"/>
        </a:p>
      </dgm:t>
    </dgm:pt>
    <dgm:pt modelId="{C502D354-F204-4B6B-AE69-7F52FEB85405}" type="parTrans" cxnId="{158453E2-6F1E-44E4-A792-DC1CE4DF0220}">
      <dgm:prSet/>
      <dgm:spPr/>
      <dgm:t>
        <a:bodyPr/>
        <a:lstStyle/>
        <a:p>
          <a:endParaRPr lang="en-US" sz="1600"/>
        </a:p>
      </dgm:t>
    </dgm:pt>
    <dgm:pt modelId="{E48B417F-E59A-4514-B2C1-6BC656F30F33}" type="sibTrans" cxnId="{158453E2-6F1E-44E4-A792-DC1CE4DF0220}">
      <dgm:prSet/>
      <dgm:spPr/>
      <dgm:t>
        <a:bodyPr/>
        <a:lstStyle/>
        <a:p>
          <a:endParaRPr lang="en-US" sz="1600"/>
        </a:p>
      </dgm:t>
    </dgm:pt>
    <dgm:pt modelId="{D76FEA29-68D7-4361-A31F-96345786C9D6}">
      <dgm:prSet custT="1"/>
      <dgm:spPr/>
      <dgm:t>
        <a:bodyPr/>
        <a:lstStyle/>
        <a:p>
          <a:r>
            <a:rPr lang="ru-RU" sz="1600" b="1" dirty="0"/>
            <a:t>Прозрачная система управления: </a:t>
          </a:r>
          <a:r>
            <a:rPr lang="en-US" sz="1600" b="1" dirty="0"/>
            <a:t>9</a:t>
          </a:r>
          <a:r>
            <a:rPr lang="ru-RU" sz="1600" b="1" dirty="0"/>
            <a:t> место в мире </a:t>
          </a:r>
          <a:r>
            <a:rPr lang="en-US" sz="1600" b="1" dirty="0"/>
            <a:t>(1</a:t>
          </a:r>
          <a:r>
            <a:rPr lang="ru-RU" sz="1600" b="1" dirty="0"/>
            <a:t> в Африке</a:t>
          </a:r>
          <a:r>
            <a:rPr lang="en-US" sz="1600" b="1" dirty="0"/>
            <a:t>)</a:t>
          </a:r>
        </a:p>
      </dgm:t>
    </dgm:pt>
    <dgm:pt modelId="{9E98C517-E857-4235-B59E-56476857028A}" type="parTrans" cxnId="{298DA19C-3307-4928-9333-F0CB85EADBB1}">
      <dgm:prSet custT="1"/>
      <dgm:spPr/>
      <dgm:t>
        <a:bodyPr/>
        <a:lstStyle/>
        <a:p>
          <a:endParaRPr lang="en-US" sz="1600"/>
        </a:p>
      </dgm:t>
    </dgm:pt>
    <dgm:pt modelId="{02D4EBEA-E932-4A26-826D-22B1AE37B887}" type="sibTrans" cxnId="{298DA19C-3307-4928-9333-F0CB85EADBB1}">
      <dgm:prSet/>
      <dgm:spPr/>
      <dgm:t>
        <a:bodyPr/>
        <a:lstStyle/>
        <a:p>
          <a:endParaRPr lang="en-US" sz="1600"/>
        </a:p>
      </dgm:t>
    </dgm:pt>
    <dgm:pt modelId="{EB178D8C-8829-4B3C-AE98-D841C79F9F43}">
      <dgm:prSet custT="1"/>
      <dgm:spPr/>
      <dgm:t>
        <a:bodyPr/>
        <a:lstStyle/>
        <a:p>
          <a:r>
            <a:rPr lang="en-US" sz="1600" b="1" dirty="0"/>
            <a:t> 5</a:t>
          </a:r>
          <a:r>
            <a:rPr lang="ru-RU" sz="1600" b="1" dirty="0"/>
            <a:t> место в мире </a:t>
          </a:r>
          <a:r>
            <a:rPr lang="ru-RU" sz="1400" b="1" dirty="0"/>
            <a:t>по обеспечению заботы о женщинах</a:t>
          </a:r>
          <a:r>
            <a:rPr lang="en-US" sz="1600" b="1" dirty="0"/>
            <a:t> (</a:t>
          </a:r>
          <a:r>
            <a:rPr lang="ru-RU" sz="1600" b="1" dirty="0"/>
            <a:t>1-ое в Африке)</a:t>
          </a:r>
          <a:endParaRPr lang="en-US" sz="1600" b="1" dirty="0"/>
        </a:p>
      </dgm:t>
    </dgm:pt>
    <dgm:pt modelId="{371685E8-8DF9-4784-9B8E-605CA00003BF}" type="parTrans" cxnId="{65285BEF-8C3C-4B97-B256-DAEA3E795410}">
      <dgm:prSet custT="1"/>
      <dgm:spPr/>
      <dgm:t>
        <a:bodyPr/>
        <a:lstStyle/>
        <a:p>
          <a:endParaRPr lang="en-US" sz="1600"/>
        </a:p>
      </dgm:t>
    </dgm:pt>
    <dgm:pt modelId="{CB87CE5F-FCFF-4C91-82CF-B45459D363A1}" type="sibTrans" cxnId="{65285BEF-8C3C-4B97-B256-DAEA3E795410}">
      <dgm:prSet/>
      <dgm:spPr/>
      <dgm:t>
        <a:bodyPr/>
        <a:lstStyle/>
        <a:p>
          <a:endParaRPr lang="en-US" sz="1600"/>
        </a:p>
      </dgm:t>
    </dgm:pt>
    <dgm:pt modelId="{BEC8DD84-C128-4EB3-96FC-E1E0B4E0ED41}">
      <dgm:prSet custT="1"/>
      <dgm:spPr/>
      <dgm:t>
        <a:bodyPr/>
        <a:lstStyle/>
        <a:p>
          <a:r>
            <a:rPr lang="en-US" sz="1600" b="1" dirty="0"/>
            <a:t>3</a:t>
          </a:r>
          <a:r>
            <a:rPr lang="ru-RU" sz="1600" b="1" dirty="0"/>
            <a:t>-я среди самых конкурентоспособных экономик в Африке </a:t>
          </a:r>
          <a:endParaRPr lang="en-US" sz="1600" b="1" dirty="0"/>
        </a:p>
      </dgm:t>
    </dgm:pt>
    <dgm:pt modelId="{783951FB-09DE-4AD9-8E27-BF16B9A64F0D}" type="parTrans" cxnId="{72D329BD-971D-42FE-8291-EBB71A475B50}">
      <dgm:prSet/>
      <dgm:spPr/>
      <dgm:t>
        <a:bodyPr/>
        <a:lstStyle/>
        <a:p>
          <a:endParaRPr lang="en-US"/>
        </a:p>
      </dgm:t>
    </dgm:pt>
    <dgm:pt modelId="{C0B62B39-8B37-454E-AE63-AE198E9BF94A}" type="sibTrans" cxnId="{72D329BD-971D-42FE-8291-EBB71A475B50}">
      <dgm:prSet/>
      <dgm:spPr/>
      <dgm:t>
        <a:bodyPr/>
        <a:lstStyle/>
        <a:p>
          <a:endParaRPr lang="en-US"/>
        </a:p>
      </dgm:t>
    </dgm:pt>
    <dgm:pt modelId="{E4ED04BE-F2A4-489C-B302-E56DD67CF88F}" type="pres">
      <dgm:prSet presAssocID="{F5187B68-FD1E-4E6D-A548-824D35961661}" presName="composite" presStyleCnt="0">
        <dgm:presLayoutVars>
          <dgm:chMax val="1"/>
          <dgm:dir/>
          <dgm:resizeHandles val="exact"/>
        </dgm:presLayoutVars>
      </dgm:prSet>
      <dgm:spPr/>
    </dgm:pt>
    <dgm:pt modelId="{019E6E45-46D2-431D-A6FF-1D7BEE46A50F}" type="pres">
      <dgm:prSet presAssocID="{F5187B68-FD1E-4E6D-A548-824D35961661}" presName="radial" presStyleCnt="0">
        <dgm:presLayoutVars>
          <dgm:animLvl val="ctr"/>
        </dgm:presLayoutVars>
      </dgm:prSet>
      <dgm:spPr/>
    </dgm:pt>
    <dgm:pt modelId="{97A6B7EB-8577-4395-BF0A-84648F5B3440}" type="pres">
      <dgm:prSet presAssocID="{84DE4675-B40B-4D2C-888E-A9EB9FF20E41}" presName="centerShape" presStyleLbl="vennNode1" presStyleIdx="0" presStyleCnt="8" custScaleX="81116" custScaleY="82296" custLinFactNeighborX="-2208" custLinFactNeighborY="-2444"/>
      <dgm:spPr/>
    </dgm:pt>
    <dgm:pt modelId="{2155B6AB-0C27-4C36-9C2A-05FE3AAF200B}" type="pres">
      <dgm:prSet presAssocID="{67325B88-9A0E-4841-959C-605BD3BAC2AD}" presName="node" presStyleLbl="vennNode1" presStyleIdx="1" presStyleCnt="8" custScaleX="96357" custScaleY="93512" custRadScaleRad="95012" custRadScaleInc="-2291">
        <dgm:presLayoutVars>
          <dgm:bulletEnabled val="1"/>
        </dgm:presLayoutVars>
      </dgm:prSet>
      <dgm:spPr/>
    </dgm:pt>
    <dgm:pt modelId="{83BAE68C-A225-4A5E-89D1-BD95E95D275E}" type="pres">
      <dgm:prSet presAssocID="{16F3EE13-8C6C-4EEC-9E91-8A788D7F68CF}" presName="node" presStyleLbl="vennNode1" presStyleIdx="2" presStyleCnt="8" custScaleX="108412" custScaleY="107984" custRadScaleRad="103329" custRadScaleInc="1471">
        <dgm:presLayoutVars>
          <dgm:bulletEnabled val="1"/>
        </dgm:presLayoutVars>
      </dgm:prSet>
      <dgm:spPr/>
    </dgm:pt>
    <dgm:pt modelId="{6C064169-8BDA-4BF7-8C47-9BC5682F8B3E}" type="pres">
      <dgm:prSet presAssocID="{BEC8DD84-C128-4EB3-96FC-E1E0B4E0ED41}" presName="node" presStyleLbl="vennNode1" presStyleIdx="3" presStyleCnt="8" custRadScaleRad="92680" custRadScaleInc="-3363">
        <dgm:presLayoutVars>
          <dgm:bulletEnabled val="1"/>
        </dgm:presLayoutVars>
      </dgm:prSet>
      <dgm:spPr/>
    </dgm:pt>
    <dgm:pt modelId="{EF751E09-FDB8-4F79-A12C-A1CC7E105BB5}" type="pres">
      <dgm:prSet presAssocID="{DBFB2528-0E1A-43F3-B8C6-C30ADC1FFE8D}" presName="node" presStyleLbl="vennNode1" presStyleIdx="4" presStyleCnt="8" custScaleX="121986" custScaleY="119108" custRadScaleRad="92124" custRadScaleInc="896">
        <dgm:presLayoutVars>
          <dgm:bulletEnabled val="1"/>
        </dgm:presLayoutVars>
      </dgm:prSet>
      <dgm:spPr/>
    </dgm:pt>
    <dgm:pt modelId="{056DAFD3-9627-4745-8147-927319AB910D}" type="pres">
      <dgm:prSet presAssocID="{966FD765-552C-441D-972D-C06831DD3271}" presName="node" presStyleLbl="vennNode1" presStyleIdx="5" presStyleCnt="8" custScaleX="113489" custScaleY="112526" custRadScaleRad="93668" custRadScaleInc="3171">
        <dgm:presLayoutVars>
          <dgm:bulletEnabled val="1"/>
        </dgm:presLayoutVars>
      </dgm:prSet>
      <dgm:spPr/>
    </dgm:pt>
    <dgm:pt modelId="{542B0AAC-3B93-4649-8623-ADE56A5B3A0E}" type="pres">
      <dgm:prSet presAssocID="{EB178D8C-8829-4B3C-AE98-D841C79F9F43}" presName="node" presStyleLbl="vennNode1" presStyleIdx="6" presStyleCnt="8" custScaleX="110806" custScaleY="112534" custRadScaleRad="102070" custRadScaleInc="2155">
        <dgm:presLayoutVars>
          <dgm:bulletEnabled val="1"/>
        </dgm:presLayoutVars>
      </dgm:prSet>
      <dgm:spPr/>
    </dgm:pt>
    <dgm:pt modelId="{8BDB5216-1B71-4C97-AFC8-B1D41C83BE73}" type="pres">
      <dgm:prSet presAssocID="{D76FEA29-68D7-4361-A31F-96345786C9D6}" presName="node" presStyleLbl="vennNode1" presStyleIdx="7" presStyleCnt="8" custScaleX="115439" custScaleY="112560" custRadScaleRad="108835" custRadScaleInc="-1647">
        <dgm:presLayoutVars>
          <dgm:bulletEnabled val="1"/>
        </dgm:presLayoutVars>
      </dgm:prSet>
      <dgm:spPr/>
    </dgm:pt>
  </dgm:ptLst>
  <dgm:cxnLst>
    <dgm:cxn modelId="{FAB91705-A244-4CCA-9A92-05B04A74F6A3}" srcId="{F5187B68-FD1E-4E6D-A548-824D35961661}" destId="{84DE4675-B40B-4D2C-888E-A9EB9FF20E41}" srcOrd="0" destOrd="0" parTransId="{EC2A4A85-F4F1-4A08-B670-D8E6E3B70269}" sibTransId="{88D686CD-4B92-4AAF-8005-72036D07240F}"/>
    <dgm:cxn modelId="{915C1E08-2B50-4EFE-9162-2CB7ECDC441A}" type="presOf" srcId="{67325B88-9A0E-4841-959C-605BD3BAC2AD}" destId="{2155B6AB-0C27-4C36-9C2A-05FE3AAF200B}" srcOrd="0" destOrd="0" presId="urn:microsoft.com/office/officeart/2005/8/layout/radial3"/>
    <dgm:cxn modelId="{E4169622-1286-4A1E-97A2-95B1AFF23B6E}" type="presOf" srcId="{D76FEA29-68D7-4361-A31F-96345786C9D6}" destId="{8BDB5216-1B71-4C97-AFC8-B1D41C83BE73}" srcOrd="0" destOrd="0" presId="urn:microsoft.com/office/officeart/2005/8/layout/radial3"/>
    <dgm:cxn modelId="{F948E132-52FB-47B4-96AA-8BAB396A44A5}" type="presOf" srcId="{966FD765-552C-441D-972D-C06831DD3271}" destId="{056DAFD3-9627-4745-8147-927319AB910D}" srcOrd="0" destOrd="0" presId="urn:microsoft.com/office/officeart/2005/8/layout/radial3"/>
    <dgm:cxn modelId="{757E4840-E2F1-4FC0-962F-BF487893C466}" type="presOf" srcId="{EB178D8C-8829-4B3C-AE98-D841C79F9F43}" destId="{542B0AAC-3B93-4649-8623-ADE56A5B3A0E}" srcOrd="0" destOrd="0" presId="urn:microsoft.com/office/officeart/2005/8/layout/radial3"/>
    <dgm:cxn modelId="{CE112046-247D-4627-99D0-E0C951DD695E}" type="presOf" srcId="{DBFB2528-0E1A-43F3-B8C6-C30ADC1FFE8D}" destId="{EF751E09-FDB8-4F79-A12C-A1CC7E105BB5}" srcOrd="0" destOrd="0" presId="urn:microsoft.com/office/officeart/2005/8/layout/radial3"/>
    <dgm:cxn modelId="{3494F947-66EE-4133-AB1D-8962C619888A}" srcId="{F5187B68-FD1E-4E6D-A548-824D35961661}" destId="{C134387B-A1C3-40AF-9B4D-7AB5ACEDDB0E}" srcOrd="1" destOrd="0" parTransId="{167C1A0F-3FEC-45DF-AAB9-2BBA069805DB}" sibTransId="{0B07E79C-1318-45DE-A933-440EFB74C5EE}"/>
    <dgm:cxn modelId="{D8066C70-1EB6-4EF3-A643-97CE9769C4D3}" type="presOf" srcId="{16F3EE13-8C6C-4EEC-9E91-8A788D7F68CF}" destId="{83BAE68C-A225-4A5E-89D1-BD95E95D275E}" srcOrd="0" destOrd="0" presId="urn:microsoft.com/office/officeart/2005/8/layout/radial3"/>
    <dgm:cxn modelId="{298DA19C-3307-4928-9333-F0CB85EADBB1}" srcId="{84DE4675-B40B-4D2C-888E-A9EB9FF20E41}" destId="{D76FEA29-68D7-4361-A31F-96345786C9D6}" srcOrd="6" destOrd="0" parTransId="{9E98C517-E857-4235-B59E-56476857028A}" sibTransId="{02D4EBEA-E932-4A26-826D-22B1AE37B887}"/>
    <dgm:cxn modelId="{03F9F19E-ACF2-418C-95D5-1658E80F0220}" type="presOf" srcId="{84DE4675-B40B-4D2C-888E-A9EB9FF20E41}" destId="{97A6B7EB-8577-4395-BF0A-84648F5B3440}" srcOrd="0" destOrd="0" presId="urn:microsoft.com/office/officeart/2005/8/layout/radial3"/>
    <dgm:cxn modelId="{4503A19F-6D6F-4A38-ABDF-F5787FAEF4A6}" srcId="{84DE4675-B40B-4D2C-888E-A9EB9FF20E41}" destId="{DBFB2528-0E1A-43F3-B8C6-C30ADC1FFE8D}" srcOrd="3" destOrd="0" parTransId="{FDCF4F2F-BBDB-4E33-A9B9-03337533BE8B}" sibTransId="{607641A3-B533-488D-979F-A14730A266D5}"/>
    <dgm:cxn modelId="{1F2E33A5-2EB4-47B4-938C-17FD2B0B3755}" srcId="{84DE4675-B40B-4D2C-888E-A9EB9FF20E41}" destId="{67325B88-9A0E-4841-959C-605BD3BAC2AD}" srcOrd="0" destOrd="0" parTransId="{3A78354E-7EB4-4195-AE42-63486B8875D7}" sibTransId="{EA76C623-B51B-410A-A5BD-6929EB7B98CF}"/>
    <dgm:cxn modelId="{4A60B7AB-5324-4C8D-89C5-1DEFF6BD3BC1}" srcId="{84DE4675-B40B-4D2C-888E-A9EB9FF20E41}" destId="{16F3EE13-8C6C-4EEC-9E91-8A788D7F68CF}" srcOrd="1" destOrd="0" parTransId="{8BEABD32-D804-4904-BD74-1066545C26ED}" sibTransId="{44BFB6EE-C2BC-400A-AEFB-DC4EB5BD5EF8}"/>
    <dgm:cxn modelId="{72D329BD-971D-42FE-8291-EBB71A475B50}" srcId="{84DE4675-B40B-4D2C-888E-A9EB9FF20E41}" destId="{BEC8DD84-C128-4EB3-96FC-E1E0B4E0ED41}" srcOrd="2" destOrd="0" parTransId="{783951FB-09DE-4AD9-8E27-BF16B9A64F0D}" sibTransId="{C0B62B39-8B37-454E-AE63-AE198E9BF94A}"/>
    <dgm:cxn modelId="{9CABDBDD-D950-4501-A22A-65E7883D12F4}" srcId="{84DE4675-B40B-4D2C-888E-A9EB9FF20E41}" destId="{966FD765-552C-441D-972D-C06831DD3271}" srcOrd="4" destOrd="0" parTransId="{DAD9E948-BE5D-4994-8FFE-9C59979DAFE4}" sibTransId="{0BDC50C2-2423-44FD-B2BB-B48D4D07FFE0}"/>
    <dgm:cxn modelId="{158453E2-6F1E-44E4-A792-DC1CE4DF0220}" srcId="{F5187B68-FD1E-4E6D-A548-824D35961661}" destId="{9A667D21-CE98-47FD-B284-11B78C434F66}" srcOrd="3" destOrd="0" parTransId="{C502D354-F204-4B6B-AE69-7F52FEB85405}" sibTransId="{E48B417F-E59A-4514-B2C1-6BC656F30F33}"/>
    <dgm:cxn modelId="{FAA8C4E6-C9F8-407D-AB67-D449428A292D}" srcId="{F5187B68-FD1E-4E6D-A548-824D35961661}" destId="{A41B3DAA-A0F9-4C4C-83B2-535CF5443A8E}" srcOrd="2" destOrd="0" parTransId="{4A3698F5-7643-4FE7-8350-E19653019393}" sibTransId="{9C705F89-EDF2-434E-818A-B07A6E0FC72B}"/>
    <dgm:cxn modelId="{E8B79FEE-FD6C-40C8-BA2E-42582426D701}" type="presOf" srcId="{BEC8DD84-C128-4EB3-96FC-E1E0B4E0ED41}" destId="{6C064169-8BDA-4BF7-8C47-9BC5682F8B3E}" srcOrd="0" destOrd="0" presId="urn:microsoft.com/office/officeart/2005/8/layout/radial3"/>
    <dgm:cxn modelId="{65285BEF-8C3C-4B97-B256-DAEA3E795410}" srcId="{84DE4675-B40B-4D2C-888E-A9EB9FF20E41}" destId="{EB178D8C-8829-4B3C-AE98-D841C79F9F43}" srcOrd="5" destOrd="0" parTransId="{371685E8-8DF9-4784-9B8E-605CA00003BF}" sibTransId="{CB87CE5F-FCFF-4C91-82CF-B45459D363A1}"/>
    <dgm:cxn modelId="{7BEE99F1-920B-4AA6-B6E5-8BF5BCEB565A}" type="presOf" srcId="{F5187B68-FD1E-4E6D-A548-824D35961661}" destId="{E4ED04BE-F2A4-489C-B302-E56DD67CF88F}" srcOrd="0" destOrd="0" presId="urn:microsoft.com/office/officeart/2005/8/layout/radial3"/>
    <dgm:cxn modelId="{41AF9C1E-9D47-40A6-ADFE-AB8DE82FDF1D}" type="presParOf" srcId="{E4ED04BE-F2A4-489C-B302-E56DD67CF88F}" destId="{019E6E45-46D2-431D-A6FF-1D7BEE46A50F}" srcOrd="0" destOrd="0" presId="urn:microsoft.com/office/officeart/2005/8/layout/radial3"/>
    <dgm:cxn modelId="{2F99F6A7-8343-467A-911A-44D59F984811}" type="presParOf" srcId="{019E6E45-46D2-431D-A6FF-1D7BEE46A50F}" destId="{97A6B7EB-8577-4395-BF0A-84648F5B3440}" srcOrd="0" destOrd="0" presId="urn:microsoft.com/office/officeart/2005/8/layout/radial3"/>
    <dgm:cxn modelId="{6AE38CA2-E01F-4266-9D07-0C2DBC9FD008}" type="presParOf" srcId="{019E6E45-46D2-431D-A6FF-1D7BEE46A50F}" destId="{2155B6AB-0C27-4C36-9C2A-05FE3AAF200B}" srcOrd="1" destOrd="0" presId="urn:microsoft.com/office/officeart/2005/8/layout/radial3"/>
    <dgm:cxn modelId="{21CD1F28-B3CD-4971-9CA2-29FC1FB408D5}" type="presParOf" srcId="{019E6E45-46D2-431D-A6FF-1D7BEE46A50F}" destId="{83BAE68C-A225-4A5E-89D1-BD95E95D275E}" srcOrd="2" destOrd="0" presId="urn:microsoft.com/office/officeart/2005/8/layout/radial3"/>
    <dgm:cxn modelId="{EA07AC39-6F8E-4B68-B807-60E22A404F54}" type="presParOf" srcId="{019E6E45-46D2-431D-A6FF-1D7BEE46A50F}" destId="{6C064169-8BDA-4BF7-8C47-9BC5682F8B3E}" srcOrd="3" destOrd="0" presId="urn:microsoft.com/office/officeart/2005/8/layout/radial3"/>
    <dgm:cxn modelId="{24C2AB25-5993-42EC-B54E-92549D42F36A}" type="presParOf" srcId="{019E6E45-46D2-431D-A6FF-1D7BEE46A50F}" destId="{EF751E09-FDB8-4F79-A12C-A1CC7E105BB5}" srcOrd="4" destOrd="0" presId="urn:microsoft.com/office/officeart/2005/8/layout/radial3"/>
    <dgm:cxn modelId="{E6DA473E-D0A1-480B-BB22-706405692ED9}" type="presParOf" srcId="{019E6E45-46D2-431D-A6FF-1D7BEE46A50F}" destId="{056DAFD3-9627-4745-8147-927319AB910D}" srcOrd="5" destOrd="0" presId="urn:microsoft.com/office/officeart/2005/8/layout/radial3"/>
    <dgm:cxn modelId="{C3764070-ACA7-4ECD-AB18-8825085E14AD}" type="presParOf" srcId="{019E6E45-46D2-431D-A6FF-1D7BEE46A50F}" destId="{542B0AAC-3B93-4649-8623-ADE56A5B3A0E}" srcOrd="6" destOrd="0" presId="urn:microsoft.com/office/officeart/2005/8/layout/radial3"/>
    <dgm:cxn modelId="{FAF8DB55-1517-41A1-8FA5-64245CC7E5DB}" type="presParOf" srcId="{019E6E45-46D2-431D-A6FF-1D7BEE46A50F}" destId="{8BDB5216-1B71-4C97-AFC8-B1D41C83BE73}" srcOrd="7"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7865F-29EF-EF4A-9106-377FF6327EA6}">
      <dsp:nvSpPr>
        <dsp:cNvPr id="0" name=""/>
        <dsp:cNvSpPr/>
      </dsp:nvSpPr>
      <dsp:spPr>
        <a:xfrm>
          <a:off x="805" y="0"/>
          <a:ext cx="2078437" cy="52541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kern="1200" dirty="0" err="1"/>
            <a:t>Позитв</a:t>
          </a:r>
          <a:r>
            <a:rPr lang="ru-RU" sz="2000" kern="1200" dirty="0"/>
            <a:t>. факторы и характеристики экономического преобразования</a:t>
          </a:r>
          <a:endParaRPr lang="en-US" sz="2000" kern="1200" dirty="0"/>
        </a:p>
      </dsp:txBody>
      <dsp:txXfrm>
        <a:off x="805" y="0"/>
        <a:ext cx="2078437" cy="1576251"/>
      </dsp:txXfrm>
    </dsp:sp>
    <dsp:sp modelId="{CBFCFC6F-0058-374A-BDE8-612A19138B7E}">
      <dsp:nvSpPr>
        <dsp:cNvPr id="0" name=""/>
        <dsp:cNvSpPr/>
      </dsp:nvSpPr>
      <dsp:spPr>
        <a:xfrm>
          <a:off x="208649" y="1577396"/>
          <a:ext cx="1662749" cy="52472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ru-RU" sz="1400" kern="1200" dirty="0"/>
            <a:t>Стабильное </a:t>
          </a:r>
          <a:r>
            <a:rPr lang="ru-RU" sz="1400" kern="1200" dirty="0" err="1"/>
            <a:t>макроэкономичес</a:t>
          </a:r>
          <a:r>
            <a:rPr lang="ru-RU" sz="1400" kern="1200" dirty="0"/>
            <a:t>-кое развитие</a:t>
          </a:r>
          <a:endParaRPr lang="en-US" sz="1400" kern="1200" dirty="0"/>
        </a:p>
      </dsp:txBody>
      <dsp:txXfrm>
        <a:off x="224018" y="1592765"/>
        <a:ext cx="1632011" cy="493990"/>
      </dsp:txXfrm>
    </dsp:sp>
    <dsp:sp modelId="{6F6C5675-FA6A-DC4D-88DE-F5D264E323F6}">
      <dsp:nvSpPr>
        <dsp:cNvPr id="0" name=""/>
        <dsp:cNvSpPr/>
      </dsp:nvSpPr>
      <dsp:spPr>
        <a:xfrm>
          <a:off x="208649" y="2158181"/>
          <a:ext cx="1662749" cy="511585"/>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ru-RU" sz="1400" kern="1200" dirty="0"/>
            <a:t>Увеличение инвестиций и сбережений</a:t>
          </a:r>
          <a:endParaRPr lang="en-US" sz="1400" kern="1200" dirty="0"/>
        </a:p>
      </dsp:txBody>
      <dsp:txXfrm>
        <a:off x="223633" y="2173165"/>
        <a:ext cx="1632781" cy="481617"/>
      </dsp:txXfrm>
    </dsp:sp>
    <dsp:sp modelId="{7A18FC86-C03F-194B-B0FD-C94D935429BB}">
      <dsp:nvSpPr>
        <dsp:cNvPr id="0" name=""/>
        <dsp:cNvSpPr/>
      </dsp:nvSpPr>
      <dsp:spPr>
        <a:xfrm>
          <a:off x="258000" y="2808781"/>
          <a:ext cx="1662749" cy="53814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ru-RU" sz="1400" kern="1200" dirty="0"/>
            <a:t>Рост МН интеграции</a:t>
          </a:r>
          <a:endParaRPr lang="en-US" sz="1400" kern="1200" dirty="0"/>
        </a:p>
      </dsp:txBody>
      <dsp:txXfrm>
        <a:off x="273762" y="2824543"/>
        <a:ext cx="1631225" cy="506624"/>
      </dsp:txXfrm>
    </dsp:sp>
    <dsp:sp modelId="{A8C2864F-2CC3-754E-B82E-CB6BB7260625}">
      <dsp:nvSpPr>
        <dsp:cNvPr id="0" name=""/>
        <dsp:cNvSpPr/>
      </dsp:nvSpPr>
      <dsp:spPr>
        <a:xfrm>
          <a:off x="258000" y="3404876"/>
          <a:ext cx="1662749" cy="82944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ru-RU" sz="1400" kern="1200" dirty="0"/>
            <a:t>Ориентация на нужды рынка при распределении ресурсов </a:t>
          </a:r>
          <a:endParaRPr lang="en-US" sz="1400" kern="1200" dirty="0"/>
        </a:p>
      </dsp:txBody>
      <dsp:txXfrm>
        <a:off x="282293" y="3429169"/>
        <a:ext cx="1614163" cy="780855"/>
      </dsp:txXfrm>
    </dsp:sp>
    <dsp:sp modelId="{C4EFE89E-45B4-7E49-B87D-9AE3046A4A03}">
      <dsp:nvSpPr>
        <dsp:cNvPr id="0" name=""/>
        <dsp:cNvSpPr/>
      </dsp:nvSpPr>
      <dsp:spPr>
        <a:xfrm>
          <a:off x="258000" y="4326796"/>
          <a:ext cx="1662749" cy="36436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ru-RU" sz="1400" kern="1200" dirty="0"/>
            <a:t>Рост урбанизации</a:t>
          </a:r>
          <a:endParaRPr lang="en-US" sz="1400" kern="1200" dirty="0"/>
        </a:p>
      </dsp:txBody>
      <dsp:txXfrm>
        <a:off x="268672" y="4337468"/>
        <a:ext cx="1641405" cy="343022"/>
      </dsp:txXfrm>
    </dsp:sp>
    <dsp:sp modelId="{013F66F6-6D12-454A-8BE0-6A989BA2BA1E}">
      <dsp:nvSpPr>
        <dsp:cNvPr id="0" name=""/>
        <dsp:cNvSpPr/>
      </dsp:nvSpPr>
      <dsp:spPr>
        <a:xfrm>
          <a:off x="258000" y="4828419"/>
          <a:ext cx="1662749" cy="36436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ru-RU" sz="1400" kern="1200" dirty="0"/>
            <a:t>Забота об экологии</a:t>
          </a:r>
          <a:endParaRPr lang="en-US" sz="1400" kern="1200" dirty="0"/>
        </a:p>
      </dsp:txBody>
      <dsp:txXfrm>
        <a:off x="268672" y="4839091"/>
        <a:ext cx="1641405" cy="343022"/>
      </dsp:txXfrm>
    </dsp:sp>
    <dsp:sp modelId="{5B86C8E4-298A-A247-BC49-D2E4A6434091}">
      <dsp:nvSpPr>
        <dsp:cNvPr id="0" name=""/>
        <dsp:cNvSpPr/>
      </dsp:nvSpPr>
      <dsp:spPr>
        <a:xfrm>
          <a:off x="2235125" y="0"/>
          <a:ext cx="2078437" cy="52541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kern="1200" dirty="0"/>
            <a:t>Факторы, негативно влияющие на эконом. преобразование </a:t>
          </a:r>
          <a:endParaRPr lang="en-US" sz="2000" kern="1200" dirty="0"/>
        </a:p>
      </dsp:txBody>
      <dsp:txXfrm>
        <a:off x="2235125" y="0"/>
        <a:ext cx="2078437" cy="1576251"/>
      </dsp:txXfrm>
    </dsp:sp>
    <dsp:sp modelId="{5242EAA6-A11E-A94E-9B08-72902435CDA6}">
      <dsp:nvSpPr>
        <dsp:cNvPr id="0" name=""/>
        <dsp:cNvSpPr/>
      </dsp:nvSpPr>
      <dsp:spPr>
        <a:xfrm>
          <a:off x="2312751" y="1517822"/>
          <a:ext cx="1923186" cy="34602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ru-RU" sz="1400" kern="1200" dirty="0"/>
            <a:t>Неудовлетворённый спрос на энергию</a:t>
          </a:r>
          <a:endParaRPr lang="en-US" sz="1400" kern="1200" dirty="0"/>
        </a:p>
      </dsp:txBody>
      <dsp:txXfrm>
        <a:off x="2322886" y="1527957"/>
        <a:ext cx="1902916" cy="325753"/>
      </dsp:txXfrm>
    </dsp:sp>
    <dsp:sp modelId="{3CEE162B-BA21-7345-8EBD-B9EF4D9B1144}">
      <dsp:nvSpPr>
        <dsp:cNvPr id="0" name=""/>
        <dsp:cNvSpPr/>
      </dsp:nvSpPr>
      <dsp:spPr>
        <a:xfrm>
          <a:off x="2312751" y="1976588"/>
          <a:ext cx="1923186" cy="55132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ru-RU" sz="1400" kern="1200" dirty="0"/>
            <a:t>Ограниченный и </a:t>
          </a:r>
          <a:r>
            <a:rPr lang="ru-RU" sz="1400" kern="1200" dirty="0" err="1"/>
            <a:t>переконцентрирован-ный</a:t>
          </a:r>
          <a:r>
            <a:rPr lang="ru-RU" sz="1400" kern="1200" dirty="0"/>
            <a:t> экспорт</a:t>
          </a:r>
          <a:endParaRPr lang="en-US" sz="1400" kern="1200" dirty="0"/>
        </a:p>
      </dsp:txBody>
      <dsp:txXfrm>
        <a:off x="2328899" y="1992736"/>
        <a:ext cx="1890890" cy="519026"/>
      </dsp:txXfrm>
    </dsp:sp>
    <dsp:sp modelId="{6F377B30-CF03-5149-B1DF-691F0F129C75}">
      <dsp:nvSpPr>
        <dsp:cNvPr id="0" name=""/>
        <dsp:cNvSpPr/>
      </dsp:nvSpPr>
      <dsp:spPr>
        <a:xfrm>
          <a:off x="2312751" y="2581145"/>
          <a:ext cx="1923186" cy="34602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ru-RU" sz="1400" kern="1200" dirty="0"/>
            <a:t>Низкий уровень </a:t>
          </a:r>
          <a:r>
            <a:rPr lang="ru-RU" sz="1400" kern="1200" dirty="0" err="1"/>
            <a:t>иностран</a:t>
          </a:r>
          <a:r>
            <a:rPr lang="ru-RU" sz="1400" kern="1200" dirty="0"/>
            <a:t>. инвестиций</a:t>
          </a:r>
          <a:r>
            <a:rPr lang="en-US" sz="1400" kern="1200" dirty="0"/>
            <a:t> </a:t>
          </a:r>
        </a:p>
      </dsp:txBody>
      <dsp:txXfrm>
        <a:off x="2322886" y="2591280"/>
        <a:ext cx="1902916" cy="325753"/>
      </dsp:txXfrm>
    </dsp:sp>
    <dsp:sp modelId="{84D86CDA-62EF-8242-BFDC-3B4AEC354775}">
      <dsp:nvSpPr>
        <dsp:cNvPr id="0" name=""/>
        <dsp:cNvSpPr/>
      </dsp:nvSpPr>
      <dsp:spPr>
        <a:xfrm>
          <a:off x="2312751" y="2980403"/>
          <a:ext cx="1923186" cy="34602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ru-RU" sz="1400" kern="1200" dirty="0"/>
            <a:t>Слабая логистическая система</a:t>
          </a:r>
          <a:endParaRPr lang="en-US" sz="1400" kern="1200" dirty="0"/>
        </a:p>
      </dsp:txBody>
      <dsp:txXfrm>
        <a:off x="2322886" y="2990538"/>
        <a:ext cx="1902916" cy="325753"/>
      </dsp:txXfrm>
    </dsp:sp>
    <dsp:sp modelId="{72B0A230-5BAC-D44B-8AFD-E5E1D7AFDF3E}">
      <dsp:nvSpPr>
        <dsp:cNvPr id="0" name=""/>
        <dsp:cNvSpPr/>
      </dsp:nvSpPr>
      <dsp:spPr>
        <a:xfrm>
          <a:off x="2312751" y="3379661"/>
          <a:ext cx="1923186" cy="104489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ru-RU" sz="1400" kern="1200" dirty="0"/>
            <a:t>Ограниченная доступность долгосрочных сбережений и кредитования </a:t>
          </a:r>
          <a:endParaRPr lang="en-US" sz="1400" kern="1200" dirty="0"/>
        </a:p>
      </dsp:txBody>
      <dsp:txXfrm>
        <a:off x="2343355" y="3410265"/>
        <a:ext cx="1861978" cy="983689"/>
      </dsp:txXfrm>
    </dsp:sp>
    <dsp:sp modelId="{D2598745-E012-5D4B-A3AF-9F3BD114FD6A}">
      <dsp:nvSpPr>
        <dsp:cNvPr id="0" name=""/>
        <dsp:cNvSpPr/>
      </dsp:nvSpPr>
      <dsp:spPr>
        <a:xfrm>
          <a:off x="2285116" y="4576972"/>
          <a:ext cx="1950821" cy="51258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ts val="0"/>
            </a:spcAft>
            <a:buNone/>
          </a:pPr>
          <a:r>
            <a:rPr lang="ru-RU" sz="1500" kern="1200" dirty="0" err="1"/>
            <a:t>Урбанизационный</a:t>
          </a:r>
          <a:r>
            <a:rPr lang="ru-RU" sz="1500" kern="1200" dirty="0"/>
            <a:t> </a:t>
          </a:r>
        </a:p>
        <a:p>
          <a:pPr marL="0" lvl="0" indent="0" algn="ctr" defTabSz="666750">
            <a:lnSpc>
              <a:spcPct val="90000"/>
            </a:lnSpc>
            <a:spcBef>
              <a:spcPct val="0"/>
            </a:spcBef>
            <a:spcAft>
              <a:spcPts val="0"/>
            </a:spcAft>
            <a:buNone/>
          </a:pPr>
          <a:r>
            <a:rPr lang="ru-RU" sz="1500" kern="1200" dirty="0"/>
            <a:t>прессинг</a:t>
          </a:r>
          <a:endParaRPr lang="en-US" sz="1500" kern="1200" dirty="0"/>
        </a:p>
      </dsp:txBody>
      <dsp:txXfrm>
        <a:off x="2300129" y="4591985"/>
        <a:ext cx="1920795" cy="482562"/>
      </dsp:txXfrm>
    </dsp:sp>
    <dsp:sp modelId="{D6045647-477F-2B4D-90F0-208A5B6D9124}">
      <dsp:nvSpPr>
        <dsp:cNvPr id="0" name=""/>
        <dsp:cNvSpPr/>
      </dsp:nvSpPr>
      <dsp:spPr>
        <a:xfrm>
          <a:off x="4470251" y="0"/>
          <a:ext cx="2329491" cy="52541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kern="1200" dirty="0"/>
            <a:t>Стратегические приоритеты</a:t>
          </a:r>
          <a:endParaRPr lang="en-US" sz="2000" kern="1200" dirty="0"/>
        </a:p>
      </dsp:txBody>
      <dsp:txXfrm>
        <a:off x="4470251" y="0"/>
        <a:ext cx="2329491" cy="1576251"/>
      </dsp:txXfrm>
    </dsp:sp>
    <dsp:sp modelId="{2093453D-4C44-6A47-AB17-732A4080C5C7}">
      <dsp:nvSpPr>
        <dsp:cNvPr id="0" name=""/>
        <dsp:cNvSpPr/>
      </dsp:nvSpPr>
      <dsp:spPr>
        <a:xfrm>
          <a:off x="4539653" y="1373208"/>
          <a:ext cx="2161408" cy="170093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t" anchorCtr="0">
          <a:noAutofit/>
        </a:bodyPr>
        <a:lstStyle/>
        <a:p>
          <a:pPr marL="0" lvl="0" indent="0" algn="l" defTabSz="622300">
            <a:lnSpc>
              <a:spcPct val="90000"/>
            </a:lnSpc>
            <a:spcBef>
              <a:spcPct val="0"/>
            </a:spcBef>
            <a:spcAft>
              <a:spcPct val="35000"/>
            </a:spcAft>
            <a:buNone/>
          </a:pPr>
          <a:r>
            <a:rPr lang="en-US" sz="1400" b="1" kern="1200" dirty="0"/>
            <a:t>A. </a:t>
          </a:r>
          <a:r>
            <a:rPr lang="ru-RU" sz="1400" b="1" kern="1200" dirty="0"/>
            <a:t>Отрасли</a:t>
          </a:r>
          <a:r>
            <a:rPr lang="en-US" sz="1400" b="1" kern="1200" dirty="0"/>
            <a:t> </a:t>
          </a:r>
          <a:endParaRPr lang="en-US" sz="1400" kern="1200" dirty="0"/>
        </a:p>
        <a:p>
          <a:pPr marL="114300" lvl="1" indent="-114300" algn="l" defTabSz="622300">
            <a:lnSpc>
              <a:spcPct val="90000"/>
            </a:lnSpc>
            <a:spcBef>
              <a:spcPct val="0"/>
            </a:spcBef>
            <a:spcAft>
              <a:spcPct val="15000"/>
            </a:spcAft>
            <a:buChar char="•"/>
          </a:pPr>
          <a:r>
            <a:rPr kumimoji="0" lang="ru-RU" sz="1400" u="none" strike="noStrike" kern="1200" cap="none" normalizeH="0" baseline="0" dirty="0" err="1">
              <a:ln>
                <a:noFill/>
              </a:ln>
              <a:effectLst/>
            </a:rPr>
            <a:t>Высокопроизводитель-ное</a:t>
          </a:r>
          <a:r>
            <a:rPr kumimoji="0" lang="ru-RU" sz="1400" u="none" strike="noStrike" kern="1200" cap="none" normalizeH="0" baseline="0" dirty="0">
              <a:ln>
                <a:noFill/>
              </a:ln>
              <a:effectLst/>
            </a:rPr>
            <a:t>, ориентированное на рынок СХ</a:t>
          </a:r>
          <a:endParaRPr lang="en-US" sz="1400" kern="1200" dirty="0"/>
        </a:p>
        <a:p>
          <a:pPr marL="114300" lvl="1" indent="-114300" algn="l" defTabSz="622300">
            <a:lnSpc>
              <a:spcPct val="90000"/>
            </a:lnSpc>
            <a:spcBef>
              <a:spcPct val="0"/>
            </a:spcBef>
            <a:spcAft>
              <a:spcPct val="15000"/>
            </a:spcAft>
            <a:buChar char="•"/>
          </a:pPr>
          <a:r>
            <a:rPr lang="ru-RU" sz="1400" kern="1200" dirty="0"/>
            <a:t>Индустриализация и сфера услуг</a:t>
          </a:r>
          <a:endParaRPr lang="en-US" sz="1400" kern="1200" dirty="0"/>
        </a:p>
        <a:p>
          <a:pPr marL="114300" lvl="1" indent="-114300" algn="l" defTabSz="622300">
            <a:lnSpc>
              <a:spcPct val="90000"/>
            </a:lnSpc>
            <a:spcBef>
              <a:spcPct val="0"/>
            </a:spcBef>
            <a:spcAft>
              <a:spcPct val="15000"/>
            </a:spcAft>
            <a:buChar char="•"/>
          </a:pPr>
          <a:r>
            <a:rPr lang="ru-RU" sz="1400" kern="1200" dirty="0"/>
            <a:t>Экспортно-ориентир. отрасли</a:t>
          </a: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a:off x="4589472" y="1423027"/>
        <a:ext cx="2061770" cy="1601296"/>
      </dsp:txXfrm>
    </dsp:sp>
    <dsp:sp modelId="{3ED176CA-9A49-D54B-AF5A-9AE6AFECD559}">
      <dsp:nvSpPr>
        <dsp:cNvPr id="0" name=""/>
        <dsp:cNvSpPr/>
      </dsp:nvSpPr>
      <dsp:spPr>
        <a:xfrm>
          <a:off x="4590647" y="3376034"/>
          <a:ext cx="2209095" cy="170093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t" anchorCtr="0">
          <a:noAutofit/>
        </a:bodyPr>
        <a:lstStyle/>
        <a:p>
          <a:pPr marL="0" lvl="0" indent="0" algn="l" defTabSz="622300">
            <a:lnSpc>
              <a:spcPct val="90000"/>
            </a:lnSpc>
            <a:spcBef>
              <a:spcPct val="0"/>
            </a:spcBef>
            <a:spcAft>
              <a:spcPct val="35000"/>
            </a:spcAft>
            <a:buNone/>
          </a:pPr>
          <a:r>
            <a:rPr lang="en-US" sz="1400" b="1" kern="1200" dirty="0"/>
            <a:t>B. </a:t>
          </a:r>
          <a:r>
            <a:rPr lang="ru-RU" sz="1400" b="1" kern="1200" dirty="0"/>
            <a:t>Регионы</a:t>
          </a:r>
          <a:r>
            <a:rPr lang="en-US" sz="1400" b="1" kern="1200" dirty="0"/>
            <a:t> </a:t>
          </a:r>
          <a:endParaRPr lang="en-US" sz="1400" kern="1200" dirty="0"/>
        </a:p>
        <a:p>
          <a:pPr marL="114300" lvl="1" indent="-114300" algn="l" defTabSz="622300">
            <a:lnSpc>
              <a:spcPct val="90000"/>
            </a:lnSpc>
            <a:spcBef>
              <a:spcPct val="0"/>
            </a:spcBef>
            <a:spcAft>
              <a:spcPct val="15000"/>
            </a:spcAft>
            <a:buChar char="•"/>
          </a:pPr>
          <a:r>
            <a:rPr lang="ru-RU" sz="1400" kern="1200" dirty="0"/>
            <a:t>Внутренний</a:t>
          </a:r>
          <a:r>
            <a:rPr lang="en-US" sz="1400" kern="1200" dirty="0"/>
            <a:t> – </a:t>
          </a:r>
          <a:r>
            <a:rPr lang="ru-RU" sz="1400" kern="1200" dirty="0"/>
            <a:t>развитие ср. и малых городов</a:t>
          </a:r>
          <a:endParaRPr lang="en-US" sz="1400" kern="1200" dirty="0"/>
        </a:p>
        <a:p>
          <a:pPr marL="114300" lvl="1" indent="-114300" algn="l" defTabSz="622300">
            <a:lnSpc>
              <a:spcPct val="90000"/>
            </a:lnSpc>
            <a:spcBef>
              <a:spcPct val="0"/>
            </a:spcBef>
            <a:spcAft>
              <a:spcPct val="15000"/>
            </a:spcAft>
            <a:buChar char="•"/>
          </a:pPr>
          <a:r>
            <a:rPr lang="ru-RU" sz="1400" kern="1200" dirty="0"/>
            <a:t>Внешний (Африка)</a:t>
          </a:r>
          <a:r>
            <a:rPr lang="en-US" sz="1400" kern="1200" dirty="0"/>
            <a:t> – </a:t>
          </a:r>
          <a:r>
            <a:rPr lang="ru-RU" sz="1400" kern="1200" dirty="0"/>
            <a:t>страны ВАС,</a:t>
          </a:r>
          <a:r>
            <a:rPr lang="en-US" sz="1400" kern="1200" dirty="0"/>
            <a:t> </a:t>
          </a:r>
          <a:r>
            <a:rPr lang="ru-RU" sz="1400" kern="1200" dirty="0"/>
            <a:t>ДР Конго</a:t>
          </a:r>
          <a:r>
            <a:rPr lang="en-US" sz="1400" kern="1200" dirty="0"/>
            <a:t> </a:t>
          </a:r>
        </a:p>
        <a:p>
          <a:pPr marL="114300" lvl="1" indent="-114300" algn="l" defTabSz="622300">
            <a:lnSpc>
              <a:spcPct val="90000"/>
            </a:lnSpc>
            <a:spcBef>
              <a:spcPct val="0"/>
            </a:spcBef>
            <a:spcAft>
              <a:spcPct val="15000"/>
            </a:spcAft>
            <a:buChar char="•"/>
          </a:pPr>
          <a:r>
            <a:rPr lang="ru-RU" sz="1400" kern="1200" dirty="0" err="1"/>
            <a:t>Международн</a:t>
          </a:r>
          <a:r>
            <a:rPr lang="ru-RU" sz="1400" kern="1200" dirty="0"/>
            <a:t>.</a:t>
          </a:r>
          <a:r>
            <a:rPr lang="en-US" sz="1400" kern="1200" dirty="0"/>
            <a:t> – </a:t>
          </a:r>
          <a:r>
            <a:rPr lang="ru-RU" sz="1400" kern="1200" dirty="0" err="1"/>
            <a:t>Восточ</a:t>
          </a:r>
          <a:r>
            <a:rPr lang="ru-RU" sz="1400" kern="1200" dirty="0"/>
            <a:t>.</a:t>
          </a:r>
          <a:r>
            <a:rPr lang="en-US" sz="1400" kern="1200" dirty="0"/>
            <a:t> &amp; </a:t>
          </a:r>
          <a:r>
            <a:rPr lang="ru-RU" sz="1400" kern="1200" dirty="0" err="1"/>
            <a:t>Южн</a:t>
          </a:r>
          <a:r>
            <a:rPr lang="ru-RU" sz="1400" kern="1200" dirty="0"/>
            <a:t>. Азия, Европа</a:t>
          </a:r>
          <a:endParaRPr lang="en-US" sz="1400" kern="1200" dirty="0"/>
        </a:p>
      </dsp:txBody>
      <dsp:txXfrm>
        <a:off x="4640466" y="3425853"/>
        <a:ext cx="2109457" cy="16012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6B7EB-8577-4395-BF0A-84648F5B3440}">
      <dsp:nvSpPr>
        <dsp:cNvPr id="0" name=""/>
        <dsp:cNvSpPr/>
      </dsp:nvSpPr>
      <dsp:spPr>
        <a:xfrm>
          <a:off x="2724105" y="1382914"/>
          <a:ext cx="2533616" cy="2570473"/>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      </a:t>
          </a:r>
          <a:r>
            <a:rPr lang="ru-RU" sz="2000" b="1" kern="1200" dirty="0"/>
            <a:t> Руанда</a:t>
          </a:r>
          <a:r>
            <a:rPr lang="en-US" sz="2000" kern="1200" dirty="0"/>
            <a:t> </a:t>
          </a:r>
        </a:p>
      </dsp:txBody>
      <dsp:txXfrm>
        <a:off x="3095144" y="1759351"/>
        <a:ext cx="1791538" cy="1817599"/>
      </dsp:txXfrm>
    </dsp:sp>
    <dsp:sp modelId="{2155B6AB-0C27-4C36-9C2A-05FE3AAF200B}">
      <dsp:nvSpPr>
        <dsp:cNvPr id="0" name=""/>
        <dsp:cNvSpPr/>
      </dsp:nvSpPr>
      <dsp:spPr>
        <a:xfrm>
          <a:off x="3288612" y="104127"/>
          <a:ext cx="1504830" cy="1460399"/>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2</a:t>
          </a:r>
          <a:r>
            <a:rPr lang="ru-RU" sz="1600" b="1" kern="1200" dirty="0"/>
            <a:t> место в мире по темпам </a:t>
          </a:r>
          <a:r>
            <a:rPr lang="en-US" sz="1600" b="1" kern="1200" dirty="0"/>
            <a:t>  </a:t>
          </a:r>
          <a:r>
            <a:rPr lang="ru-RU" sz="1600" b="1" kern="1200" dirty="0"/>
            <a:t>внедрения ИКТ </a:t>
          </a:r>
          <a:r>
            <a:rPr lang="en-US" sz="1600" b="1" kern="1200" dirty="0"/>
            <a:t> </a:t>
          </a:r>
        </a:p>
      </dsp:txBody>
      <dsp:txXfrm>
        <a:off x="3508989" y="317997"/>
        <a:ext cx="1064076" cy="1032659"/>
      </dsp:txXfrm>
    </dsp:sp>
    <dsp:sp modelId="{83BAE68C-A225-4A5E-89D1-BD95E95D275E}">
      <dsp:nvSpPr>
        <dsp:cNvPr id="0" name=""/>
        <dsp:cNvSpPr/>
      </dsp:nvSpPr>
      <dsp:spPr>
        <a:xfrm>
          <a:off x="4895589" y="635060"/>
          <a:ext cx="1693096" cy="1686412"/>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2</a:t>
          </a:r>
          <a:r>
            <a:rPr lang="ru-RU" sz="1600" b="1" kern="1200" dirty="0"/>
            <a:t> место по простоте и качеству </a:t>
          </a:r>
          <a:r>
            <a:rPr lang="ru-RU" sz="1600" b="1" kern="1200" dirty="0" err="1"/>
            <a:t>регулир-ия</a:t>
          </a:r>
          <a:r>
            <a:rPr lang="ru-RU" sz="1600" b="1" kern="1200" dirty="0"/>
            <a:t> бизнеса</a:t>
          </a:r>
          <a:endParaRPr lang="en-US" sz="1600" b="1" kern="1200" dirty="0"/>
        </a:p>
      </dsp:txBody>
      <dsp:txXfrm>
        <a:off x="5143537" y="882029"/>
        <a:ext cx="1197200" cy="1192474"/>
      </dsp:txXfrm>
    </dsp:sp>
    <dsp:sp modelId="{6C064169-8BDA-4BF7-8C47-9BC5682F8B3E}">
      <dsp:nvSpPr>
        <dsp:cNvPr id="0" name=""/>
        <dsp:cNvSpPr/>
      </dsp:nvSpPr>
      <dsp:spPr>
        <a:xfrm>
          <a:off x="5150718" y="2350807"/>
          <a:ext cx="1561724" cy="1561724"/>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3</a:t>
          </a:r>
          <a:r>
            <a:rPr lang="ru-RU" sz="1600" b="1" kern="1200" dirty="0"/>
            <a:t>-я среди самых конкурентоспособных экономик в Африке </a:t>
          </a:r>
          <a:endParaRPr lang="en-US" sz="1600" b="1" kern="1200" dirty="0"/>
        </a:p>
      </dsp:txBody>
      <dsp:txXfrm>
        <a:off x="5379427" y="2579516"/>
        <a:ext cx="1104306" cy="1104306"/>
      </dsp:txXfrm>
    </dsp:sp>
    <dsp:sp modelId="{EF751E09-FDB8-4F79-A12C-A1CC7E105BB5}">
      <dsp:nvSpPr>
        <dsp:cNvPr id="0" name=""/>
        <dsp:cNvSpPr/>
      </dsp:nvSpPr>
      <dsp:spPr>
        <a:xfrm>
          <a:off x="3928139" y="3533310"/>
          <a:ext cx="1905085" cy="1860138"/>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sz="1600" b="1" kern="1200" dirty="0"/>
            <a:t>3 место среди афр. стран, принимаю-</a:t>
          </a:r>
          <a:r>
            <a:rPr lang="ru-RU" sz="1600" b="1" kern="1200" dirty="0" err="1"/>
            <a:t>щих</a:t>
          </a:r>
          <a:r>
            <a:rPr lang="ru-RU" sz="1600" b="1" kern="1200" dirty="0"/>
            <a:t> МН конференции и др. мероприятия</a:t>
          </a:r>
          <a:endParaRPr lang="en-US" sz="1600" b="1" kern="1200" dirty="0"/>
        </a:p>
      </dsp:txBody>
      <dsp:txXfrm>
        <a:off x="4207132" y="3805721"/>
        <a:ext cx="1347099" cy="1315316"/>
      </dsp:txXfrm>
    </dsp:sp>
    <dsp:sp modelId="{056DAFD3-9627-4745-8147-927319AB910D}">
      <dsp:nvSpPr>
        <dsp:cNvPr id="0" name=""/>
        <dsp:cNvSpPr/>
      </dsp:nvSpPr>
      <dsp:spPr>
        <a:xfrm>
          <a:off x="2318913" y="3582296"/>
          <a:ext cx="1772385" cy="1757345"/>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9</a:t>
          </a:r>
          <a:r>
            <a:rPr lang="ru-RU" sz="1600" b="1" kern="1200" dirty="0"/>
            <a:t> место в мире по обеспечению безопасности и </a:t>
          </a:r>
          <a:r>
            <a:rPr lang="ru-RU" sz="1600" b="1" kern="1200" dirty="0" err="1"/>
            <a:t>правопо</a:t>
          </a:r>
          <a:r>
            <a:rPr lang="ru-RU" sz="1600" b="1" kern="1200" dirty="0"/>
            <a:t>-рядка </a:t>
          </a:r>
          <a:r>
            <a:rPr lang="en-US" sz="1600" b="1" kern="1200" dirty="0"/>
            <a:t>(1</a:t>
          </a:r>
          <a:r>
            <a:rPr lang="ru-RU" sz="1600" b="1" kern="1200" dirty="0"/>
            <a:t> в Африке</a:t>
          </a:r>
          <a:r>
            <a:rPr lang="en-US" sz="1600" b="1" kern="1200" dirty="0"/>
            <a:t>) </a:t>
          </a:r>
        </a:p>
      </dsp:txBody>
      <dsp:txXfrm>
        <a:off x="2578473" y="3839653"/>
        <a:ext cx="1253265" cy="1242631"/>
      </dsp:txXfrm>
    </dsp:sp>
    <dsp:sp modelId="{542B0AAC-3B93-4649-8623-ADE56A5B3A0E}">
      <dsp:nvSpPr>
        <dsp:cNvPr id="0" name=""/>
        <dsp:cNvSpPr/>
      </dsp:nvSpPr>
      <dsp:spPr>
        <a:xfrm>
          <a:off x="1181708" y="2311894"/>
          <a:ext cx="1730484" cy="1757470"/>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 5</a:t>
          </a:r>
          <a:r>
            <a:rPr lang="ru-RU" sz="1600" b="1" kern="1200" dirty="0"/>
            <a:t> место в мире </a:t>
          </a:r>
          <a:r>
            <a:rPr lang="ru-RU" sz="1400" b="1" kern="1200" dirty="0"/>
            <a:t>по обеспечению заботы о женщинах</a:t>
          </a:r>
          <a:r>
            <a:rPr lang="en-US" sz="1600" b="1" kern="1200" dirty="0"/>
            <a:t> (</a:t>
          </a:r>
          <a:r>
            <a:rPr lang="ru-RU" sz="1600" b="1" kern="1200" dirty="0"/>
            <a:t>1-ое в Африке)</a:t>
          </a:r>
          <a:endParaRPr lang="en-US" sz="1600" b="1" kern="1200" dirty="0"/>
        </a:p>
      </dsp:txBody>
      <dsp:txXfrm>
        <a:off x="1435132" y="2569270"/>
        <a:ext cx="1223636" cy="1242718"/>
      </dsp:txXfrm>
    </dsp:sp>
    <dsp:sp modelId="{8BDB5216-1B71-4C97-AFC8-B1D41C83BE73}">
      <dsp:nvSpPr>
        <dsp:cNvPr id="0" name=""/>
        <dsp:cNvSpPr/>
      </dsp:nvSpPr>
      <dsp:spPr>
        <a:xfrm>
          <a:off x="1427352" y="533388"/>
          <a:ext cx="1802839" cy="1757876"/>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sz="1600" b="1" kern="1200" dirty="0"/>
            <a:t>Прозрачная система управления: </a:t>
          </a:r>
          <a:r>
            <a:rPr lang="en-US" sz="1600" b="1" kern="1200" dirty="0"/>
            <a:t>9</a:t>
          </a:r>
          <a:r>
            <a:rPr lang="ru-RU" sz="1600" b="1" kern="1200" dirty="0"/>
            <a:t> место в мире </a:t>
          </a:r>
          <a:r>
            <a:rPr lang="en-US" sz="1600" b="1" kern="1200" dirty="0"/>
            <a:t>(1</a:t>
          </a:r>
          <a:r>
            <a:rPr lang="ru-RU" sz="1600" b="1" kern="1200" dirty="0"/>
            <a:t> в Африке</a:t>
          </a:r>
          <a:r>
            <a:rPr lang="en-US" sz="1600" b="1" kern="1200" dirty="0"/>
            <a:t>)</a:t>
          </a:r>
        </a:p>
      </dsp:txBody>
      <dsp:txXfrm>
        <a:off x="1691372" y="790823"/>
        <a:ext cx="1274799" cy="124300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EAD73B-6E59-E840-9589-9055ED054C21}" type="datetimeFigureOut">
              <a:rPr lang="en-US" smtClean="0"/>
              <a:t>10/22/2017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321F68-C0C6-704A-B936-57C4978B2934}" type="slidenum">
              <a:rPr lang="en-US" smtClean="0"/>
              <a:t>‹#›</a:t>
            </a:fld>
            <a:endParaRPr lang="en-US"/>
          </a:p>
        </p:txBody>
      </p:sp>
    </p:spTree>
    <p:extLst>
      <p:ext uri="{BB962C8B-B14F-4D97-AF65-F5344CB8AC3E}">
        <p14:creationId xmlns:p14="http://schemas.microsoft.com/office/powerpoint/2010/main" val="5914419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A9A53A-7A3E-5549-9CFA-E93228BA2603}" type="datetimeFigureOut">
              <a:rPr lang="en-US" smtClean="0"/>
              <a:t>10/22/2017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E45557-73BB-4248-AA7F-CD4EE5BE3E0A}" type="slidenum">
              <a:rPr lang="en-US" smtClean="0"/>
              <a:t>‹#›</a:t>
            </a:fld>
            <a:endParaRPr lang="en-US"/>
          </a:p>
        </p:txBody>
      </p:sp>
    </p:spTree>
    <p:extLst>
      <p:ext uri="{BB962C8B-B14F-4D97-AF65-F5344CB8AC3E}">
        <p14:creationId xmlns:p14="http://schemas.microsoft.com/office/powerpoint/2010/main" val="31055063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330325" y="1123950"/>
            <a:ext cx="4048125" cy="3036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24599" indent="-278692" eaLnBrk="0" hangingPunct="0">
              <a:defRPr>
                <a:solidFill>
                  <a:schemeClr val="tx1"/>
                </a:solidFill>
                <a:latin typeface="Arial" charset="0"/>
                <a:ea typeface="ＭＳ Ｐゴシック" pitchFamily="34" charset="-128"/>
              </a:defRPr>
            </a:lvl2pPr>
            <a:lvl3pPr marL="1114768" indent="-222954" eaLnBrk="0" hangingPunct="0">
              <a:defRPr>
                <a:solidFill>
                  <a:schemeClr val="tx1"/>
                </a:solidFill>
                <a:latin typeface="Arial" charset="0"/>
                <a:ea typeface="ＭＳ Ｐゴシック" pitchFamily="34" charset="-128"/>
              </a:defRPr>
            </a:lvl3pPr>
            <a:lvl4pPr marL="1560675" indent="-222954" eaLnBrk="0" hangingPunct="0">
              <a:defRPr>
                <a:solidFill>
                  <a:schemeClr val="tx1"/>
                </a:solidFill>
                <a:latin typeface="Arial" charset="0"/>
                <a:ea typeface="ＭＳ Ｐゴシック" pitchFamily="34" charset="-128"/>
              </a:defRPr>
            </a:lvl4pPr>
            <a:lvl5pPr marL="2006582" indent="-222954" eaLnBrk="0" hangingPunct="0">
              <a:defRPr>
                <a:solidFill>
                  <a:schemeClr val="tx1"/>
                </a:solidFill>
                <a:latin typeface="Arial" charset="0"/>
                <a:ea typeface="ＭＳ Ｐゴシック" pitchFamily="34" charset="-128"/>
              </a:defRPr>
            </a:lvl5pPr>
            <a:lvl6pPr marL="2452489" indent="-222954" eaLnBrk="0" fontAlgn="base" hangingPunct="0">
              <a:spcBef>
                <a:spcPct val="0"/>
              </a:spcBef>
              <a:spcAft>
                <a:spcPct val="0"/>
              </a:spcAft>
              <a:defRPr>
                <a:solidFill>
                  <a:schemeClr val="tx1"/>
                </a:solidFill>
                <a:latin typeface="Arial" charset="0"/>
                <a:ea typeface="ＭＳ Ｐゴシック" pitchFamily="34" charset="-128"/>
              </a:defRPr>
            </a:lvl6pPr>
            <a:lvl7pPr marL="2898397" indent="-222954" eaLnBrk="0" fontAlgn="base" hangingPunct="0">
              <a:spcBef>
                <a:spcPct val="0"/>
              </a:spcBef>
              <a:spcAft>
                <a:spcPct val="0"/>
              </a:spcAft>
              <a:defRPr>
                <a:solidFill>
                  <a:schemeClr val="tx1"/>
                </a:solidFill>
                <a:latin typeface="Arial" charset="0"/>
                <a:ea typeface="ＭＳ Ｐゴシック" pitchFamily="34" charset="-128"/>
              </a:defRPr>
            </a:lvl7pPr>
            <a:lvl8pPr marL="3344304" indent="-222954" eaLnBrk="0" fontAlgn="base" hangingPunct="0">
              <a:spcBef>
                <a:spcPct val="0"/>
              </a:spcBef>
              <a:spcAft>
                <a:spcPct val="0"/>
              </a:spcAft>
              <a:defRPr>
                <a:solidFill>
                  <a:schemeClr val="tx1"/>
                </a:solidFill>
                <a:latin typeface="Arial" charset="0"/>
                <a:ea typeface="ＭＳ Ｐゴシック" pitchFamily="34" charset="-128"/>
              </a:defRPr>
            </a:lvl8pPr>
            <a:lvl9pPr marL="3790211" indent="-222954"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6002073-7AA6-40A0-A14C-C9766C836922}" type="slidenum">
              <a:rPr lang="en-US">
                <a:solidFill>
                  <a:prstClr val="black"/>
                </a:solidFill>
                <a:cs typeface="Arial" charset="0"/>
              </a:rPr>
              <a:pPr eaLnBrk="1" hangingPunct="1"/>
              <a:t>1</a:t>
            </a:fld>
            <a:endParaRPr lang="en-US">
              <a:solidFill>
                <a:prstClr val="black"/>
              </a:solidFill>
              <a:cs typeface="Arial" charset="0"/>
            </a:endParaRPr>
          </a:p>
        </p:txBody>
      </p:sp>
    </p:spTree>
    <p:extLst>
      <p:ext uri="{BB962C8B-B14F-4D97-AF65-F5344CB8AC3E}">
        <p14:creationId xmlns:p14="http://schemas.microsoft.com/office/powerpoint/2010/main" val="2208954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E0BAC6DE-BD28-4590-AD31-984BAC7BA6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94013F92-498B-44AD-B3CB-7749F96297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1508" name="Slide Number Placeholder 3">
            <a:extLst>
              <a:ext uri="{FF2B5EF4-FFF2-40B4-BE49-F238E27FC236}">
                <a16:creationId xmlns:a16="http://schemas.microsoft.com/office/drawing/2014/main" id="{1015E717-06D6-43E5-A13F-C7BAD9DC16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BDCD7B5-EEEE-4699-A16C-2FF77512C24C}" type="slidenum">
              <a:rPr lang="en-GB" altLang="en-US">
                <a:latin typeface="Calibri" panose="020F0502020204030204" pitchFamily="34" charset="0"/>
              </a:rPr>
              <a:pPr/>
              <a:t>15</a:t>
            </a:fld>
            <a:endParaRPr lang="en-GB" altLang="en-US">
              <a:latin typeface="Calibri" panose="020F0502020204030204" pitchFamily="34" charset="0"/>
            </a:endParaRPr>
          </a:p>
        </p:txBody>
      </p:sp>
    </p:spTree>
    <p:extLst>
      <p:ext uri="{BB962C8B-B14F-4D97-AF65-F5344CB8AC3E}">
        <p14:creationId xmlns:p14="http://schemas.microsoft.com/office/powerpoint/2010/main" val="1591578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169E06F-7285-4626-92F4-E808F226F6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6430A209-E40D-4D58-B278-6A34CAC671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3556" name="Slide Number Placeholder 3">
            <a:extLst>
              <a:ext uri="{FF2B5EF4-FFF2-40B4-BE49-F238E27FC236}">
                <a16:creationId xmlns:a16="http://schemas.microsoft.com/office/drawing/2014/main" id="{BAD25F80-BF5B-4372-844C-B049100B4E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5937E64-AE40-4625-9E33-C809D4502FDB}" type="slidenum">
              <a:rPr lang="en-GB" altLang="en-US">
                <a:latin typeface="Calibri" panose="020F0502020204030204" pitchFamily="34" charset="0"/>
              </a:rPr>
              <a:pPr/>
              <a:t>16</a:t>
            </a:fld>
            <a:endParaRPr lang="en-GB" altLang="en-US">
              <a:latin typeface="Calibri" panose="020F0502020204030204" pitchFamily="34" charset="0"/>
            </a:endParaRPr>
          </a:p>
        </p:txBody>
      </p:sp>
    </p:spTree>
    <p:extLst>
      <p:ext uri="{BB962C8B-B14F-4D97-AF65-F5344CB8AC3E}">
        <p14:creationId xmlns:p14="http://schemas.microsoft.com/office/powerpoint/2010/main" val="3659237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E45557-73BB-4248-AA7F-CD4EE5BE3E0A}" type="slidenum">
              <a:rPr lang="en-US" smtClean="0"/>
              <a:t>20</a:t>
            </a:fld>
            <a:endParaRPr lang="en-US"/>
          </a:p>
        </p:txBody>
      </p:sp>
    </p:spTree>
    <p:extLst>
      <p:ext uri="{BB962C8B-B14F-4D97-AF65-F5344CB8AC3E}">
        <p14:creationId xmlns:p14="http://schemas.microsoft.com/office/powerpoint/2010/main" val="3752419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algn="just">
              <a:lnSpc>
                <a:spcPct val="115000"/>
              </a:lnSpc>
              <a:spcBef>
                <a:spcPts val="0"/>
              </a:spcBef>
              <a:spcAft>
                <a:spcPts val="1000"/>
              </a:spcAft>
            </a:pPr>
            <a:r>
              <a:rPr lang="en-US" dirty="0"/>
              <a:t>The Rwanda Development Board (RDB) was created in 2008 with the aim of fast tracking economic development in Rwanda to enable the growth of the private sector. RDB is organized around 5 economic cluster departments namely Agriculture, Services, Tourism and Conservation, Information and Communication Technology and Trade and Manufacturing. </a:t>
            </a:r>
            <a:r>
              <a:rPr lang="en-GB" sz="1200" dirty="0">
                <a:effectLst/>
                <a:latin typeface="Calibri" panose="020F0502020204030204" pitchFamily="34" charset="0"/>
                <a:ea typeface="Calibri" panose="020F0502020204030204" pitchFamily="34" charset="0"/>
                <a:cs typeface="Calibri" panose="020F0502020204030204" pitchFamily="34" charset="0"/>
              </a:rPr>
              <a:t>The scope of work includes all aspects related to the development of the private sector. This involves working with and addressing the needs of companies of all sizes (large and SMEs) and both local and foreign investors with an overall mission of fast tracking economic development of Rwanda by enabling private sector growth. To achieve this, the following strategies are used among others: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Promote Rwanda as an investment destination,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Proactively identify and target investors and interest them with the array of available investment opportunities.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Provide accurate and timely responses to investor requests for information,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Negotiate strategic investments on behalf of the Government of Rwanda,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Solve problems and create linkages for investors with government and private sector to operationalize investments and grow existing businesses,</a:t>
            </a:r>
            <a:endParaRPr lang="en-US" dirty="0"/>
          </a:p>
          <a:p>
            <a:endParaRPr lang="en-US" dirty="0"/>
          </a:p>
          <a:p>
            <a:r>
              <a:rPr lang="en-US" dirty="0"/>
              <a:t>Rwanda is a resilient, forward-looking country with a vision to elevate to a middle income, service and knowledge-based economy by 2020. In the last 23 years, Rwanda has taken back the reigns to redefine itself as the preferred investment and tourism destination in Africa. Under HE President Paul </a:t>
            </a:r>
            <a:r>
              <a:rPr lang="en-US" dirty="0" err="1"/>
              <a:t>Kagame’s</a:t>
            </a:r>
            <a:r>
              <a:rPr lang="en-US" dirty="0"/>
              <a:t> leadership, Rwanda has become a reference point for good governance in the region, political stability with well-functioning institutions, observance of the rule of law and zero tolerance</a:t>
            </a:r>
          </a:p>
          <a:p>
            <a:r>
              <a:rPr lang="en-US" dirty="0"/>
              <a:t>for corruption. We are also recognized as having made great advances in ICT, and have been consistently ranked first globally in ICT promotion, </a:t>
            </a:r>
          </a:p>
        </p:txBody>
      </p:sp>
      <p:sp>
        <p:nvSpPr>
          <p:cNvPr id="4" name="Slide Number Placeholder 3"/>
          <p:cNvSpPr>
            <a:spLocks noGrp="1"/>
          </p:cNvSpPr>
          <p:nvPr>
            <p:ph type="sldNum" sz="quarter" idx="10"/>
          </p:nvPr>
        </p:nvSpPr>
        <p:spPr/>
        <p:txBody>
          <a:bodyPr/>
          <a:lstStyle/>
          <a:p>
            <a:pPr>
              <a:defRPr/>
            </a:pPr>
            <a:fld id="{EB80FDE9-7C24-472D-830A-E6CA9F4778E1}"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362550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latin typeface="Times New Roman" panose="02020603050405020304" pitchFamily="18" charset="0"/>
              </a:rPr>
              <a:t>The Vision 2020 is a reflection of our aspiration and determination as Rwandans, to construct a  united, democratic and inclusive Rwandan identity, after so many years of authoritarian and exclusivist dispensation. We aim, through this Vision, to transform our country into a middle - income nation in which Rwandans are healthier, educated and generally more prosperous. The Rwanda we seek is one that is united and competitive both regionally and globally. </a:t>
            </a:r>
          </a:p>
          <a:p>
            <a:endParaRPr lang="en-US" dirty="0"/>
          </a:p>
          <a:p>
            <a:r>
              <a:rPr lang="en-US" dirty="0"/>
              <a:t>To achieve this, the Vision 2020 identifies six interwoven pillars, including good governance and efficient State, skilled human capital, vibrant private sector, world -class physical infrastructure and modern agriculture and livestock, all geared towards national, regional and global markets.</a:t>
            </a:r>
          </a:p>
        </p:txBody>
      </p:sp>
      <p:sp>
        <p:nvSpPr>
          <p:cNvPr id="4" name="Slide Number Placeholder 3"/>
          <p:cNvSpPr>
            <a:spLocks noGrp="1"/>
          </p:cNvSpPr>
          <p:nvPr>
            <p:ph type="sldNum" sz="quarter" idx="10"/>
          </p:nvPr>
        </p:nvSpPr>
        <p:spPr/>
        <p:txBody>
          <a:bodyPr/>
          <a:lstStyle/>
          <a:p>
            <a:fld id="{9FE45557-73BB-4248-AA7F-CD4EE5BE3E0A}" type="slidenum">
              <a:rPr lang="en-US" smtClean="0"/>
              <a:t>3</a:t>
            </a:fld>
            <a:endParaRPr lang="en-US"/>
          </a:p>
        </p:txBody>
      </p:sp>
    </p:spTree>
    <p:extLst>
      <p:ext uri="{BB962C8B-B14F-4D97-AF65-F5344CB8AC3E}">
        <p14:creationId xmlns:p14="http://schemas.microsoft.com/office/powerpoint/2010/main" val="1308446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8C1D07E-F2C8-47D3-B123-AC314D07DEF4}" type="slidenum">
              <a:rPr lang="en-US" altLang="en-US"/>
              <a:pPr eaLnBrk="1" hangingPunct="1"/>
              <a:t>4</a:t>
            </a:fld>
            <a:endParaRPr lang="en-US" altLang="en-US"/>
          </a:p>
        </p:txBody>
      </p:sp>
    </p:spTree>
    <p:extLst>
      <p:ext uri="{BB962C8B-B14F-4D97-AF65-F5344CB8AC3E}">
        <p14:creationId xmlns:p14="http://schemas.microsoft.com/office/powerpoint/2010/main" val="3668041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E45557-73BB-4248-AA7F-CD4EE5BE3E0A}" type="slidenum">
              <a:rPr lang="en-US" smtClean="0"/>
              <a:t>6</a:t>
            </a:fld>
            <a:endParaRPr lang="en-US"/>
          </a:p>
        </p:txBody>
      </p:sp>
    </p:spTree>
    <p:extLst>
      <p:ext uri="{BB962C8B-B14F-4D97-AF65-F5344CB8AC3E}">
        <p14:creationId xmlns:p14="http://schemas.microsoft.com/office/powerpoint/2010/main" val="579538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45557-73BB-4248-AA7F-CD4EE5BE3E0A}" type="slidenum">
              <a:rPr lang="en-US" smtClean="0"/>
              <a:t>8</a:t>
            </a:fld>
            <a:endParaRPr lang="en-US"/>
          </a:p>
        </p:txBody>
      </p:sp>
    </p:spTree>
    <p:extLst>
      <p:ext uri="{BB962C8B-B14F-4D97-AF65-F5344CB8AC3E}">
        <p14:creationId xmlns:p14="http://schemas.microsoft.com/office/powerpoint/2010/main" val="1984175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E45557-73BB-4248-AA7F-CD4EE5BE3E0A}" type="slidenum">
              <a:rPr lang="en-US" smtClean="0"/>
              <a:t>9</a:t>
            </a:fld>
            <a:endParaRPr lang="en-US"/>
          </a:p>
        </p:txBody>
      </p:sp>
    </p:spTree>
    <p:extLst>
      <p:ext uri="{BB962C8B-B14F-4D97-AF65-F5344CB8AC3E}">
        <p14:creationId xmlns:p14="http://schemas.microsoft.com/office/powerpoint/2010/main" val="3752419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F3CD190-FEE7-4958-92FE-9186AA3C52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F32A5952-8408-43AF-ACEF-245BEC5830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16388" name="Slide Number Placeholder 3">
            <a:extLst>
              <a:ext uri="{FF2B5EF4-FFF2-40B4-BE49-F238E27FC236}">
                <a16:creationId xmlns:a16="http://schemas.microsoft.com/office/drawing/2014/main" id="{3864461B-7F6A-418B-84C7-39A7BBF397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1CE638B-FB9E-4F64-BF28-56891922A4CA}" type="slidenum">
              <a:rPr lang="en-GB" altLang="en-US">
                <a:latin typeface="Calibri" panose="020F0502020204030204" pitchFamily="34" charset="0"/>
              </a:rPr>
              <a:pPr/>
              <a:t>12</a:t>
            </a:fld>
            <a:endParaRPr lang="en-GB" altLang="en-US">
              <a:latin typeface="Calibri" panose="020F0502020204030204" pitchFamily="34" charset="0"/>
            </a:endParaRPr>
          </a:p>
        </p:txBody>
      </p:sp>
    </p:spTree>
    <p:extLst>
      <p:ext uri="{BB962C8B-B14F-4D97-AF65-F5344CB8AC3E}">
        <p14:creationId xmlns:p14="http://schemas.microsoft.com/office/powerpoint/2010/main" val="3137114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FD33608A-8845-4039-B643-E0079A544E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35B7ABB9-51CA-48F4-8DD0-308DD41A02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9460" name="Slide Number Placeholder 3">
            <a:extLst>
              <a:ext uri="{FF2B5EF4-FFF2-40B4-BE49-F238E27FC236}">
                <a16:creationId xmlns:a16="http://schemas.microsoft.com/office/drawing/2014/main" id="{73EF2F63-3A48-4426-A1F6-1935314038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4BA55CD-0909-4BAE-97C0-ECD92196EF34}" type="slidenum">
              <a:rPr lang="en-GB" altLang="en-US">
                <a:latin typeface="Calibri" panose="020F0502020204030204" pitchFamily="34" charset="0"/>
              </a:rPr>
              <a:pPr/>
              <a:t>14</a:t>
            </a:fld>
            <a:endParaRPr lang="en-GB" altLang="en-US">
              <a:latin typeface="Calibri" panose="020F0502020204030204" pitchFamily="34" charset="0"/>
            </a:endParaRPr>
          </a:p>
        </p:txBody>
      </p:sp>
    </p:spTree>
    <p:extLst>
      <p:ext uri="{BB962C8B-B14F-4D97-AF65-F5344CB8AC3E}">
        <p14:creationId xmlns:p14="http://schemas.microsoft.com/office/powerpoint/2010/main" val="2789492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Click to edit Master subtitle style</a:t>
            </a:r>
            <a:endParaRPr lang="en-US"/>
          </a:p>
        </p:txBody>
      </p:sp>
      <p:sp>
        <p:nvSpPr>
          <p:cNvPr id="4" name="Date Placeholder 3"/>
          <p:cNvSpPr>
            <a:spLocks noGrp="1"/>
          </p:cNvSpPr>
          <p:nvPr>
            <p:ph type="dt" sz="half" idx="10"/>
          </p:nvPr>
        </p:nvSpPr>
        <p:spPr/>
        <p:txBody>
          <a:bodyPr/>
          <a:lstStyle/>
          <a:p>
            <a:fld id="{78464125-00D1-BE49-BD92-EEB9DB437024}" type="datetime1">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013A8-F3E1-2C42-B42A-3ED798E2D4A7}" type="slidenum">
              <a:rPr lang="en-US" smtClean="0"/>
              <a:t>‹#›</a:t>
            </a:fld>
            <a:endParaRPr lang="en-US"/>
          </a:p>
        </p:txBody>
      </p:sp>
    </p:spTree>
    <p:extLst>
      <p:ext uri="{BB962C8B-B14F-4D97-AF65-F5344CB8AC3E}">
        <p14:creationId xmlns:p14="http://schemas.microsoft.com/office/powerpoint/2010/main" val="1818158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FAB2EFFE-DDA8-A248-9DB2-E773C885EE95}" type="datetime1">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013A8-F3E1-2C42-B42A-3ED798E2D4A7}" type="slidenum">
              <a:rPr lang="en-US" smtClean="0"/>
              <a:t>‹#›</a:t>
            </a:fld>
            <a:endParaRPr lang="en-US"/>
          </a:p>
        </p:txBody>
      </p:sp>
    </p:spTree>
    <p:extLst>
      <p:ext uri="{BB962C8B-B14F-4D97-AF65-F5344CB8AC3E}">
        <p14:creationId xmlns:p14="http://schemas.microsoft.com/office/powerpoint/2010/main" val="1689062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1C203928-B591-DC4D-A50C-F63E45C3F993}" type="datetime1">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013A8-F3E1-2C42-B42A-3ED798E2D4A7}" type="slidenum">
              <a:rPr lang="en-US" smtClean="0"/>
              <a:t>‹#›</a:t>
            </a:fld>
            <a:endParaRPr lang="en-US"/>
          </a:p>
        </p:txBody>
      </p:sp>
    </p:spTree>
    <p:extLst>
      <p:ext uri="{BB962C8B-B14F-4D97-AF65-F5344CB8AC3E}">
        <p14:creationId xmlns:p14="http://schemas.microsoft.com/office/powerpoint/2010/main" val="311082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DB blue &amp; yellow heading lin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191" y="1589"/>
          <a:ext cx="1191" cy="1587"/>
        </p:xfrm>
        <a:graphic>
          <a:graphicData uri="http://schemas.openxmlformats.org/presentationml/2006/ole">
            <mc:AlternateContent xmlns:mc="http://schemas.openxmlformats.org/markup-compatibility/2006">
              <mc:Choice xmlns:v="urn:schemas-microsoft-com:vml" Requires="v">
                <p:oleObj spid="_x0000_s118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191" y="1589"/>
                        <a:ext cx="1191" cy="1587"/>
                      </a:xfrm>
                      <a:prstGeom prst="rect">
                        <a:avLst/>
                      </a:prstGeom>
                    </p:spPr>
                  </p:pic>
                </p:oleObj>
              </mc:Fallback>
            </mc:AlternateContent>
          </a:graphicData>
        </a:graphic>
      </p:graphicFrame>
      <p:sp>
        <p:nvSpPr>
          <p:cNvPr id="5" name="Straight Connector 6"/>
          <p:cNvSpPr>
            <a:spLocks noChangeShapeType="1"/>
          </p:cNvSpPr>
          <p:nvPr userDrawn="1"/>
        </p:nvSpPr>
        <p:spPr bwMode="auto">
          <a:xfrm>
            <a:off x="228600" y="1008063"/>
            <a:ext cx="8686800" cy="0"/>
          </a:xfrm>
          <a:prstGeom prst="line">
            <a:avLst/>
          </a:prstGeom>
          <a:ln w="31750">
            <a:headEnd type="none" w="med" len="med"/>
            <a:tailEnd type="none" w="med" len="med"/>
          </a:ln>
        </p:spPr>
        <p:style>
          <a:lnRef idx="1">
            <a:schemeClr val="accent4"/>
          </a:lnRef>
          <a:fillRef idx="0">
            <a:schemeClr val="accent4"/>
          </a:fillRef>
          <a:effectRef idx="0">
            <a:schemeClr val="accent4"/>
          </a:effectRef>
          <a:fontRef idx="minor">
            <a:schemeClr val="tx1"/>
          </a:fontRef>
        </p:style>
        <p:txBody>
          <a:bodyPr/>
          <a:lstStyle/>
          <a:p>
            <a:pPr>
              <a:defRPr/>
            </a:pPr>
            <a:endParaRPr lang="en-US" sz="1350" dirty="0">
              <a:ln>
                <a:solidFill>
                  <a:prstClr val="black"/>
                </a:solidFill>
              </a:ln>
              <a:solidFill>
                <a:prstClr val="black"/>
              </a:solidFill>
            </a:endParaRPr>
          </a:p>
        </p:txBody>
      </p:sp>
      <p:sp>
        <p:nvSpPr>
          <p:cNvPr id="7" name="Straight Connector 8"/>
          <p:cNvSpPr>
            <a:spLocks noChangeShapeType="1"/>
          </p:cNvSpPr>
          <p:nvPr userDrawn="1"/>
        </p:nvSpPr>
        <p:spPr bwMode="auto">
          <a:xfrm>
            <a:off x="228600" y="1066800"/>
            <a:ext cx="8686800" cy="0"/>
          </a:xfrm>
          <a:prstGeom prst="line">
            <a:avLst/>
          </a:prstGeom>
          <a:ln w="31750">
            <a:headEnd type="none" w="med" len="med"/>
            <a:tailEnd type="none" w="med" len="med"/>
          </a:ln>
        </p:spPr>
        <p:style>
          <a:lnRef idx="1">
            <a:schemeClr val="accent5"/>
          </a:lnRef>
          <a:fillRef idx="0">
            <a:schemeClr val="accent5"/>
          </a:fillRef>
          <a:effectRef idx="0">
            <a:schemeClr val="accent5"/>
          </a:effectRef>
          <a:fontRef idx="minor">
            <a:schemeClr val="tx1"/>
          </a:fontRef>
        </p:style>
        <p:txBody>
          <a:bodyPr/>
          <a:lstStyle/>
          <a:p>
            <a:pPr>
              <a:defRPr/>
            </a:pPr>
            <a:endParaRPr lang="en-US" sz="1350" dirty="0">
              <a:ln>
                <a:solidFill>
                  <a:prstClr val="black"/>
                </a:solidFill>
              </a:ln>
              <a:solidFill>
                <a:prstClr val="black"/>
              </a:solidFill>
            </a:endParaRPr>
          </a:p>
        </p:txBody>
      </p:sp>
      <p:sp>
        <p:nvSpPr>
          <p:cNvPr id="8" name="Straight Connector 8"/>
          <p:cNvSpPr>
            <a:spLocks noChangeShapeType="1"/>
          </p:cNvSpPr>
          <p:nvPr userDrawn="1"/>
        </p:nvSpPr>
        <p:spPr bwMode="auto">
          <a:xfrm>
            <a:off x="152404" y="6477000"/>
            <a:ext cx="8805863" cy="0"/>
          </a:xfrm>
          <a:prstGeom prst="line">
            <a:avLst/>
          </a:prstGeom>
          <a:ln>
            <a:solidFill>
              <a:schemeClr val="tx2"/>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a:lstStyle/>
          <a:p>
            <a:pPr>
              <a:defRPr/>
            </a:pPr>
            <a:endParaRPr lang="en-US" sz="1350" dirty="0">
              <a:solidFill>
                <a:prstClr val="black"/>
              </a:solidFill>
            </a:endParaRPr>
          </a:p>
        </p:txBody>
      </p:sp>
      <p:sp>
        <p:nvSpPr>
          <p:cNvPr id="6" name="Content Placeholder 2"/>
          <p:cNvSpPr>
            <a:spLocks noGrp="1"/>
          </p:cNvSpPr>
          <p:nvPr>
            <p:ph sz="quarter" idx="4294967295"/>
          </p:nvPr>
        </p:nvSpPr>
        <p:spPr>
          <a:xfrm>
            <a:off x="228600" y="1524000"/>
            <a:ext cx="8686800" cy="4800600"/>
          </a:xfrm>
        </p:spPr>
        <p:txBody>
          <a:bodyPr/>
          <a:lstStyle>
            <a:lvl1pPr>
              <a:defRPr sz="1800">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r>
              <a:rPr lang="en-US" dirty="0"/>
              <a:t>Testing</a:t>
            </a:r>
          </a:p>
          <a:p>
            <a:pPr lvl="1"/>
            <a:r>
              <a:rPr lang="en-US" dirty="0"/>
              <a:t>Testing</a:t>
            </a:r>
          </a:p>
          <a:p>
            <a:pPr lvl="2"/>
            <a:r>
              <a:rPr lang="en-US" dirty="0"/>
              <a:t>Testing</a:t>
            </a:r>
          </a:p>
          <a:p>
            <a:pPr lvl="3"/>
            <a:r>
              <a:rPr lang="en-US" dirty="0"/>
              <a:t>Testing</a:t>
            </a:r>
          </a:p>
          <a:p>
            <a:pPr lvl="4"/>
            <a:r>
              <a:rPr lang="en-US" dirty="0"/>
              <a:t>Testing</a:t>
            </a:r>
          </a:p>
          <a:p>
            <a:pPr lvl="4"/>
            <a:r>
              <a:rPr lang="en-US" dirty="0"/>
              <a:t>Testing</a:t>
            </a:r>
          </a:p>
        </p:txBody>
      </p:sp>
      <p:sp>
        <p:nvSpPr>
          <p:cNvPr id="10" name="Title 1"/>
          <p:cNvSpPr>
            <a:spLocks noGrp="1"/>
          </p:cNvSpPr>
          <p:nvPr>
            <p:ph type="title"/>
          </p:nvPr>
        </p:nvSpPr>
        <p:spPr>
          <a:xfrm>
            <a:off x="152400" y="76200"/>
            <a:ext cx="6400800" cy="914400"/>
          </a:xfrm>
          <a:prstGeom prst="rect">
            <a:avLst/>
          </a:prstGeom>
        </p:spPr>
        <p:txBody>
          <a:bodyPr anchor="b" anchorCtr="0"/>
          <a:lstStyle>
            <a:lvl1pPr>
              <a:defRPr sz="1951" b="1">
                <a:solidFill>
                  <a:schemeClr val="tx1"/>
                </a:solidFill>
                <a:latin typeface="Arial" pitchFamily="34" charset="0"/>
                <a:cs typeface="Arial" pitchFamily="34" charset="0"/>
              </a:defRPr>
            </a:lvl1pPr>
          </a:lstStyle>
          <a:p>
            <a:r>
              <a:rPr lang="en-US" dirty="0"/>
              <a:t>Click to edit Master title style</a:t>
            </a:r>
          </a:p>
        </p:txBody>
      </p:sp>
      <p:sp>
        <p:nvSpPr>
          <p:cNvPr id="14" name="Text Placeholder 13"/>
          <p:cNvSpPr>
            <a:spLocks noGrp="1"/>
          </p:cNvSpPr>
          <p:nvPr>
            <p:ph type="body" sz="quarter" idx="11"/>
          </p:nvPr>
        </p:nvSpPr>
        <p:spPr>
          <a:xfrm>
            <a:off x="76201" y="6477000"/>
            <a:ext cx="6781800" cy="381000"/>
          </a:xfrm>
        </p:spPr>
        <p:txBody>
          <a:bodyPr/>
          <a:lstStyle>
            <a:lvl1pPr marL="431121" indent="-431121" algn="l" defTabSz="671692" rtl="0" fontAlgn="base">
              <a:spcBef>
                <a:spcPct val="0"/>
              </a:spcBef>
              <a:spcAft>
                <a:spcPct val="0"/>
              </a:spcAft>
              <a:buNone/>
              <a:tabLst>
                <a:tab pos="400157" algn="r"/>
              </a:tabLst>
              <a:defRPr lang="en-US" sz="900" kern="1200" dirty="0" smtClean="0">
                <a:solidFill>
                  <a:srgbClr val="000000"/>
                </a:solidFill>
                <a:latin typeface="Arial" charset="0"/>
                <a:ea typeface="+mn-ea"/>
                <a:cs typeface="+mn-cs"/>
              </a:defRPr>
            </a:lvl1pPr>
            <a:lvl2pPr marL="431121" indent="-431121" algn="l" defTabSz="671692" rtl="0" fontAlgn="base">
              <a:spcBef>
                <a:spcPct val="0"/>
              </a:spcBef>
              <a:spcAft>
                <a:spcPct val="0"/>
              </a:spcAft>
              <a:tabLst>
                <a:tab pos="400157" algn="r"/>
              </a:tabLst>
              <a:defRPr lang="en-US" sz="900" kern="1200" dirty="0" smtClean="0">
                <a:solidFill>
                  <a:srgbClr val="000000"/>
                </a:solidFill>
                <a:latin typeface="Arial" charset="0"/>
                <a:ea typeface="+mn-ea"/>
                <a:cs typeface="+mn-cs"/>
              </a:defRPr>
            </a:lvl2pPr>
            <a:lvl3pPr marL="431121" indent="-431121" algn="l" defTabSz="671692" rtl="0" fontAlgn="base">
              <a:spcBef>
                <a:spcPct val="0"/>
              </a:spcBef>
              <a:spcAft>
                <a:spcPct val="0"/>
              </a:spcAft>
              <a:tabLst>
                <a:tab pos="400157" algn="r"/>
              </a:tabLst>
              <a:defRPr lang="en-US" sz="900" kern="1200" dirty="0" smtClean="0">
                <a:solidFill>
                  <a:srgbClr val="000000"/>
                </a:solidFill>
                <a:latin typeface="Arial" charset="0"/>
                <a:ea typeface="+mn-ea"/>
                <a:cs typeface="+mn-cs"/>
              </a:defRPr>
            </a:lvl3pPr>
          </a:lstStyle>
          <a:p>
            <a:pPr lvl="0"/>
            <a:r>
              <a:rPr lang="en-US" dirty="0"/>
              <a:t>Click to edit Master text styles</a:t>
            </a:r>
          </a:p>
        </p:txBody>
      </p:sp>
      <p:sp>
        <p:nvSpPr>
          <p:cNvPr id="9" name="Slide Number Placeholder 5"/>
          <p:cNvSpPr>
            <a:spLocks noGrp="1"/>
          </p:cNvSpPr>
          <p:nvPr>
            <p:ph type="sldNum" sz="quarter" idx="12"/>
          </p:nvPr>
        </p:nvSpPr>
        <p:spPr>
          <a:xfrm>
            <a:off x="7010400" y="6416684"/>
            <a:ext cx="1981200" cy="365125"/>
          </a:xfrm>
          <a:prstGeom prst="rect">
            <a:avLst/>
          </a:prstGeom>
        </p:spPr>
        <p:txBody>
          <a:bodyPr/>
          <a:lstStyle>
            <a:lvl1pPr algn="r" fontAlgn="auto">
              <a:spcBef>
                <a:spcPts val="0"/>
              </a:spcBef>
              <a:spcAft>
                <a:spcPts val="0"/>
              </a:spcAft>
              <a:defRPr sz="750">
                <a:solidFill>
                  <a:srgbClr val="464653"/>
                </a:solidFill>
                <a:latin typeface="Arial" pitchFamily="34" charset="0"/>
                <a:cs typeface="Arial" pitchFamily="34" charset="0"/>
              </a:defRPr>
            </a:lvl1pPr>
          </a:lstStyle>
          <a:p>
            <a:pPr>
              <a:defRPr/>
            </a:pPr>
            <a:fld id="{DDB5DC4A-B0A2-42DA-92C7-4C966BD0DB29}" type="slidenum">
              <a:rPr lang="en-US"/>
              <a:pPr>
                <a:defRPr/>
              </a:pPr>
              <a:t>‹#›</a:t>
            </a:fld>
            <a:endParaRPr lang="en-US" dirty="0"/>
          </a:p>
        </p:txBody>
      </p:sp>
    </p:spTree>
    <p:extLst>
      <p:ext uri="{BB962C8B-B14F-4D97-AF65-F5344CB8AC3E}">
        <p14:creationId xmlns:p14="http://schemas.microsoft.com/office/powerpoint/2010/main" val="4137976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DB default title slide">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2"/>
            </p:custDataLst>
            <p:extLst/>
          </p:nvPr>
        </p:nvGraphicFramePr>
        <p:xfrm>
          <a:off x="1191" y="1589"/>
          <a:ext cx="1191" cy="1587"/>
        </p:xfrm>
        <a:graphic>
          <a:graphicData uri="http://schemas.openxmlformats.org/presentationml/2006/ole">
            <mc:AlternateContent xmlns:mc="http://schemas.openxmlformats.org/markup-compatibility/2006">
              <mc:Choice xmlns:v="urn:schemas-microsoft-com:vml" Requires="v">
                <p:oleObj spid="_x0000_s2083" name="think-cell Slide" r:id="rId4" imgW="270" imgH="270" progId="TCLayout.ActiveDocument.1">
                  <p:embed/>
                </p:oleObj>
              </mc:Choice>
              <mc:Fallback>
                <p:oleObj name="think-cell Slide" r:id="rId4" imgW="270" imgH="270" progId="TCLayout.ActiveDocument.1">
                  <p:embed/>
                  <p:pic>
                    <p:nvPicPr>
                      <p:cNvPr id="11" name="Object 10" hidden="1"/>
                      <p:cNvPicPr/>
                      <p:nvPr/>
                    </p:nvPicPr>
                    <p:blipFill>
                      <a:blip r:embed="rId5"/>
                      <a:stretch>
                        <a:fillRect/>
                      </a:stretch>
                    </p:blipFill>
                    <p:spPr>
                      <a:xfrm>
                        <a:off x="1191" y="1589"/>
                        <a:ext cx="1191" cy="1587"/>
                      </a:xfrm>
                      <a:prstGeom prst="rect">
                        <a:avLst/>
                      </a:prstGeom>
                    </p:spPr>
                  </p:pic>
                </p:oleObj>
              </mc:Fallback>
            </mc:AlternateContent>
          </a:graphicData>
        </a:graphic>
      </p:graphicFrame>
      <p:sp>
        <p:nvSpPr>
          <p:cNvPr id="3" name="Rectangle 3"/>
          <p:cNvSpPr/>
          <p:nvPr/>
        </p:nvSpPr>
        <p:spPr>
          <a:xfrm>
            <a:off x="0" y="6172200"/>
            <a:ext cx="9144000" cy="685800"/>
          </a:xfrm>
          <a:prstGeom prst="rect">
            <a:avLst/>
          </a:prstGeom>
          <a:solidFill>
            <a:srgbClr val="008E25"/>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srgbClr val="FFFFFF"/>
              </a:solidFill>
            </a:endParaRPr>
          </a:p>
        </p:txBody>
      </p:sp>
      <p:sp>
        <p:nvSpPr>
          <p:cNvPr id="4" name="Rectangle 4"/>
          <p:cNvSpPr/>
          <p:nvPr/>
        </p:nvSpPr>
        <p:spPr>
          <a:xfrm>
            <a:off x="2590800" y="1295400"/>
            <a:ext cx="6248400" cy="2362200"/>
          </a:xfrm>
          <a:prstGeom prst="rect">
            <a:avLst/>
          </a:prstGeom>
          <a:noFill/>
          <a:ln w="6350" cap="rnd" cmpd="sng" algn="ctr">
            <a:solidFill>
              <a:srgbClr val="0069B8"/>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srgbClr val="FFFFFF"/>
              </a:solidFill>
            </a:endParaRPr>
          </a:p>
        </p:txBody>
      </p:sp>
      <p:sp>
        <p:nvSpPr>
          <p:cNvPr id="5" name="Rectangle 5"/>
          <p:cNvSpPr/>
          <p:nvPr/>
        </p:nvSpPr>
        <p:spPr>
          <a:xfrm>
            <a:off x="2590800" y="1295400"/>
            <a:ext cx="228600" cy="2362200"/>
          </a:xfrm>
          <a:prstGeom prst="rect">
            <a:avLst/>
          </a:prstGeom>
          <a:solidFill>
            <a:srgbClr val="0069B8"/>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srgbClr val="FFFFFF"/>
              </a:solidFill>
            </a:endParaRPr>
          </a:p>
        </p:txBody>
      </p:sp>
      <p:sp>
        <p:nvSpPr>
          <p:cNvPr id="6" name="Subtitle 8"/>
          <p:cNvSpPr txBox="1">
            <a:spLocks/>
          </p:cNvSpPr>
          <p:nvPr/>
        </p:nvSpPr>
        <p:spPr>
          <a:xfrm>
            <a:off x="2971800" y="6248400"/>
            <a:ext cx="5867400" cy="609600"/>
          </a:xfrm>
          <a:prstGeom prst="rect">
            <a:avLst/>
          </a:prstGeom>
        </p:spPr>
        <p:txBody>
          <a:bodyPr>
            <a:norm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80000"/>
              </a:lnSpc>
              <a:spcBef>
                <a:spcPts val="450"/>
              </a:spcBef>
              <a:buClr>
                <a:srgbClr val="00B0F0"/>
              </a:buClr>
              <a:buSzPct val="76000"/>
              <a:buFont typeface="Symbol" pitchFamily="18" charset="2"/>
              <a:buNone/>
              <a:defRPr/>
            </a:pPr>
            <a:r>
              <a:rPr lang="en-US" sz="600">
                <a:solidFill>
                  <a:srgbClr val="DDE9EC"/>
                </a:solidFill>
                <a:cs typeface="Arial" pitchFamily="34" charset="0"/>
                <a:sym typeface="Symbol" pitchFamily="18" charset="2"/>
              </a:rPr>
              <a:t>© Rwanda Development Board, Confidential</a:t>
            </a:r>
          </a:p>
          <a:p>
            <a:pPr algn="r" eaLnBrk="1" hangingPunct="1">
              <a:lnSpc>
                <a:spcPct val="80000"/>
              </a:lnSpc>
              <a:spcBef>
                <a:spcPts val="450"/>
              </a:spcBef>
              <a:buClr>
                <a:srgbClr val="00B0F0"/>
              </a:buClr>
              <a:buSzPct val="76000"/>
              <a:buFont typeface="Symbol" pitchFamily="18" charset="2"/>
              <a:buNone/>
              <a:defRPr/>
            </a:pPr>
            <a:r>
              <a:rPr lang="en-US" sz="600">
                <a:solidFill>
                  <a:srgbClr val="DDE9EC"/>
                </a:solidFill>
                <a:cs typeface="Arial" pitchFamily="34" charset="0"/>
              </a:rPr>
              <a:t>This document does not constitute Government policy</a:t>
            </a:r>
          </a:p>
          <a:p>
            <a:pPr algn="r" eaLnBrk="1" hangingPunct="1">
              <a:lnSpc>
                <a:spcPct val="80000"/>
              </a:lnSpc>
              <a:spcBef>
                <a:spcPts val="450"/>
              </a:spcBef>
              <a:buClr>
                <a:srgbClr val="00B0F0"/>
              </a:buClr>
              <a:buSzPct val="76000"/>
              <a:buFont typeface="Symbol" pitchFamily="18" charset="2"/>
              <a:buNone/>
              <a:defRPr/>
            </a:pPr>
            <a:r>
              <a:rPr lang="en-US" sz="600">
                <a:solidFill>
                  <a:srgbClr val="DDE9EC"/>
                </a:solidFill>
                <a:cs typeface="Arial" pitchFamily="34" charset="0"/>
              </a:rPr>
              <a:t>This document forms part of an oral presentation and should not be reproduced or distributed without prior permission</a:t>
            </a:r>
          </a:p>
        </p:txBody>
      </p:sp>
      <p:sp>
        <p:nvSpPr>
          <p:cNvPr id="7" name="Rectangle 6"/>
          <p:cNvSpPr/>
          <p:nvPr/>
        </p:nvSpPr>
        <p:spPr>
          <a:xfrm>
            <a:off x="2590800" y="4191000"/>
            <a:ext cx="228600" cy="1143000"/>
          </a:xfrm>
          <a:prstGeom prst="rect">
            <a:avLst/>
          </a:prstGeom>
          <a:solidFill>
            <a:srgbClr val="FCEA04"/>
          </a:solidFill>
          <a:ln w="6350" cap="rnd" cmpd="sng" algn="ctr">
            <a:solidFill>
              <a:schemeClr val="accent3"/>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srgbClr val="FFFFFF"/>
              </a:solidFill>
            </a:endParaRPr>
          </a:p>
        </p:txBody>
      </p:sp>
      <p:sp>
        <p:nvSpPr>
          <p:cNvPr id="9" name="Rectangle 8"/>
          <p:cNvSpPr/>
          <p:nvPr/>
        </p:nvSpPr>
        <p:spPr>
          <a:xfrm>
            <a:off x="2587628" y="4191000"/>
            <a:ext cx="6257925" cy="1143000"/>
          </a:xfrm>
          <a:prstGeom prst="rect">
            <a:avLst/>
          </a:prstGeom>
          <a:noFill/>
          <a:ln w="6350" cap="rnd" cmpd="sng" algn="ctr">
            <a:solidFill>
              <a:srgbClr val="FCEA04"/>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srgbClr val="FFFFFF"/>
              </a:solidFill>
            </a:endParaRPr>
          </a:p>
        </p:txBody>
      </p:sp>
      <p:pic>
        <p:nvPicPr>
          <p:cNvPr id="10"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55938" y="1981200"/>
            <a:ext cx="55546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2895601" y="4267200"/>
            <a:ext cx="5867399" cy="990600"/>
          </a:xfrm>
          <a:prstGeom prst="rect">
            <a:avLst/>
          </a:prstGeom>
        </p:spPr>
        <p:txBody>
          <a:bodyPr anchor="t" anchorCtr="0">
            <a:normAutofit/>
          </a:bodyPr>
          <a:lstStyle>
            <a:lvl1pPr algn="r">
              <a:defRPr sz="1800" b="1">
                <a:solidFill>
                  <a:schemeClr val="tx1">
                    <a:lumMod val="95000"/>
                    <a:lumOff val="5000"/>
                  </a:schemeClr>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706763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xfrm>
            <a:off x="7010400" y="6416679"/>
            <a:ext cx="1981200" cy="365125"/>
          </a:xfrm>
          <a:prstGeom prst="rect">
            <a:avLst/>
          </a:prstGeom>
          <a:ln/>
        </p:spPr>
        <p:txBody>
          <a:bodyPr/>
          <a:lstStyle>
            <a:lvl1pPr>
              <a:defRPr/>
            </a:lvl1pPr>
          </a:lstStyle>
          <a:p>
            <a:pPr>
              <a:defRPr/>
            </a:pPr>
            <a:fld id="{49E49FC0-51EF-4679-B14D-8597D0FB8DDD}" type="slidenum">
              <a:rPr lang="en-US"/>
              <a:pPr>
                <a:defRPr/>
              </a:pPr>
              <a:t>‹#›</a:t>
            </a:fld>
            <a:endParaRPr lang="en-US" dirty="0"/>
          </a:p>
        </p:txBody>
      </p:sp>
      <p:sp>
        <p:nvSpPr>
          <p:cNvPr id="3" name="Rectangle 2"/>
          <p:cNvSpPr/>
          <p:nvPr userDrawn="1"/>
        </p:nvSpPr>
        <p:spPr>
          <a:xfrm>
            <a:off x="-36004" y="6442266"/>
            <a:ext cx="9144000" cy="415736"/>
          </a:xfrm>
          <a:prstGeom prst="rect">
            <a:avLst/>
          </a:prstGeom>
          <a:gradFill flip="none" rotWithShape="1">
            <a:gsLst>
              <a:gs pos="0">
                <a:srgbClr val="1E9500"/>
              </a:gs>
              <a:gs pos="78000">
                <a:schemeClr val="accent2"/>
              </a:gs>
            </a:gsLst>
            <a:lin ang="0" scaled="1"/>
            <a:tileRect/>
          </a:gra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89049" anchor="ctr"/>
          <a:lstStyle/>
          <a:p>
            <a:pPr algn="l" fontAlgn="auto">
              <a:spcBef>
                <a:spcPts val="0"/>
              </a:spcBef>
              <a:spcAft>
                <a:spcPts val="0"/>
              </a:spcAft>
              <a:defRPr/>
            </a:pPr>
            <a:endParaRPr lang="en-GB" sz="900" noProof="0" dirty="0">
              <a:latin typeface="Trebuchet MS"/>
              <a:cs typeface="Trebuchet MS"/>
            </a:endParaRPr>
          </a:p>
        </p:txBody>
      </p:sp>
      <p:cxnSp>
        <p:nvCxnSpPr>
          <p:cNvPr id="5" name="Straight Connector 4"/>
          <p:cNvCxnSpPr/>
          <p:nvPr userDrawn="1"/>
        </p:nvCxnSpPr>
        <p:spPr>
          <a:xfrm>
            <a:off x="228600" y="1056754"/>
            <a:ext cx="8686800" cy="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itle 2"/>
          <p:cNvSpPr>
            <a:spLocks noGrp="1"/>
          </p:cNvSpPr>
          <p:nvPr>
            <p:ph type="title"/>
          </p:nvPr>
        </p:nvSpPr>
        <p:spPr>
          <a:xfrm>
            <a:off x="228601" y="260648"/>
            <a:ext cx="6242538" cy="796104"/>
          </a:xfrm>
          <a:prstGeom prst="rect">
            <a:avLst/>
          </a:prstGeom>
        </p:spPr>
        <p:txBody>
          <a:bodyPr/>
          <a:lstStyle>
            <a:lvl1pPr>
              <a:defRPr sz="2251" b="1">
                <a:solidFill>
                  <a:schemeClr val="tx1"/>
                </a:solidFill>
                <a:latin typeface="Arial"/>
                <a:cs typeface="Arial"/>
              </a:defRPr>
            </a:lvl1pPr>
          </a:lstStyle>
          <a:p>
            <a:r>
              <a:rPr lang="en-US" noProof="0" dirty="0"/>
              <a:t>Click to edit Master title style</a:t>
            </a:r>
            <a:endParaRPr lang="en-GB" noProof="0" dirty="0"/>
          </a:p>
        </p:txBody>
      </p:sp>
      <p:sp>
        <p:nvSpPr>
          <p:cNvPr id="7" name="Straight Connector 6"/>
          <p:cNvSpPr>
            <a:spLocks noChangeShapeType="1"/>
          </p:cNvSpPr>
          <p:nvPr userDrawn="1"/>
        </p:nvSpPr>
        <p:spPr bwMode="auto">
          <a:xfrm>
            <a:off x="228600" y="1106992"/>
            <a:ext cx="8686800" cy="0"/>
          </a:xfrm>
          <a:prstGeom prst="line">
            <a:avLst/>
          </a:prstGeom>
          <a:ln w="31750">
            <a:headEnd type="none" w="med" len="med"/>
            <a:tailEnd type="none" w="med" len="med"/>
          </a:ln>
        </p:spPr>
        <p:style>
          <a:lnRef idx="1">
            <a:schemeClr val="accent5"/>
          </a:lnRef>
          <a:fillRef idx="0">
            <a:schemeClr val="accent5"/>
          </a:fillRef>
          <a:effectRef idx="0">
            <a:schemeClr val="accent5"/>
          </a:effectRef>
          <a:fontRef idx="minor">
            <a:schemeClr val="tx1"/>
          </a:fontRef>
        </p:style>
        <p:txBody>
          <a:bodyPr/>
          <a:lstStyle/>
          <a:p>
            <a:pPr eaLnBrk="1" fontAlgn="auto" hangingPunct="1">
              <a:spcBef>
                <a:spcPts val="0"/>
              </a:spcBef>
              <a:spcAft>
                <a:spcPts val="0"/>
              </a:spcAft>
              <a:defRPr/>
            </a:pPr>
            <a:endParaRPr lang="en-US" sz="1350" dirty="0">
              <a:ln>
                <a:solidFill>
                  <a:schemeClr val="tx1"/>
                </a:solidFill>
              </a:ln>
            </a:endParaRPr>
          </a:p>
        </p:txBody>
      </p:sp>
    </p:spTree>
    <p:extLst>
      <p:ext uri="{BB962C8B-B14F-4D97-AF65-F5344CB8AC3E}">
        <p14:creationId xmlns:p14="http://schemas.microsoft.com/office/powerpoint/2010/main" val="1066400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15F9B336-E1E0-DD49-9F93-176B0BE6C123}" type="datetime1">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013A8-F3E1-2C42-B42A-3ED798E2D4A7}" type="slidenum">
              <a:rPr lang="en-US" smtClean="0"/>
              <a:t>‹#›</a:t>
            </a:fld>
            <a:endParaRPr lang="en-US"/>
          </a:p>
        </p:txBody>
      </p:sp>
    </p:spTree>
    <p:extLst>
      <p:ext uri="{BB962C8B-B14F-4D97-AF65-F5344CB8AC3E}">
        <p14:creationId xmlns:p14="http://schemas.microsoft.com/office/powerpoint/2010/main" val="2858854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Click to edit Master text styles</a:t>
            </a:r>
          </a:p>
        </p:txBody>
      </p:sp>
      <p:sp>
        <p:nvSpPr>
          <p:cNvPr id="4" name="Date Placeholder 3"/>
          <p:cNvSpPr>
            <a:spLocks noGrp="1"/>
          </p:cNvSpPr>
          <p:nvPr>
            <p:ph type="dt" sz="half" idx="10"/>
          </p:nvPr>
        </p:nvSpPr>
        <p:spPr/>
        <p:txBody>
          <a:bodyPr/>
          <a:lstStyle/>
          <a:p>
            <a:fld id="{026D0E34-E4CD-394E-AF5D-B4AE89A832CB}" type="datetime1">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013A8-F3E1-2C42-B42A-3ED798E2D4A7}" type="slidenum">
              <a:rPr lang="en-US" smtClean="0"/>
              <a:t>‹#›</a:t>
            </a:fld>
            <a:endParaRPr lang="en-US"/>
          </a:p>
        </p:txBody>
      </p:sp>
    </p:spTree>
    <p:extLst>
      <p:ext uri="{BB962C8B-B14F-4D97-AF65-F5344CB8AC3E}">
        <p14:creationId xmlns:p14="http://schemas.microsoft.com/office/powerpoint/2010/main" val="153081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Date Placeholder 4"/>
          <p:cNvSpPr>
            <a:spLocks noGrp="1"/>
          </p:cNvSpPr>
          <p:nvPr>
            <p:ph type="dt" sz="half" idx="10"/>
          </p:nvPr>
        </p:nvSpPr>
        <p:spPr/>
        <p:txBody>
          <a:bodyPr/>
          <a:lstStyle/>
          <a:p>
            <a:fld id="{871C3BD6-5F8F-9842-86E7-BFE1C417F43A}" type="datetime1">
              <a:rPr lang="en-US" smtClean="0"/>
              <a:t>10/22/2017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013A8-F3E1-2C42-B42A-3ED798E2D4A7}" type="slidenum">
              <a:rPr lang="en-US" smtClean="0"/>
              <a:t>‹#›</a:t>
            </a:fld>
            <a:endParaRPr lang="en-US"/>
          </a:p>
        </p:txBody>
      </p:sp>
    </p:spTree>
    <p:extLst>
      <p:ext uri="{BB962C8B-B14F-4D97-AF65-F5344CB8AC3E}">
        <p14:creationId xmlns:p14="http://schemas.microsoft.com/office/powerpoint/2010/main" val="4256077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Date Placeholder 6"/>
          <p:cNvSpPr>
            <a:spLocks noGrp="1"/>
          </p:cNvSpPr>
          <p:nvPr>
            <p:ph type="dt" sz="half" idx="10"/>
          </p:nvPr>
        </p:nvSpPr>
        <p:spPr/>
        <p:txBody>
          <a:bodyPr/>
          <a:lstStyle/>
          <a:p>
            <a:fld id="{19539302-F799-6343-AC48-3DB2680BA9B1}" type="datetime1">
              <a:rPr lang="en-US" smtClean="0"/>
              <a:t>10/22/2017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5013A8-F3E1-2C42-B42A-3ED798E2D4A7}" type="slidenum">
              <a:rPr lang="en-US" smtClean="0"/>
              <a:t>‹#›</a:t>
            </a:fld>
            <a:endParaRPr lang="en-US"/>
          </a:p>
        </p:txBody>
      </p:sp>
    </p:spTree>
    <p:extLst>
      <p:ext uri="{BB962C8B-B14F-4D97-AF65-F5344CB8AC3E}">
        <p14:creationId xmlns:p14="http://schemas.microsoft.com/office/powerpoint/2010/main" val="1203414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Date Placeholder 2"/>
          <p:cNvSpPr>
            <a:spLocks noGrp="1"/>
          </p:cNvSpPr>
          <p:nvPr>
            <p:ph type="dt" sz="half" idx="10"/>
          </p:nvPr>
        </p:nvSpPr>
        <p:spPr/>
        <p:txBody>
          <a:bodyPr/>
          <a:lstStyle/>
          <a:p>
            <a:fld id="{8D47210A-F27F-804B-A349-7848799ADA73}" type="datetime1">
              <a:rPr lang="en-US" smtClean="0"/>
              <a:t>10/22/2017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5013A8-F3E1-2C42-B42A-3ED798E2D4A7}" type="slidenum">
              <a:rPr lang="en-US" smtClean="0"/>
              <a:t>‹#›</a:t>
            </a:fld>
            <a:endParaRPr lang="en-US"/>
          </a:p>
        </p:txBody>
      </p:sp>
    </p:spTree>
    <p:extLst>
      <p:ext uri="{BB962C8B-B14F-4D97-AF65-F5344CB8AC3E}">
        <p14:creationId xmlns:p14="http://schemas.microsoft.com/office/powerpoint/2010/main" val="378032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3C099-1E09-BC47-A4B4-CF87C15C34E6}" type="datetime1">
              <a:rPr lang="en-US" smtClean="0"/>
              <a:t>10/22/2017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5013A8-F3E1-2C42-B42A-3ED798E2D4A7}" type="slidenum">
              <a:rPr lang="en-US" smtClean="0"/>
              <a:t>‹#›</a:t>
            </a:fld>
            <a:endParaRPr lang="en-US"/>
          </a:p>
        </p:txBody>
      </p:sp>
    </p:spTree>
    <p:extLst>
      <p:ext uri="{BB962C8B-B14F-4D97-AF65-F5344CB8AC3E}">
        <p14:creationId xmlns:p14="http://schemas.microsoft.com/office/powerpoint/2010/main" val="2305630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p:txBody>
          <a:bodyPr/>
          <a:lstStyle/>
          <a:p>
            <a:fld id="{CC780046-868E-7F43-9E37-6595EF4DD971}" type="datetime1">
              <a:rPr lang="en-US" smtClean="0"/>
              <a:t>10/22/2017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013A8-F3E1-2C42-B42A-3ED798E2D4A7}" type="slidenum">
              <a:rPr lang="en-US" smtClean="0"/>
              <a:t>‹#›</a:t>
            </a:fld>
            <a:endParaRPr lang="en-US"/>
          </a:p>
        </p:txBody>
      </p:sp>
    </p:spTree>
    <p:extLst>
      <p:ext uri="{BB962C8B-B14F-4D97-AF65-F5344CB8AC3E}">
        <p14:creationId xmlns:p14="http://schemas.microsoft.com/office/powerpoint/2010/main" val="3439539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p:txBody>
          <a:bodyPr/>
          <a:lstStyle/>
          <a:p>
            <a:fld id="{7C62636F-23FD-4E4D-BB68-5C72C1C434ED}" type="datetime1">
              <a:rPr lang="en-US" smtClean="0"/>
              <a:t>10/22/2017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013A8-F3E1-2C42-B42A-3ED798E2D4A7}" type="slidenum">
              <a:rPr lang="en-US" smtClean="0"/>
              <a:t>‹#›</a:t>
            </a:fld>
            <a:endParaRPr lang="en-US"/>
          </a:p>
        </p:txBody>
      </p:sp>
    </p:spTree>
    <p:extLst>
      <p:ext uri="{BB962C8B-B14F-4D97-AF65-F5344CB8AC3E}">
        <p14:creationId xmlns:p14="http://schemas.microsoft.com/office/powerpoint/2010/main" val="1125618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3F390-E390-F74F-B985-C52B4511AC4C}" type="datetime1">
              <a:rPr lang="en-US" smtClean="0"/>
              <a:t>10/22/2017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013A8-F3E1-2C42-B42A-3ED798E2D4A7}" type="slidenum">
              <a:rPr lang="en-US" smtClean="0"/>
              <a:t>‹#›</a:t>
            </a:fld>
            <a:endParaRPr lang="en-US"/>
          </a:p>
        </p:txBody>
      </p:sp>
    </p:spTree>
    <p:extLst>
      <p:ext uri="{BB962C8B-B14F-4D97-AF65-F5344CB8AC3E}">
        <p14:creationId xmlns:p14="http://schemas.microsoft.com/office/powerpoint/2010/main" val="3076720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4.jpeg"/><Relationship Id="rId5" Type="http://schemas.openxmlformats.org/officeDocument/2006/relationships/chart" Target="../charts/char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8.xml"/><Relationship Id="rId7" Type="http://schemas.openxmlformats.org/officeDocument/2006/relationships/image" Target="../media/image18.png"/><Relationship Id="rId12" Type="http://schemas.openxmlformats.org/officeDocument/2006/relationships/image" Target="../media/image17.png"/><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notesSlide" Target="../notesSlides/notesSlide8.xml"/><Relationship Id="rId11" Type="http://schemas.openxmlformats.org/officeDocument/2006/relationships/oleObject" Target="../embeddings/oleObject5.bin"/><Relationship Id="rId5" Type="http://schemas.openxmlformats.org/officeDocument/2006/relationships/slideLayout" Target="../slideLayouts/slideLayout1.xml"/><Relationship Id="rId10" Type="http://schemas.openxmlformats.org/officeDocument/2006/relationships/image" Target="../media/image21.png"/><Relationship Id="rId4" Type="http://schemas.openxmlformats.org/officeDocument/2006/relationships/tags" Target="../tags/tag9.xml"/><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image" Target="../media/image22.emf"/><Relationship Id="rId3" Type="http://schemas.openxmlformats.org/officeDocument/2006/relationships/tags" Target="../tags/tag14.xml"/><Relationship Id="rId21" Type="http://schemas.openxmlformats.org/officeDocument/2006/relationships/image" Target="../media/image23.png"/><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oleObject" Target="../embeddings/oleObject6.bin"/><Relationship Id="rId2" Type="http://schemas.openxmlformats.org/officeDocument/2006/relationships/tags" Target="../tags/tag13.xml"/><Relationship Id="rId16" Type="http://schemas.openxmlformats.org/officeDocument/2006/relationships/notesSlide" Target="../notesSlides/notesSlide9.xml"/><Relationship Id="rId20" Type="http://schemas.openxmlformats.org/officeDocument/2006/relationships/image" Target="../media/image19.jpeg"/><Relationship Id="rId1" Type="http://schemas.openxmlformats.org/officeDocument/2006/relationships/vmlDrawing" Target="../drawings/vmlDrawing5.v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slideLayout" Target="../slideLayouts/slideLayout1.xml"/><Relationship Id="rId10" Type="http://schemas.openxmlformats.org/officeDocument/2006/relationships/tags" Target="../tags/tag21.xml"/><Relationship Id="rId19" Type="http://schemas.openxmlformats.org/officeDocument/2006/relationships/image" Target="../media/image18.png"/><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 Id="rId22"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image" Target="../media/image19.jpeg"/><Relationship Id="rId3" Type="http://schemas.openxmlformats.org/officeDocument/2006/relationships/tags" Target="../tags/tag27.xml"/><Relationship Id="rId21" Type="http://schemas.openxmlformats.org/officeDocument/2006/relationships/image" Target="../media/image26.jpeg"/><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image" Target="../media/image22.emf"/><Relationship Id="rId2" Type="http://schemas.openxmlformats.org/officeDocument/2006/relationships/tags" Target="../tags/tag26.xml"/><Relationship Id="rId16" Type="http://schemas.openxmlformats.org/officeDocument/2006/relationships/oleObject" Target="../embeddings/oleObject7.bin"/><Relationship Id="rId20" Type="http://schemas.openxmlformats.org/officeDocument/2006/relationships/image" Target="../media/image25.png"/><Relationship Id="rId1" Type="http://schemas.openxmlformats.org/officeDocument/2006/relationships/vmlDrawing" Target="../drawings/vmlDrawing6.v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notesSlide" Target="../notesSlides/notesSlide10.xml"/><Relationship Id="rId10" Type="http://schemas.openxmlformats.org/officeDocument/2006/relationships/tags" Target="../tags/tag34.xml"/><Relationship Id="rId19" Type="http://schemas.openxmlformats.org/officeDocument/2006/relationships/image" Target="../media/image18.png"/><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slideLayout" Target="../slideLayouts/slideLayout1.xml"/><Relationship Id="rId18" Type="http://schemas.openxmlformats.org/officeDocument/2006/relationships/image" Target="../media/image18.png"/><Relationship Id="rId3" Type="http://schemas.openxmlformats.org/officeDocument/2006/relationships/tags" Target="../tags/tag39.xml"/><Relationship Id="rId21" Type="http://schemas.openxmlformats.org/officeDocument/2006/relationships/image" Target="../media/image29.jpeg"/><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image" Target="../media/image19.jpeg"/><Relationship Id="rId2" Type="http://schemas.openxmlformats.org/officeDocument/2006/relationships/tags" Target="../tags/tag38.xml"/><Relationship Id="rId16" Type="http://schemas.openxmlformats.org/officeDocument/2006/relationships/image" Target="../media/image22.emf"/><Relationship Id="rId20" Type="http://schemas.openxmlformats.org/officeDocument/2006/relationships/image" Target="../media/image28.png"/><Relationship Id="rId1" Type="http://schemas.openxmlformats.org/officeDocument/2006/relationships/vmlDrawing" Target="../drawings/vmlDrawing7.v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5" Type="http://schemas.openxmlformats.org/officeDocument/2006/relationships/oleObject" Target="../embeddings/oleObject8.bin"/><Relationship Id="rId10" Type="http://schemas.openxmlformats.org/officeDocument/2006/relationships/tags" Target="../tags/tag46.xml"/><Relationship Id="rId19" Type="http://schemas.openxmlformats.org/officeDocument/2006/relationships/image" Target="../media/image27.jpeg"/><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192" y="857772"/>
          <a:ext cx="1191" cy="1191"/>
        </p:xfrm>
        <a:graphic>
          <a:graphicData uri="http://schemas.openxmlformats.org/presentationml/2006/ole">
            <mc:AlternateContent xmlns:mc="http://schemas.openxmlformats.org/markup-compatibility/2006">
              <mc:Choice xmlns:v="urn:schemas-microsoft-com:vml" Requires="v">
                <p:oleObj spid="_x0000_s3107"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1192" y="857772"/>
                        <a:ext cx="1191" cy="1191"/>
                      </a:xfrm>
                      <a:prstGeom prst="rect">
                        <a:avLst/>
                      </a:prstGeom>
                    </p:spPr>
                  </p:pic>
                </p:oleObj>
              </mc:Fallback>
            </mc:AlternateContent>
          </a:graphicData>
        </a:graphic>
      </p:graphicFrame>
      <p:sp>
        <p:nvSpPr>
          <p:cNvPr id="4" name="TextBox 3"/>
          <p:cNvSpPr txBox="1"/>
          <p:nvPr/>
        </p:nvSpPr>
        <p:spPr>
          <a:xfrm>
            <a:off x="86935" y="5470367"/>
            <a:ext cx="4365938" cy="323165"/>
          </a:xfrm>
          <a:prstGeom prst="rect">
            <a:avLst/>
          </a:prstGeom>
          <a:noFill/>
        </p:spPr>
        <p:txBody>
          <a:bodyPr wrap="square" rtlCol="0">
            <a:spAutoFit/>
          </a:bodyPr>
          <a:lstStyle/>
          <a:p>
            <a:endParaRPr lang="en-US" sz="1500" b="1" dirty="0">
              <a:solidFill>
                <a:prstClr val="white"/>
              </a:solidFill>
            </a:endParaRPr>
          </a:p>
        </p:txBody>
      </p:sp>
      <p:sp>
        <p:nvSpPr>
          <p:cNvPr id="2" name="Title 1"/>
          <p:cNvSpPr>
            <a:spLocks noGrp="1"/>
          </p:cNvSpPr>
          <p:nvPr>
            <p:ph type="ctrTitle"/>
          </p:nvPr>
        </p:nvSpPr>
        <p:spPr/>
        <p:txBody>
          <a:bodyPr/>
          <a:lstStyle/>
          <a:p>
            <a:endParaRPr lang="en-US" dirty="0"/>
          </a:p>
        </p:txBody>
      </p:sp>
      <p:pic>
        <p:nvPicPr>
          <p:cNvPr id="8" name="Picture Placeholder 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414588" y="-428625"/>
            <a:ext cx="14716125" cy="8201025"/>
          </a:xfrm>
          <a:prstGeom prst="rect">
            <a:avLst/>
          </a:prstGeom>
          <a:solidFill>
            <a:srgbClr val="595959"/>
          </a:solidFill>
        </p:spPr>
      </p:pic>
      <p:sp>
        <p:nvSpPr>
          <p:cNvPr id="9" name="Text Placeholder 4"/>
          <p:cNvSpPr txBox="1">
            <a:spLocks/>
          </p:cNvSpPr>
          <p:nvPr/>
        </p:nvSpPr>
        <p:spPr>
          <a:xfrm>
            <a:off x="5145135" y="5873245"/>
            <a:ext cx="3944377" cy="346562"/>
          </a:xfrm>
          <a:prstGeom prst="rect">
            <a:avLst/>
          </a:prstGeom>
          <a:solidFill>
            <a:srgbClr val="595959"/>
          </a:solidFill>
          <a:ln>
            <a:noFill/>
          </a:ln>
          <a:effectLst/>
        </p:spPr>
        <p:txBody>
          <a:bodyPr vert="horz" lIns="68598" tIns="34299" rIns="68598" bIns="34299"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Andale Mono"/>
                <a:ea typeface="+mn-ea"/>
                <a:cs typeface="Andale Mono"/>
              </a:defRPr>
            </a:lvl1pPr>
            <a:lvl2pPr marL="457200" indent="0" algn="l" defTabSz="457200" rtl="0" eaLnBrk="1" latinLnBrk="0" hangingPunct="1">
              <a:spcBef>
                <a:spcPct val="20000"/>
              </a:spcBef>
              <a:buFont typeface="Arial"/>
              <a:buNone/>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91">
              <a:buNone/>
              <a:defRPr/>
            </a:pPr>
            <a:r>
              <a:rPr lang="ru-RU" sz="2401" dirty="0">
                <a:solidFill>
                  <a:srgbClr val="FFFFFF"/>
                </a:solidFill>
              </a:rPr>
              <a:t>ВЕДЕНИЕ БИЗНЕСА В РУАНДЕ </a:t>
            </a:r>
            <a:endParaRPr lang="en-US" sz="2401" dirty="0">
              <a:solidFill>
                <a:srgbClr val="FFFFFF"/>
              </a:solidFill>
            </a:endParaRPr>
          </a:p>
        </p:txBody>
      </p:sp>
      <p:pic>
        <p:nvPicPr>
          <p:cNvPr id="10" name="Picture 9"/>
          <p:cNvPicPr/>
          <p:nvPr/>
        </p:nvPicPr>
        <p:blipFill>
          <a:blip r:embed="rId8"/>
          <a:srcRect/>
          <a:stretch>
            <a:fillRect/>
          </a:stretch>
        </p:blipFill>
        <p:spPr bwMode="auto">
          <a:xfrm>
            <a:off x="7030090" y="6442121"/>
            <a:ext cx="1965043" cy="321552"/>
          </a:xfrm>
          <a:prstGeom prst="rect">
            <a:avLst/>
          </a:prstGeom>
          <a:noFill/>
          <a:ln w="9525">
            <a:noFill/>
            <a:miter lim="800000"/>
            <a:headEnd/>
            <a:tailEnd/>
          </a:ln>
        </p:spPr>
      </p:pic>
    </p:spTree>
    <p:extLst>
      <p:ext uri="{BB962C8B-B14F-4D97-AF65-F5344CB8AC3E}">
        <p14:creationId xmlns:p14="http://schemas.microsoft.com/office/powerpoint/2010/main" val="492174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129A0-17F3-46EE-92BC-3DA4C4FE0428}"/>
              </a:ext>
            </a:extLst>
          </p:cNvPr>
          <p:cNvSpPr>
            <a:spLocks noGrp="1"/>
          </p:cNvSpPr>
          <p:nvPr>
            <p:ph type="title"/>
          </p:nvPr>
        </p:nvSpPr>
        <p:spPr>
          <a:xfrm>
            <a:off x="1266824" y="85726"/>
            <a:ext cx="6724651" cy="628650"/>
          </a:xfrm>
        </p:spPr>
        <p:txBody>
          <a:bodyPr>
            <a:noAutofit/>
          </a:bodyPr>
          <a:lstStyle/>
          <a:p>
            <a:pPr>
              <a:spcAft>
                <a:spcPts val="277"/>
              </a:spcAft>
              <a:defRPr/>
            </a:pPr>
            <a:r>
              <a:rPr lang="ru-RU" sz="1400" b="1" dirty="0">
                <a:solidFill>
                  <a:srgbClr val="007E01"/>
                </a:solidFill>
                <a:ea typeface="MS Gothic" charset="0"/>
                <a:cs typeface="Palatino"/>
              </a:rPr>
              <a:t>Руанда</a:t>
            </a:r>
            <a:br>
              <a:rPr lang="en-GB" sz="1400" b="1" dirty="0">
                <a:solidFill>
                  <a:srgbClr val="007E01"/>
                </a:solidFill>
                <a:ea typeface="MS Gothic" charset="0"/>
                <a:cs typeface="Palatino"/>
              </a:rPr>
            </a:br>
            <a:r>
              <a:rPr lang="ru-RU" sz="1400" b="1" i="1" dirty="0">
                <a:solidFill>
                  <a:schemeClr val="accent3">
                    <a:lumMod val="75000"/>
                  </a:schemeClr>
                </a:solidFill>
                <a:ea typeface="MS Gothic" charset="0"/>
                <a:cs typeface="Palatino"/>
              </a:rPr>
              <a:t>Отличные условия для производства высококачественной с/х продукции</a:t>
            </a:r>
            <a:br>
              <a:rPr lang="en-GB" sz="1400" b="1" i="1" dirty="0">
                <a:solidFill>
                  <a:schemeClr val="accent3">
                    <a:lumMod val="75000"/>
                  </a:schemeClr>
                </a:solidFill>
                <a:ea typeface="MS Gothic" charset="0"/>
                <a:cs typeface="Palatino"/>
              </a:rPr>
            </a:br>
            <a:r>
              <a:rPr lang="ru-RU" sz="1400" b="1" cap="all" dirty="0">
                <a:solidFill>
                  <a:schemeClr val="accent3">
                    <a:lumMod val="75000"/>
                  </a:schemeClr>
                </a:solidFill>
                <a:ea typeface="MS Gothic" charset="0"/>
                <a:cs typeface="Palatino"/>
              </a:rPr>
              <a:t>Возможности инвестирования</a:t>
            </a:r>
            <a:r>
              <a:rPr lang="en-GB" sz="1400" b="1" cap="all" dirty="0">
                <a:solidFill>
                  <a:schemeClr val="accent3">
                    <a:lumMod val="75000"/>
                  </a:schemeClr>
                </a:solidFill>
                <a:ea typeface="MS Gothic" charset="0"/>
                <a:cs typeface="Palatino"/>
              </a:rPr>
              <a:t>: </a:t>
            </a:r>
            <a:r>
              <a:rPr lang="ru-RU" sz="1400" b="1" i="1" dirty="0">
                <a:solidFill>
                  <a:schemeClr val="accent3">
                    <a:lumMod val="75000"/>
                  </a:schemeClr>
                </a:solidFill>
                <a:ea typeface="MS Gothic" charset="0"/>
                <a:cs typeface="Palatino"/>
              </a:rPr>
              <a:t>С/Х </a:t>
            </a:r>
            <a:r>
              <a:rPr lang="ru-RU" sz="1400" b="1" cap="all" dirty="0">
                <a:solidFill>
                  <a:schemeClr val="accent3">
                    <a:lumMod val="75000"/>
                  </a:schemeClr>
                </a:solidFill>
                <a:ea typeface="MS Gothic" charset="0"/>
                <a:cs typeface="Palatino"/>
              </a:rPr>
              <a:t>Экспорт </a:t>
            </a:r>
            <a:r>
              <a:rPr lang="ru-RU" sz="1400" b="1" i="1" dirty="0">
                <a:solidFill>
                  <a:schemeClr val="accent3">
                    <a:lumMod val="75000"/>
                  </a:schemeClr>
                </a:solidFill>
                <a:ea typeface="MS Gothic" charset="0"/>
                <a:cs typeface="Palatino"/>
              </a:rPr>
              <a:t>продукции</a:t>
            </a:r>
            <a:endParaRPr lang="en-US" sz="1400" dirty="0">
              <a:solidFill>
                <a:schemeClr val="accent3">
                  <a:lumMod val="75000"/>
                </a:schemeClr>
              </a:solidFill>
            </a:endParaRPr>
          </a:p>
        </p:txBody>
      </p:sp>
      <p:sp>
        <p:nvSpPr>
          <p:cNvPr id="3" name="Content Placeholder 2">
            <a:extLst>
              <a:ext uri="{FF2B5EF4-FFF2-40B4-BE49-F238E27FC236}">
                <a16:creationId xmlns:a16="http://schemas.microsoft.com/office/drawing/2014/main" id="{A29E8C84-2A4C-4DFB-8B30-8FFCEDDF7BFB}"/>
              </a:ext>
            </a:extLst>
          </p:cNvPr>
          <p:cNvSpPr>
            <a:spLocks noGrp="1"/>
          </p:cNvSpPr>
          <p:nvPr>
            <p:ph idx="1"/>
          </p:nvPr>
        </p:nvSpPr>
        <p:spPr>
          <a:xfrm>
            <a:off x="457200" y="933450"/>
            <a:ext cx="8229600" cy="5192713"/>
          </a:xfrm>
        </p:spPr>
        <p:txBody>
          <a:bodyPr/>
          <a:lstStyle/>
          <a:p>
            <a:pPr algn="ctr"/>
            <a:r>
              <a:rPr lang="ru-RU" sz="1400" dirty="0"/>
              <a:t>Прекрасные климатические и погодные условия создают возможности инвестирования в с/х продукцию для экспорта в страны Европы и Среднего Востока и Азии</a:t>
            </a:r>
          </a:p>
          <a:p>
            <a:endParaRPr lang="en-US" dirty="0"/>
          </a:p>
        </p:txBody>
      </p:sp>
      <p:sp>
        <p:nvSpPr>
          <p:cNvPr id="4" name="Slide Number Placeholder 3">
            <a:extLst>
              <a:ext uri="{FF2B5EF4-FFF2-40B4-BE49-F238E27FC236}">
                <a16:creationId xmlns:a16="http://schemas.microsoft.com/office/drawing/2014/main" id="{952264F6-DFEB-425B-A970-BB4BF68AC2E3}"/>
              </a:ext>
            </a:extLst>
          </p:cNvPr>
          <p:cNvSpPr>
            <a:spLocks noGrp="1"/>
          </p:cNvSpPr>
          <p:nvPr>
            <p:ph type="sldNum" sz="quarter" idx="12"/>
          </p:nvPr>
        </p:nvSpPr>
        <p:spPr/>
        <p:txBody>
          <a:bodyPr/>
          <a:lstStyle/>
          <a:p>
            <a:fld id="{0A5013A8-F3E1-2C42-B42A-3ED798E2D4A7}" type="slidenum">
              <a:rPr lang="en-US" smtClean="0"/>
              <a:t>10</a:t>
            </a:fld>
            <a:endParaRPr lang="en-US"/>
          </a:p>
        </p:txBody>
      </p:sp>
      <p:sp>
        <p:nvSpPr>
          <p:cNvPr id="5" name="Text Placeholder 2">
            <a:extLst>
              <a:ext uri="{FF2B5EF4-FFF2-40B4-BE49-F238E27FC236}">
                <a16:creationId xmlns:a16="http://schemas.microsoft.com/office/drawing/2014/main" id="{04D93172-7969-4155-83D4-661DEDF4EB13}"/>
              </a:ext>
            </a:extLst>
          </p:cNvPr>
          <p:cNvSpPr txBox="1">
            <a:spLocks/>
          </p:cNvSpPr>
          <p:nvPr>
            <p:custDataLst>
              <p:tags r:id="rId1"/>
            </p:custDataLst>
          </p:nvPr>
        </p:nvSpPr>
        <p:spPr>
          <a:xfrm rot="16200000">
            <a:off x="240480" y="2244210"/>
            <a:ext cx="1583765" cy="293445"/>
          </a:xfrm>
          <a:prstGeom prst="rect">
            <a:avLst/>
          </a:prstGeom>
          <a:solidFill>
            <a:srgbClr val="007E01"/>
          </a:solidFill>
          <a:ln>
            <a:solidFill>
              <a:srgbClr val="008000"/>
            </a:solidFill>
          </a:ln>
        </p:spPr>
        <p:txBody>
          <a:bodyPr lIns="25322" tIns="12661" rIns="25322" bIns="12661" anchor="ctr"/>
          <a:lstStyle/>
          <a:p>
            <a:pPr marL="237390" indent="-237390" algn="ctr">
              <a:lnSpc>
                <a:spcPct val="120000"/>
              </a:lnSpc>
              <a:buClr>
                <a:srgbClr val="000000"/>
              </a:buClr>
              <a:buSzPct val="100000"/>
              <a:defRPr/>
            </a:pPr>
            <a:r>
              <a:rPr lang="ru-RU" sz="969" dirty="0">
                <a:effectLst>
                  <a:outerShdw blurRad="38100" dist="38100" dir="2700000" algn="tl">
                    <a:srgbClr val="000000"/>
                  </a:outerShdw>
                </a:effectLst>
                <a:latin typeface="Helvetica Neue" charset="0"/>
              </a:rPr>
              <a:t>РЫНОК</a:t>
            </a:r>
            <a:endParaRPr lang="en-GB" sz="969" dirty="0">
              <a:effectLst>
                <a:outerShdw blurRad="38100" dist="38100" dir="2700000" algn="tl">
                  <a:srgbClr val="000000"/>
                </a:outerShdw>
              </a:effectLst>
              <a:latin typeface="Helvetica Neue" charset="0"/>
            </a:endParaRPr>
          </a:p>
        </p:txBody>
      </p:sp>
      <p:pic>
        <p:nvPicPr>
          <p:cNvPr id="9" name="Picture 8">
            <a:extLst>
              <a:ext uri="{FF2B5EF4-FFF2-40B4-BE49-F238E27FC236}">
                <a16:creationId xmlns:a16="http://schemas.microsoft.com/office/drawing/2014/main" id="{B799AEE9-F0BB-45A9-A346-AE7EC9341F19}"/>
              </a:ext>
            </a:extLst>
          </p:cNvPr>
          <p:cNvPicPr>
            <a:picLocks noChangeAspect="1" noChangeArrowheads="1"/>
          </p:cNvPicPr>
          <p:nvPr/>
        </p:nvPicPr>
        <p:blipFill>
          <a:blip r:embed="rId4">
            <a:lum bright="2000"/>
          </a:blip>
          <a:srcRect/>
          <a:stretch>
            <a:fillRect/>
          </a:stretch>
        </p:blipFill>
        <p:spPr bwMode="auto">
          <a:xfrm>
            <a:off x="127316" y="4655712"/>
            <a:ext cx="1139508" cy="1390257"/>
          </a:xfrm>
          <a:prstGeom prst="rect">
            <a:avLst/>
          </a:prstGeom>
          <a:noFill/>
          <a:ln w="12700" cap="flat" cmpd="sng" algn="ctr">
            <a:noFill/>
            <a:prstDash val="solid"/>
            <a:miter lim="800000"/>
            <a:headEnd/>
            <a:tailEnd/>
          </a:ln>
          <a:effectLst>
            <a:outerShdw blurRad="63500" sx="102000" sy="102000" algn="ctr" rotWithShape="0">
              <a:prstClr val="black">
                <a:alpha val="40000"/>
              </a:prstClr>
            </a:outerShdw>
          </a:effectLst>
        </p:spPr>
      </p:pic>
      <p:sp>
        <p:nvSpPr>
          <p:cNvPr id="11" name="Rectangle 10">
            <a:extLst>
              <a:ext uri="{FF2B5EF4-FFF2-40B4-BE49-F238E27FC236}">
                <a16:creationId xmlns:a16="http://schemas.microsoft.com/office/drawing/2014/main" id="{485234FD-860F-4896-821D-2023F8D6B551}"/>
              </a:ext>
            </a:extLst>
          </p:cNvPr>
          <p:cNvSpPr/>
          <p:nvPr/>
        </p:nvSpPr>
        <p:spPr>
          <a:xfrm>
            <a:off x="1179085" y="1457325"/>
            <a:ext cx="4267200" cy="2862322"/>
          </a:xfrm>
          <a:prstGeom prst="rect">
            <a:avLst/>
          </a:prstGeom>
        </p:spPr>
        <p:txBody>
          <a:bodyPr wrap="square">
            <a:spAutoFit/>
          </a:bodyPr>
          <a:lstStyle/>
          <a:p>
            <a:pPr>
              <a:defRPr/>
            </a:pPr>
            <a:r>
              <a:rPr lang="ru-RU" dirty="0">
                <a:solidFill>
                  <a:srgbClr val="000000"/>
                </a:solidFill>
              </a:rPr>
              <a:t>В то время как внутреннее производство с/х продукции в основных импортирующих регионах уменьшается (страны Европы и Сев. Америки), спрос ежегодно растет быстрыми темпами, что создает возможности для развития экспорта в экваториальных регионах и в Восточной Африке, которые также могут поставлять продукцию в страны Ср. Востока и Азии</a:t>
            </a:r>
            <a:r>
              <a:rPr lang="en-US" dirty="0">
                <a:solidFill>
                  <a:srgbClr val="000000"/>
                </a:solidFill>
              </a:rPr>
              <a:t>.</a:t>
            </a:r>
          </a:p>
        </p:txBody>
      </p:sp>
      <p:sp>
        <p:nvSpPr>
          <p:cNvPr id="12" name="Rectangle 11">
            <a:extLst>
              <a:ext uri="{FF2B5EF4-FFF2-40B4-BE49-F238E27FC236}">
                <a16:creationId xmlns:a16="http://schemas.microsoft.com/office/drawing/2014/main" id="{3267FD0B-D796-499A-8333-A74D8E910033}"/>
              </a:ext>
            </a:extLst>
          </p:cNvPr>
          <p:cNvSpPr/>
          <p:nvPr/>
        </p:nvSpPr>
        <p:spPr>
          <a:xfrm>
            <a:off x="5217685" y="1762125"/>
            <a:ext cx="3812015" cy="3831818"/>
          </a:xfrm>
          <a:prstGeom prst="rect">
            <a:avLst/>
          </a:prstGeom>
        </p:spPr>
        <p:txBody>
          <a:bodyPr wrap="square">
            <a:spAutoFit/>
          </a:bodyPr>
          <a:lstStyle/>
          <a:p>
            <a:pPr marL="118695" indent="-118695" algn="just">
              <a:lnSpc>
                <a:spcPct val="90000"/>
              </a:lnSpc>
              <a:buClr>
                <a:srgbClr val="000000"/>
              </a:buClr>
              <a:buSzPct val="100000"/>
              <a:buFont typeface="Arial" pitchFamily="34" charset="0"/>
              <a:buChar char="•"/>
              <a:defRPr/>
            </a:pPr>
            <a:r>
              <a:rPr lang="ru-RU" dirty="0">
                <a:solidFill>
                  <a:srgbClr val="000000"/>
                </a:solidFill>
              </a:rPr>
              <a:t>Выгодное расположение – в центре региона</a:t>
            </a:r>
            <a:r>
              <a:rPr lang="en-US" dirty="0">
                <a:solidFill>
                  <a:srgbClr val="000000"/>
                </a:solidFill>
              </a:rPr>
              <a:t> </a:t>
            </a:r>
            <a:r>
              <a:rPr lang="ru-RU" dirty="0">
                <a:solidFill>
                  <a:srgbClr val="000000"/>
                </a:solidFill>
              </a:rPr>
              <a:t>ВАС.</a:t>
            </a:r>
            <a:endParaRPr lang="en-US" dirty="0">
              <a:solidFill>
                <a:srgbClr val="000000"/>
              </a:solidFill>
            </a:endParaRPr>
          </a:p>
          <a:p>
            <a:pPr marL="118695" indent="-118695" algn="just">
              <a:lnSpc>
                <a:spcPct val="90000"/>
              </a:lnSpc>
              <a:buClr>
                <a:srgbClr val="000000"/>
              </a:buClr>
              <a:buSzPct val="100000"/>
              <a:buFont typeface="Arial" pitchFamily="34" charset="0"/>
              <a:buChar char="•"/>
              <a:defRPr/>
            </a:pPr>
            <a:r>
              <a:rPr lang="ru-RU" dirty="0">
                <a:solidFill>
                  <a:srgbClr val="000000"/>
                </a:solidFill>
              </a:rPr>
              <a:t>Отсутствие засух, обильная влажность, сезоны дождей и природные источники пресной воды, наличие нескольких </a:t>
            </a:r>
            <a:r>
              <a:rPr lang="ru-RU" dirty="0" err="1">
                <a:solidFill>
                  <a:srgbClr val="000000"/>
                </a:solidFill>
              </a:rPr>
              <a:t>агро</a:t>
            </a:r>
            <a:r>
              <a:rPr lang="ru-RU" dirty="0">
                <a:solidFill>
                  <a:srgbClr val="000000"/>
                </a:solidFill>
              </a:rPr>
              <a:t>-климатических зон</a:t>
            </a:r>
            <a:r>
              <a:rPr lang="en-US" dirty="0">
                <a:solidFill>
                  <a:srgbClr val="000000"/>
                </a:solidFill>
              </a:rPr>
              <a:t> </a:t>
            </a:r>
            <a:r>
              <a:rPr lang="ru-RU" dirty="0">
                <a:solidFill>
                  <a:srgbClr val="000000"/>
                </a:solidFill>
              </a:rPr>
              <a:t>в высокогорьях, средневысотных и </a:t>
            </a:r>
            <a:r>
              <a:rPr lang="ru-RU" dirty="0" err="1">
                <a:solidFill>
                  <a:srgbClr val="000000"/>
                </a:solidFill>
              </a:rPr>
              <a:t>низковысотных</a:t>
            </a:r>
            <a:r>
              <a:rPr lang="ru-RU" dirty="0">
                <a:solidFill>
                  <a:srgbClr val="000000"/>
                </a:solidFill>
              </a:rPr>
              <a:t> районах, обладающих идеальным условиям для выращивания фруктов, овощей и цветов в течение всего года. </a:t>
            </a:r>
            <a:endParaRPr lang="en-US" dirty="0">
              <a:solidFill>
                <a:srgbClr val="000000"/>
              </a:solidFill>
            </a:endParaRPr>
          </a:p>
          <a:p>
            <a:pPr marL="118695" indent="-118695" algn="just">
              <a:lnSpc>
                <a:spcPct val="90000"/>
              </a:lnSpc>
              <a:buClr>
                <a:srgbClr val="000000"/>
              </a:buClr>
              <a:buSzPct val="100000"/>
              <a:buFont typeface="Arial" pitchFamily="34" charset="0"/>
              <a:buChar char="•"/>
              <a:defRPr/>
            </a:pPr>
            <a:r>
              <a:rPr lang="ru-RU" dirty="0">
                <a:solidFill>
                  <a:srgbClr val="000000"/>
                </a:solidFill>
              </a:rPr>
              <a:t>Руанда занимает 1-ое место в регионе по конкурентоспособности и эффективности управления</a:t>
            </a:r>
            <a:r>
              <a:rPr lang="en-US" dirty="0">
                <a:solidFill>
                  <a:srgbClr val="000000"/>
                </a:solidFill>
              </a:rPr>
              <a:t>.</a:t>
            </a:r>
          </a:p>
        </p:txBody>
      </p:sp>
      <p:graphicFrame>
        <p:nvGraphicFramePr>
          <p:cNvPr id="13" name="Chart 12">
            <a:extLst>
              <a:ext uri="{FF2B5EF4-FFF2-40B4-BE49-F238E27FC236}">
                <a16:creationId xmlns:a16="http://schemas.microsoft.com/office/drawing/2014/main" id="{C6FA53C1-38CE-423B-8CBC-744B598AE08C}"/>
              </a:ext>
            </a:extLst>
          </p:cNvPr>
          <p:cNvGraphicFramePr>
            <a:graphicFrameLocks/>
          </p:cNvGraphicFramePr>
          <p:nvPr>
            <p:extLst>
              <p:ext uri="{D42A27DB-BD31-4B8C-83A1-F6EECF244321}">
                <p14:modId xmlns:p14="http://schemas.microsoft.com/office/powerpoint/2010/main" val="3811090018"/>
              </p:ext>
            </p:extLst>
          </p:nvPr>
        </p:nvGraphicFramePr>
        <p:xfrm>
          <a:off x="3361593" y="4004817"/>
          <a:ext cx="1824943" cy="1589125"/>
        </p:xfrm>
        <a:graphic>
          <a:graphicData uri="http://schemas.openxmlformats.org/drawingml/2006/chart">
            <c:chart xmlns:c="http://schemas.openxmlformats.org/drawingml/2006/chart" xmlns:r="http://schemas.openxmlformats.org/officeDocument/2006/relationships" r:id="rId5"/>
          </a:graphicData>
        </a:graphic>
      </p:graphicFrame>
      <p:pic>
        <p:nvPicPr>
          <p:cNvPr id="14" name="Picture 40">
            <a:extLst>
              <a:ext uri="{FF2B5EF4-FFF2-40B4-BE49-F238E27FC236}">
                <a16:creationId xmlns:a16="http://schemas.microsoft.com/office/drawing/2014/main" id="{270A9170-D3C0-400C-9615-21664D001C4B}"/>
              </a:ext>
            </a:extLst>
          </p:cNvPr>
          <p:cNvPicPr>
            <a:picLocks noChangeAspect="1" noChangeArrowheads="1"/>
          </p:cNvPicPr>
          <p:nvPr/>
        </p:nvPicPr>
        <p:blipFill>
          <a:blip r:embed="rId6">
            <a:lum bright="2000"/>
            <a:extLst>
              <a:ext uri="{28A0092B-C50C-407E-A947-70E740481C1C}">
                <a14:useLocalDpi xmlns:a14="http://schemas.microsoft.com/office/drawing/2010/main" val="0"/>
              </a:ext>
            </a:extLst>
          </a:blip>
          <a:srcRect/>
          <a:stretch>
            <a:fillRect/>
          </a:stretch>
        </p:blipFill>
        <p:spPr bwMode="auto">
          <a:xfrm>
            <a:off x="1843822" y="4582050"/>
            <a:ext cx="1517772" cy="114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 name="Text Placeholder 2">
            <a:extLst>
              <a:ext uri="{FF2B5EF4-FFF2-40B4-BE49-F238E27FC236}">
                <a16:creationId xmlns:a16="http://schemas.microsoft.com/office/drawing/2014/main" id="{1A317D89-3673-41D2-AE73-F1399892039D}"/>
              </a:ext>
            </a:extLst>
          </p:cNvPr>
          <p:cNvSpPr txBox="1">
            <a:spLocks/>
          </p:cNvSpPr>
          <p:nvPr>
            <p:custDataLst>
              <p:tags r:id="rId2"/>
            </p:custDataLst>
          </p:nvPr>
        </p:nvSpPr>
        <p:spPr bwMode="auto">
          <a:xfrm rot="16200000">
            <a:off x="875019" y="5077166"/>
            <a:ext cx="1716698" cy="220907"/>
          </a:xfrm>
          <a:prstGeom prst="rect">
            <a:avLst/>
          </a:prstGeom>
          <a:solidFill>
            <a:srgbClr val="FFFF66"/>
          </a:solidFill>
          <a:ln w="9525">
            <a:solidFill>
              <a:srgbClr val="FFFF00"/>
            </a:solidFill>
            <a:miter lim="800000"/>
            <a:headEnd/>
            <a:tailEnd/>
          </a:ln>
        </p:spPr>
        <p:txBody>
          <a:bodyPr lIns="25322" tIns="12661" rIns="25322" bIns="12661" anchor="ct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ct val="120000"/>
              </a:lnSpc>
              <a:buClr>
                <a:srgbClr val="000000"/>
              </a:buClr>
              <a:buSzPct val="100000"/>
              <a:buFont typeface="Arial" panose="020B0604020202020204" pitchFamily="34" charset="0"/>
              <a:buNone/>
            </a:pPr>
            <a:r>
              <a:rPr lang="ru-RU" altLang="en-US" sz="831" b="1" dirty="0">
                <a:latin typeface="Helvetica Neue" charset="0"/>
              </a:rPr>
              <a:t>ПРЕИМУЩЕСТВА </a:t>
            </a:r>
            <a:endParaRPr lang="en-GB" altLang="en-US" sz="831" b="1" dirty="0">
              <a:latin typeface="Helvetica Neue" charset="0"/>
            </a:endParaRPr>
          </a:p>
        </p:txBody>
      </p:sp>
      <p:pic>
        <p:nvPicPr>
          <p:cNvPr id="16" name="Picture 15">
            <a:extLst>
              <a:ext uri="{FF2B5EF4-FFF2-40B4-BE49-F238E27FC236}">
                <a16:creationId xmlns:a16="http://schemas.microsoft.com/office/drawing/2014/main" id="{E1C76F4D-76C8-4D4D-A275-099725AF5D7F}"/>
              </a:ext>
            </a:extLst>
          </p:cNvPr>
          <p:cNvPicPr>
            <a:picLocks noChangeAspect="1"/>
          </p:cNvPicPr>
          <p:nvPr/>
        </p:nvPicPr>
        <p:blipFill>
          <a:blip r:embed="rId7"/>
          <a:stretch>
            <a:fillRect/>
          </a:stretch>
        </p:blipFill>
        <p:spPr>
          <a:xfrm>
            <a:off x="7916002" y="0"/>
            <a:ext cx="1218473" cy="1085849"/>
          </a:xfrm>
          <a:prstGeom prst="rect">
            <a:avLst/>
          </a:prstGeom>
        </p:spPr>
      </p:pic>
    </p:spTree>
    <p:extLst>
      <p:ext uri="{BB962C8B-B14F-4D97-AF65-F5344CB8AC3E}">
        <p14:creationId xmlns:p14="http://schemas.microsoft.com/office/powerpoint/2010/main" val="3830935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2A1C7-B807-43A1-BDA5-6014F5E065FD}"/>
              </a:ext>
            </a:extLst>
          </p:cNvPr>
          <p:cNvSpPr>
            <a:spLocks noGrp="1"/>
          </p:cNvSpPr>
          <p:nvPr>
            <p:ph type="title"/>
          </p:nvPr>
        </p:nvSpPr>
        <p:spPr>
          <a:xfrm>
            <a:off x="66676" y="274638"/>
            <a:ext cx="6743699" cy="696912"/>
          </a:xfrm>
        </p:spPr>
        <p:txBody>
          <a:bodyPr>
            <a:normAutofit fontScale="90000"/>
          </a:bodyPr>
          <a:lstStyle/>
          <a:p>
            <a:pPr lvl="0">
              <a:spcBef>
                <a:spcPts val="0"/>
              </a:spcBef>
              <a:spcAft>
                <a:spcPts val="277"/>
              </a:spcAft>
              <a:defRPr/>
            </a:pPr>
            <a:r>
              <a:rPr lang="en-US" sz="1400" b="1" i="1" dirty="0">
                <a:solidFill>
                  <a:schemeClr val="accent3">
                    <a:lumMod val="75000"/>
                  </a:schemeClr>
                </a:solidFill>
                <a:ea typeface="MS Gothic" charset="0"/>
                <a:cs typeface="Palatino"/>
              </a:rPr>
              <a:t>(</a:t>
            </a:r>
            <a:r>
              <a:rPr lang="ru-RU" sz="1400" b="1" i="1" dirty="0" err="1">
                <a:solidFill>
                  <a:schemeClr val="accent3">
                    <a:lumMod val="75000"/>
                  </a:schemeClr>
                </a:solidFill>
                <a:ea typeface="MS Gothic" charset="0"/>
                <a:cs typeface="Palatino"/>
              </a:rPr>
              <a:t>Продол</a:t>
            </a:r>
            <a:r>
              <a:rPr lang="en-US" sz="1400" b="1" i="1" dirty="0">
                <a:solidFill>
                  <a:schemeClr val="accent3">
                    <a:lumMod val="75000"/>
                  </a:schemeClr>
                </a:solidFill>
                <a:ea typeface="MS Gothic" charset="0"/>
                <a:cs typeface="Palatino"/>
              </a:rPr>
              <a:t>……)  </a:t>
            </a:r>
            <a:r>
              <a:rPr lang="ru-RU" sz="1400" b="1" i="1" dirty="0">
                <a:solidFill>
                  <a:schemeClr val="accent3">
                    <a:lumMod val="75000"/>
                  </a:schemeClr>
                </a:solidFill>
                <a:ea typeface="MS Gothic" charset="0"/>
                <a:cs typeface="Palatino"/>
              </a:rPr>
              <a:t>Отличные условия для производства высококачественной с/х продукции</a:t>
            </a:r>
            <a:br>
              <a:rPr lang="en-GB" sz="1400" b="1" i="1" dirty="0">
                <a:solidFill>
                  <a:schemeClr val="accent3">
                    <a:lumMod val="75000"/>
                  </a:schemeClr>
                </a:solidFill>
                <a:ea typeface="MS Gothic" charset="0"/>
                <a:cs typeface="Palatino"/>
              </a:rPr>
            </a:br>
            <a:r>
              <a:rPr lang="ru-RU" sz="1400" b="1" cap="all" dirty="0">
                <a:solidFill>
                  <a:schemeClr val="accent3">
                    <a:lumMod val="75000"/>
                  </a:schemeClr>
                </a:solidFill>
                <a:ea typeface="MS Gothic" charset="0"/>
                <a:cs typeface="Palatino"/>
              </a:rPr>
              <a:t>Возможности инвестирования</a:t>
            </a:r>
            <a:r>
              <a:rPr lang="en-GB" sz="1400" b="1" cap="all" dirty="0">
                <a:solidFill>
                  <a:schemeClr val="accent3">
                    <a:lumMod val="75000"/>
                  </a:schemeClr>
                </a:solidFill>
                <a:ea typeface="MS Gothic" charset="0"/>
                <a:cs typeface="Palatino"/>
              </a:rPr>
              <a:t>: </a:t>
            </a:r>
            <a:r>
              <a:rPr lang="ru-RU" sz="1400" b="1" i="1" dirty="0">
                <a:solidFill>
                  <a:schemeClr val="accent3">
                    <a:lumMod val="75000"/>
                  </a:schemeClr>
                </a:solidFill>
                <a:ea typeface="MS Gothic" charset="0"/>
                <a:cs typeface="Palatino"/>
              </a:rPr>
              <a:t>С/Х </a:t>
            </a:r>
            <a:r>
              <a:rPr lang="ru-RU" sz="1400" b="1" cap="all" dirty="0">
                <a:solidFill>
                  <a:schemeClr val="accent3">
                    <a:lumMod val="75000"/>
                  </a:schemeClr>
                </a:solidFill>
                <a:ea typeface="MS Gothic" charset="0"/>
                <a:cs typeface="Palatino"/>
              </a:rPr>
              <a:t>Экспорт </a:t>
            </a:r>
            <a:r>
              <a:rPr lang="ru-RU" sz="1400" b="1" i="1" dirty="0">
                <a:solidFill>
                  <a:schemeClr val="accent3">
                    <a:lumMod val="75000"/>
                  </a:schemeClr>
                </a:solidFill>
                <a:ea typeface="MS Gothic" charset="0"/>
                <a:cs typeface="Palatino"/>
              </a:rPr>
              <a:t>продукции</a:t>
            </a:r>
            <a:endParaRPr lang="en-US" sz="1400" dirty="0">
              <a:solidFill>
                <a:schemeClr val="accent3">
                  <a:lumMod val="75000"/>
                </a:schemeClr>
              </a:solidFill>
            </a:endParaRPr>
          </a:p>
        </p:txBody>
      </p:sp>
      <p:sp>
        <p:nvSpPr>
          <p:cNvPr id="3" name="Content Placeholder 2">
            <a:extLst>
              <a:ext uri="{FF2B5EF4-FFF2-40B4-BE49-F238E27FC236}">
                <a16:creationId xmlns:a16="http://schemas.microsoft.com/office/drawing/2014/main" id="{54C44E25-9D90-47D6-87D4-09C77EDCEDE2}"/>
              </a:ext>
            </a:extLst>
          </p:cNvPr>
          <p:cNvSpPr>
            <a:spLocks noGrp="1"/>
          </p:cNvSpPr>
          <p:nvPr>
            <p:ph idx="1"/>
          </p:nvPr>
        </p:nvSpPr>
        <p:spPr>
          <a:xfrm>
            <a:off x="457200" y="1352550"/>
            <a:ext cx="8229600" cy="4773613"/>
          </a:xfrm>
        </p:spPr>
        <p:txBody>
          <a:bodyPr>
            <a:normAutofit lnSpcReduction="10000"/>
          </a:bodyPr>
          <a:lstStyle/>
          <a:p>
            <a:pPr marL="118695" indent="-118695" algn="just">
              <a:lnSpc>
                <a:spcPct val="90000"/>
              </a:lnSpc>
              <a:buClr>
                <a:srgbClr val="000000"/>
              </a:buClr>
              <a:buSzPct val="100000"/>
              <a:buFont typeface="Arial" pitchFamily="34" charset="0"/>
              <a:buChar char="•"/>
              <a:defRPr/>
            </a:pPr>
            <a:r>
              <a:rPr lang="ru-RU" sz="1800" dirty="0">
                <a:solidFill>
                  <a:srgbClr val="000000"/>
                </a:solidFill>
              </a:rPr>
              <a:t>Поддержка частного сектора правительства на всех уровнях</a:t>
            </a:r>
            <a:r>
              <a:rPr lang="en-US" sz="1800" dirty="0">
                <a:solidFill>
                  <a:srgbClr val="000000"/>
                </a:solidFill>
              </a:rPr>
              <a:t>. </a:t>
            </a:r>
          </a:p>
          <a:p>
            <a:pPr marL="118695" indent="-118695" algn="just">
              <a:lnSpc>
                <a:spcPct val="90000"/>
              </a:lnSpc>
              <a:buClr>
                <a:srgbClr val="000000"/>
              </a:buClr>
              <a:buSzPct val="100000"/>
              <a:buFont typeface="Arial" pitchFamily="34" charset="0"/>
              <a:buChar char="•"/>
              <a:defRPr/>
            </a:pPr>
            <a:r>
              <a:rPr lang="ru-RU" sz="1800" dirty="0">
                <a:solidFill>
                  <a:srgbClr val="000000"/>
                </a:solidFill>
              </a:rPr>
              <a:t>Конкурентоспособная умеренная стоимость производства</a:t>
            </a:r>
            <a:r>
              <a:rPr lang="en-US" sz="1800" dirty="0">
                <a:solidFill>
                  <a:srgbClr val="000000"/>
                </a:solidFill>
              </a:rPr>
              <a:t>,</a:t>
            </a:r>
            <a:r>
              <a:rPr lang="ru-RU" sz="1800" dirty="0">
                <a:solidFill>
                  <a:srgbClr val="000000"/>
                </a:solidFill>
              </a:rPr>
              <a:t> большая доля работников с/х, низкие цены на аренду земли, большие запасы водных ресурсов для ирригации, развивающаяся инфраструктура и умеренные цены на электричество</a:t>
            </a:r>
            <a:r>
              <a:rPr lang="en-US" sz="1800" dirty="0">
                <a:solidFill>
                  <a:srgbClr val="000000"/>
                </a:solidFill>
              </a:rPr>
              <a:t>.</a:t>
            </a:r>
          </a:p>
          <a:p>
            <a:pPr marL="118695" indent="-118695" algn="just">
              <a:lnSpc>
                <a:spcPct val="90000"/>
              </a:lnSpc>
              <a:buClr>
                <a:srgbClr val="000000"/>
              </a:buClr>
              <a:buSzPct val="100000"/>
              <a:buFont typeface="Arial" pitchFamily="34" charset="0"/>
              <a:buChar char="•"/>
              <a:defRPr/>
            </a:pPr>
            <a:r>
              <a:rPr lang="ru-RU" sz="1800" dirty="0">
                <a:solidFill>
                  <a:srgbClr val="000000"/>
                </a:solidFill>
              </a:rPr>
              <a:t>Наличие готовых участков земли, желание производителей работать с инвесторами</a:t>
            </a:r>
            <a:r>
              <a:rPr lang="en-US" sz="1800" dirty="0">
                <a:solidFill>
                  <a:srgbClr val="000000"/>
                </a:solidFill>
              </a:rPr>
              <a:t>.</a:t>
            </a:r>
          </a:p>
          <a:p>
            <a:pPr marL="118695" indent="-118695" algn="just">
              <a:lnSpc>
                <a:spcPct val="90000"/>
              </a:lnSpc>
              <a:buClr>
                <a:srgbClr val="000000"/>
              </a:buClr>
              <a:buSzPct val="100000"/>
              <a:buFont typeface="Arial" pitchFamily="34" charset="0"/>
              <a:buChar char="•"/>
              <a:defRPr/>
            </a:pPr>
            <a:endParaRPr lang="fr-FR" sz="1800" dirty="0">
              <a:solidFill>
                <a:srgbClr val="000000"/>
              </a:solidFill>
            </a:endParaRPr>
          </a:p>
          <a:p>
            <a:pPr marL="118695" indent="-118695">
              <a:buClr>
                <a:srgbClr val="000000"/>
              </a:buClr>
              <a:buSzPct val="100000"/>
              <a:buFont typeface="Arial" pitchFamily="34" charset="0"/>
              <a:buChar char="•"/>
              <a:defRPr/>
            </a:pPr>
            <a:r>
              <a:rPr lang="ru-RU" sz="1900" dirty="0">
                <a:solidFill>
                  <a:srgbClr val="000000"/>
                </a:solidFill>
              </a:rPr>
              <a:t>Производство овощной продукции а) с высокой природной ценностью</a:t>
            </a:r>
            <a:r>
              <a:rPr lang="en-US" sz="1900" dirty="0">
                <a:solidFill>
                  <a:srgbClr val="000000"/>
                </a:solidFill>
              </a:rPr>
              <a:t>, </a:t>
            </a:r>
            <a:r>
              <a:rPr lang="ru-RU" sz="1900" dirty="0">
                <a:solidFill>
                  <a:srgbClr val="000000"/>
                </a:solidFill>
              </a:rPr>
              <a:t>б) производимую в недостаточном объеме </a:t>
            </a:r>
            <a:r>
              <a:rPr lang="en-US" sz="1900" dirty="0">
                <a:solidFill>
                  <a:srgbClr val="000000"/>
                </a:solidFill>
              </a:rPr>
              <a:t>(</a:t>
            </a:r>
            <a:r>
              <a:rPr lang="ru-RU" sz="1900" dirty="0">
                <a:solidFill>
                  <a:srgbClr val="000000"/>
                </a:solidFill>
              </a:rPr>
              <a:t>фасоль</a:t>
            </a:r>
            <a:r>
              <a:rPr lang="en-US" sz="1900" dirty="0">
                <a:solidFill>
                  <a:srgbClr val="000000"/>
                </a:solidFill>
              </a:rPr>
              <a:t>, </a:t>
            </a:r>
            <a:r>
              <a:rPr lang="ru-RU" sz="1900" dirty="0">
                <a:solidFill>
                  <a:srgbClr val="000000"/>
                </a:solidFill>
              </a:rPr>
              <a:t>сахарный горох</a:t>
            </a:r>
            <a:r>
              <a:rPr lang="en-US" sz="1900" dirty="0">
                <a:solidFill>
                  <a:srgbClr val="000000"/>
                </a:solidFill>
              </a:rPr>
              <a:t>,</a:t>
            </a:r>
            <a:r>
              <a:rPr lang="ru-RU" sz="1900" dirty="0">
                <a:solidFill>
                  <a:srgbClr val="000000"/>
                </a:solidFill>
              </a:rPr>
              <a:t> стручковый горох, чили, специальные виды овощей и растений (мини-порей, мини-кукуруза, мини-морковь,…</a:t>
            </a:r>
            <a:r>
              <a:rPr lang="en-US" sz="1900" dirty="0">
                <a:solidFill>
                  <a:srgbClr val="000000"/>
                </a:solidFill>
              </a:rPr>
              <a:t>)</a:t>
            </a:r>
          </a:p>
          <a:p>
            <a:pPr marL="118695" indent="-118695">
              <a:buClr>
                <a:srgbClr val="000000"/>
              </a:buClr>
              <a:buSzPct val="100000"/>
              <a:buFont typeface="Arial" pitchFamily="34" charset="0"/>
              <a:buChar char="•"/>
              <a:defRPr/>
            </a:pPr>
            <a:r>
              <a:rPr lang="ru-RU" sz="1900" dirty="0">
                <a:solidFill>
                  <a:srgbClr val="000000"/>
                </a:solidFill>
              </a:rPr>
              <a:t>Пр-во фруктов и ягод: маракуйя</a:t>
            </a:r>
            <a:r>
              <a:rPr lang="en-US" sz="1900" dirty="0">
                <a:solidFill>
                  <a:srgbClr val="000000"/>
                </a:solidFill>
              </a:rPr>
              <a:t>, </a:t>
            </a:r>
            <a:r>
              <a:rPr lang="ru-RU" sz="1900" dirty="0">
                <a:solidFill>
                  <a:srgbClr val="000000"/>
                </a:solidFill>
              </a:rPr>
              <a:t>ананасы, клубника, авокадо, крыжовник, бананы</a:t>
            </a:r>
            <a:r>
              <a:rPr lang="en-US" sz="1900" dirty="0">
                <a:solidFill>
                  <a:srgbClr val="000000"/>
                </a:solidFill>
              </a:rPr>
              <a:t> </a:t>
            </a:r>
          </a:p>
          <a:p>
            <a:pPr marL="118695" indent="-118695">
              <a:buClr>
                <a:srgbClr val="000000"/>
              </a:buClr>
              <a:buSzPct val="100000"/>
              <a:buFont typeface="Arial" pitchFamily="34" charset="0"/>
              <a:buChar char="•"/>
              <a:defRPr/>
            </a:pPr>
            <a:r>
              <a:rPr lang="ru-RU" sz="1900" dirty="0">
                <a:solidFill>
                  <a:srgbClr val="000000"/>
                </a:solidFill>
              </a:rPr>
              <a:t>С/х логистика </a:t>
            </a:r>
            <a:r>
              <a:rPr lang="fr-FR" sz="1900" dirty="0">
                <a:solidFill>
                  <a:srgbClr val="000000"/>
                </a:solidFill>
              </a:rPr>
              <a:t>(</a:t>
            </a:r>
            <a:r>
              <a:rPr lang="ru-RU" sz="1900" dirty="0">
                <a:solidFill>
                  <a:srgbClr val="000000"/>
                </a:solidFill>
              </a:rPr>
              <a:t>холодильные цепи</a:t>
            </a:r>
            <a:r>
              <a:rPr lang="fr-FR" sz="1900" dirty="0">
                <a:solidFill>
                  <a:srgbClr val="000000"/>
                </a:solidFill>
              </a:rPr>
              <a:t>, </a:t>
            </a:r>
            <a:r>
              <a:rPr lang="ru-RU" sz="1900" dirty="0">
                <a:solidFill>
                  <a:srgbClr val="000000"/>
                </a:solidFill>
              </a:rPr>
              <a:t>рефрижераторы</a:t>
            </a:r>
            <a:r>
              <a:rPr lang="fr-FR" sz="1900" dirty="0">
                <a:solidFill>
                  <a:srgbClr val="000000"/>
                </a:solidFill>
              </a:rPr>
              <a:t>, </a:t>
            </a:r>
            <a:r>
              <a:rPr lang="ru-RU" sz="1900" dirty="0">
                <a:solidFill>
                  <a:srgbClr val="000000"/>
                </a:solidFill>
              </a:rPr>
              <a:t>упаковочные цеха</a:t>
            </a:r>
            <a:r>
              <a:rPr lang="fr-FR" sz="1900" dirty="0">
                <a:solidFill>
                  <a:srgbClr val="000000"/>
                </a:solidFill>
              </a:rPr>
              <a:t>)</a:t>
            </a:r>
          </a:p>
          <a:p>
            <a:pPr marL="118695" indent="-118695">
              <a:buClr>
                <a:srgbClr val="000000"/>
              </a:buClr>
              <a:buSzPct val="100000"/>
              <a:buFont typeface="Arial" pitchFamily="34" charset="0"/>
              <a:buChar char="•"/>
              <a:defRPr/>
            </a:pPr>
            <a:r>
              <a:rPr lang="ru-RU" sz="1900" dirty="0">
                <a:solidFill>
                  <a:srgbClr val="000000"/>
                </a:solidFill>
              </a:rPr>
              <a:t>Упаковочные материалы для с/х продукции</a:t>
            </a:r>
            <a:endParaRPr lang="en-US" sz="1900" dirty="0"/>
          </a:p>
        </p:txBody>
      </p:sp>
      <p:sp>
        <p:nvSpPr>
          <p:cNvPr id="4" name="Slide Number Placeholder 3">
            <a:extLst>
              <a:ext uri="{FF2B5EF4-FFF2-40B4-BE49-F238E27FC236}">
                <a16:creationId xmlns:a16="http://schemas.microsoft.com/office/drawing/2014/main" id="{E43C7E63-551F-4E5C-85B7-242F16BE399C}"/>
              </a:ext>
            </a:extLst>
          </p:cNvPr>
          <p:cNvSpPr>
            <a:spLocks noGrp="1"/>
          </p:cNvSpPr>
          <p:nvPr>
            <p:ph type="sldNum" sz="quarter" idx="12"/>
          </p:nvPr>
        </p:nvSpPr>
        <p:spPr/>
        <p:txBody>
          <a:bodyPr/>
          <a:lstStyle/>
          <a:p>
            <a:fld id="{0A5013A8-F3E1-2C42-B42A-3ED798E2D4A7}" type="slidenum">
              <a:rPr lang="en-US" smtClean="0"/>
              <a:t>11</a:t>
            </a:fld>
            <a:endParaRPr lang="en-US"/>
          </a:p>
        </p:txBody>
      </p:sp>
      <p:sp>
        <p:nvSpPr>
          <p:cNvPr id="5" name="Text Placeholder 2">
            <a:extLst>
              <a:ext uri="{FF2B5EF4-FFF2-40B4-BE49-F238E27FC236}">
                <a16:creationId xmlns:a16="http://schemas.microsoft.com/office/drawing/2014/main" id="{737BE7DD-65AC-4BED-8E40-BE8ECA1FB7E8}"/>
              </a:ext>
            </a:extLst>
          </p:cNvPr>
          <p:cNvSpPr txBox="1">
            <a:spLocks/>
          </p:cNvSpPr>
          <p:nvPr>
            <p:custDataLst>
              <p:tags r:id="rId1"/>
            </p:custDataLst>
          </p:nvPr>
        </p:nvSpPr>
        <p:spPr bwMode="auto">
          <a:xfrm rot="16200000">
            <a:off x="-513426" y="2275185"/>
            <a:ext cx="1806074" cy="306634"/>
          </a:xfrm>
          <a:prstGeom prst="rect">
            <a:avLst/>
          </a:prstGeom>
          <a:solidFill>
            <a:srgbClr val="FFFF66"/>
          </a:solidFill>
          <a:ln w="9525">
            <a:solidFill>
              <a:srgbClr val="FFFF00"/>
            </a:solidFill>
            <a:miter lim="800000"/>
            <a:headEnd/>
            <a:tailEnd/>
          </a:ln>
        </p:spPr>
        <p:txBody>
          <a:bodyPr lIns="25322" tIns="12661" rIns="25322" bIns="12661" anchor="ct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ct val="120000"/>
              </a:lnSpc>
              <a:buClr>
                <a:srgbClr val="000000"/>
              </a:buClr>
              <a:buSzPct val="100000"/>
              <a:buFont typeface="Arial" panose="020B0604020202020204" pitchFamily="34" charset="0"/>
              <a:buNone/>
            </a:pPr>
            <a:r>
              <a:rPr lang="ru-RU" altLang="en-US" sz="831" b="1" dirty="0">
                <a:latin typeface="Helvetica Neue" charset="0"/>
              </a:rPr>
              <a:t>ПРЕИМУЩЕСТВА </a:t>
            </a:r>
            <a:endParaRPr lang="en-GB" altLang="en-US" sz="831" b="1" dirty="0">
              <a:latin typeface="Helvetica Neue" charset="0"/>
            </a:endParaRPr>
          </a:p>
        </p:txBody>
      </p:sp>
      <p:pic>
        <p:nvPicPr>
          <p:cNvPr id="8" name="Picture 7">
            <a:extLst>
              <a:ext uri="{FF2B5EF4-FFF2-40B4-BE49-F238E27FC236}">
                <a16:creationId xmlns:a16="http://schemas.microsoft.com/office/drawing/2014/main" id="{2A6DEBD1-D686-4C2E-A21C-362C992BCD8D}"/>
              </a:ext>
            </a:extLst>
          </p:cNvPr>
          <p:cNvPicPr>
            <a:picLocks noChangeAspect="1"/>
          </p:cNvPicPr>
          <p:nvPr/>
        </p:nvPicPr>
        <p:blipFill>
          <a:blip r:embed="rId3"/>
          <a:stretch>
            <a:fillRect/>
          </a:stretch>
        </p:blipFill>
        <p:spPr>
          <a:xfrm>
            <a:off x="142684" y="3609155"/>
            <a:ext cx="495593" cy="1801045"/>
          </a:xfrm>
          <a:prstGeom prst="rect">
            <a:avLst/>
          </a:prstGeom>
        </p:spPr>
      </p:pic>
      <p:pic>
        <p:nvPicPr>
          <p:cNvPr id="9" name="Picture 8">
            <a:extLst>
              <a:ext uri="{FF2B5EF4-FFF2-40B4-BE49-F238E27FC236}">
                <a16:creationId xmlns:a16="http://schemas.microsoft.com/office/drawing/2014/main" id="{4B4670DA-6902-4BF8-911F-A352A5087CEB}"/>
              </a:ext>
            </a:extLst>
          </p:cNvPr>
          <p:cNvPicPr>
            <a:picLocks noChangeAspect="1"/>
          </p:cNvPicPr>
          <p:nvPr/>
        </p:nvPicPr>
        <p:blipFill>
          <a:blip r:embed="rId4"/>
          <a:stretch>
            <a:fillRect/>
          </a:stretch>
        </p:blipFill>
        <p:spPr>
          <a:xfrm>
            <a:off x="6991350" y="172905"/>
            <a:ext cx="1981200" cy="1510910"/>
          </a:xfrm>
          <a:prstGeom prst="rect">
            <a:avLst/>
          </a:prstGeom>
        </p:spPr>
      </p:pic>
    </p:spTree>
    <p:extLst>
      <p:ext uri="{BB962C8B-B14F-4D97-AF65-F5344CB8AC3E}">
        <p14:creationId xmlns:p14="http://schemas.microsoft.com/office/powerpoint/2010/main" val="882792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Box 14">
            <a:extLst>
              <a:ext uri="{FF2B5EF4-FFF2-40B4-BE49-F238E27FC236}">
                <a16:creationId xmlns:a16="http://schemas.microsoft.com/office/drawing/2014/main" id="{C844D638-BCE5-45F4-A696-8B5EC255F824}"/>
              </a:ext>
            </a:extLst>
          </p:cNvPr>
          <p:cNvSpPr txBox="1">
            <a:spLocks noChangeArrowheads="1"/>
          </p:cNvSpPr>
          <p:nvPr/>
        </p:nvSpPr>
        <p:spPr bwMode="auto">
          <a:xfrm>
            <a:off x="1257300" y="5543550"/>
            <a:ext cx="6553200" cy="128038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lIns="12661" tIns="12661" rIns="12661" bIns="12661"/>
          <a:lstStyle>
            <a:lvl1pPr marL="171450" indent="-1714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buFont typeface="Wingdings" panose="05000000000000000000" pitchFamily="2" charset="2"/>
              <a:buChar char="§"/>
            </a:pPr>
            <a:r>
              <a:rPr lang="ru-RU" altLang="en-US" sz="1100" dirty="0">
                <a:latin typeface="Calibri" panose="020F0502020204030204" pitchFamily="34" charset="0"/>
              </a:rPr>
              <a:t>Основная производимая продукция: свежее, пастеризованное и </a:t>
            </a:r>
            <a:r>
              <a:rPr lang="ru-RU" altLang="en-US" sz="1100" dirty="0" err="1">
                <a:latin typeface="Calibri" panose="020F0502020204030204" pitchFamily="34" charset="0"/>
              </a:rPr>
              <a:t>ультрапастеризованное</a:t>
            </a:r>
            <a:r>
              <a:rPr lang="ru-RU" altLang="en-US" sz="1100" dirty="0">
                <a:latin typeface="Calibri" panose="020F0502020204030204" pitchFamily="34" charset="0"/>
              </a:rPr>
              <a:t> молоко</a:t>
            </a:r>
            <a:r>
              <a:rPr lang="en-US" altLang="en-US" sz="1100" dirty="0">
                <a:latin typeface="Calibri" panose="020F0502020204030204" pitchFamily="34" charset="0"/>
              </a:rPr>
              <a:t>, </a:t>
            </a:r>
            <a:r>
              <a:rPr lang="ru-RU" altLang="en-US" sz="1100" dirty="0">
                <a:latin typeface="Calibri" panose="020F0502020204030204" pitchFamily="34" charset="0"/>
              </a:rPr>
              <a:t>йогурты, сыр.</a:t>
            </a:r>
            <a:endParaRPr lang="en-US" altLang="en-US" sz="1100" dirty="0">
              <a:latin typeface="Calibri" panose="020F0502020204030204" pitchFamily="34" charset="0"/>
            </a:endParaRPr>
          </a:p>
          <a:p>
            <a:pPr algn="just">
              <a:buFont typeface="Wingdings" panose="05000000000000000000" pitchFamily="2" charset="2"/>
              <a:buChar char="§"/>
            </a:pPr>
            <a:r>
              <a:rPr lang="ru-RU" altLang="en-US" sz="1100" dirty="0">
                <a:latin typeface="Calibri" panose="020F0502020204030204" pitchFamily="34" charset="0"/>
              </a:rPr>
              <a:t>Нужно </a:t>
            </a:r>
            <a:r>
              <a:rPr lang="en-US" altLang="en-US" sz="1100" dirty="0">
                <a:latin typeface="Calibri" panose="020F0502020204030204" pitchFamily="34" charset="0"/>
              </a:rPr>
              <a:t>$6</a:t>
            </a:r>
            <a:r>
              <a:rPr lang="ru-RU" altLang="en-US" sz="1100" dirty="0">
                <a:latin typeface="Calibri" panose="020F0502020204030204" pitchFamily="34" charset="0"/>
              </a:rPr>
              <a:t>,</a:t>
            </a:r>
            <a:r>
              <a:rPr lang="en-US" altLang="en-US" sz="1100" dirty="0">
                <a:latin typeface="Calibri" panose="020F0502020204030204" pitchFamily="34" charset="0"/>
              </a:rPr>
              <a:t>5M </a:t>
            </a:r>
            <a:r>
              <a:rPr lang="ru-RU" altLang="en-US" sz="1100" dirty="0">
                <a:latin typeface="Calibri" panose="020F0502020204030204" pitchFamily="34" charset="0"/>
              </a:rPr>
              <a:t>для создания молочного завода в </a:t>
            </a:r>
            <a:r>
              <a:rPr lang="ru-RU" altLang="en-US" sz="1100" dirty="0" err="1">
                <a:latin typeface="Calibri" panose="020F0502020204030204" pitchFamily="34" charset="0"/>
              </a:rPr>
              <a:t>Мукамире</a:t>
            </a:r>
            <a:r>
              <a:rPr lang="ru-RU" altLang="en-US" sz="1100" dirty="0">
                <a:latin typeface="Calibri" panose="020F0502020204030204" pitchFamily="34" charset="0"/>
              </a:rPr>
              <a:t> (</a:t>
            </a:r>
            <a:r>
              <a:rPr lang="ru-RU" altLang="en-US" sz="1100" dirty="0" err="1">
                <a:latin typeface="Calibri" panose="020F0502020204030204" pitchFamily="34" charset="0"/>
              </a:rPr>
              <a:t>Рубаву</a:t>
            </a:r>
            <a:r>
              <a:rPr lang="ru-RU" altLang="en-US" sz="1100" dirty="0">
                <a:latin typeface="Calibri" panose="020F0502020204030204" pitchFamily="34" charset="0"/>
              </a:rPr>
              <a:t>) с производительностью </a:t>
            </a:r>
            <a:r>
              <a:rPr lang="en-US" altLang="en-US" sz="1100" dirty="0">
                <a:latin typeface="Calibri" panose="020F0502020204030204" pitchFamily="34" charset="0"/>
              </a:rPr>
              <a:t>50000</a:t>
            </a:r>
            <a:r>
              <a:rPr lang="ru-RU" altLang="en-US" sz="1100" dirty="0">
                <a:latin typeface="Calibri" panose="020F0502020204030204" pitchFamily="34" charset="0"/>
              </a:rPr>
              <a:t> л</a:t>
            </a:r>
            <a:r>
              <a:rPr lang="en-US" altLang="en-US" sz="1100" dirty="0">
                <a:latin typeface="Calibri" panose="020F0502020204030204" pitchFamily="34" charset="0"/>
              </a:rPr>
              <a:t>/</a:t>
            </a:r>
            <a:r>
              <a:rPr lang="ru-RU" altLang="en-US" sz="1100" dirty="0">
                <a:latin typeface="Calibri" panose="020F0502020204030204" pitchFamily="34" charset="0"/>
              </a:rPr>
              <a:t>день </a:t>
            </a:r>
            <a:r>
              <a:rPr lang="en-US" altLang="en-US" sz="1100" dirty="0">
                <a:latin typeface="Calibri" panose="020F0502020204030204" pitchFamily="34" charset="0"/>
              </a:rPr>
              <a:t>(</a:t>
            </a:r>
            <a:r>
              <a:rPr lang="ru-RU" altLang="en-US" sz="1100" dirty="0">
                <a:latin typeface="Calibri" panose="020F0502020204030204" pitchFamily="34" charset="0"/>
              </a:rPr>
              <a:t>свежие сливки, свежее и пастеризованное молоко, сыр, йогурты</a:t>
            </a:r>
            <a:r>
              <a:rPr lang="en-US" altLang="en-US" sz="1100" dirty="0">
                <a:latin typeface="Calibri" panose="020F0502020204030204" pitchFamily="34" charset="0"/>
              </a:rPr>
              <a:t>) </a:t>
            </a:r>
          </a:p>
          <a:p>
            <a:pPr algn="just">
              <a:buFont typeface="Wingdings" panose="05000000000000000000" pitchFamily="2" charset="2"/>
              <a:buChar char="§"/>
            </a:pPr>
            <a:r>
              <a:rPr lang="ru-RU" altLang="en-US" sz="1100" dirty="0">
                <a:latin typeface="Calibri" panose="020F0502020204030204" pitchFamily="34" charset="0"/>
              </a:rPr>
              <a:t>Строительство </a:t>
            </a:r>
            <a:r>
              <a:rPr lang="ru-RU" altLang="en-US" sz="1100" dirty="0" err="1">
                <a:latin typeface="Calibri" panose="020F0502020204030204" pitchFamily="34" charset="0"/>
              </a:rPr>
              <a:t>молочноперерабатывающего</a:t>
            </a:r>
            <a:r>
              <a:rPr lang="ru-RU" altLang="en-US" sz="1100" dirty="0">
                <a:latin typeface="Calibri" panose="020F0502020204030204" pitchFamily="34" charset="0"/>
              </a:rPr>
              <a:t> завода в одной из основных областей, специализирующихся на </a:t>
            </a:r>
            <a:r>
              <a:rPr lang="ru-RU" altLang="en-US" sz="1100" dirty="0" err="1">
                <a:latin typeface="Calibri" panose="020F0502020204030204" pitchFamily="34" charset="0"/>
              </a:rPr>
              <a:t>прозводстве</a:t>
            </a:r>
            <a:r>
              <a:rPr lang="ru-RU" altLang="en-US" sz="1100" dirty="0">
                <a:latin typeface="Calibri" panose="020F0502020204030204" pitchFamily="34" charset="0"/>
              </a:rPr>
              <a:t> молока. </a:t>
            </a:r>
          </a:p>
          <a:p>
            <a:pPr algn="just">
              <a:buFont typeface="Wingdings" panose="05000000000000000000" pitchFamily="2" charset="2"/>
              <a:buChar char="§"/>
            </a:pPr>
            <a:r>
              <a:rPr lang="ru-RU" altLang="en-US" sz="1100" dirty="0">
                <a:latin typeface="Calibri" panose="020F0502020204030204" pitchFamily="34" charset="0"/>
              </a:rPr>
              <a:t>На сегодняшний день существует 9 молочных заводов</a:t>
            </a:r>
            <a:r>
              <a:rPr lang="en-US" altLang="en-US" sz="1100" dirty="0">
                <a:latin typeface="Calibri" panose="020F0502020204030204" pitchFamily="34" charset="0"/>
              </a:rPr>
              <a:t>.</a:t>
            </a:r>
          </a:p>
        </p:txBody>
      </p:sp>
      <p:pic>
        <p:nvPicPr>
          <p:cNvPr id="15365" name="Picture 9" descr="RWAN0001.GIF">
            <a:extLst>
              <a:ext uri="{FF2B5EF4-FFF2-40B4-BE49-F238E27FC236}">
                <a16:creationId xmlns:a16="http://schemas.microsoft.com/office/drawing/2014/main" id="{AD1C1C84-F2FF-443E-82C4-91374DC636F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0" y="6458499"/>
            <a:ext cx="522044" cy="35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55">
            <a:extLst>
              <a:ext uri="{FF2B5EF4-FFF2-40B4-BE49-F238E27FC236}">
                <a16:creationId xmlns:a16="http://schemas.microsoft.com/office/drawing/2014/main" id="{710441D7-A42F-4CA9-B4DD-4B85DD4F418E}"/>
              </a:ext>
            </a:extLst>
          </p:cNvPr>
          <p:cNvSpPr txBox="1">
            <a:spLocks noChangeArrowheads="1"/>
          </p:cNvSpPr>
          <p:nvPr/>
        </p:nvSpPr>
        <p:spPr bwMode="auto">
          <a:xfrm>
            <a:off x="1171575" y="3553559"/>
            <a:ext cx="6320937" cy="1923316"/>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12661" tIns="12661" rIns="12661" bIns="12661"/>
          <a:lstStyle>
            <a:lvl1pPr marL="171450" indent="-1714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spcAft>
                <a:spcPts val="277"/>
              </a:spcAft>
              <a:buFont typeface="Wingdings" panose="05000000000000000000" pitchFamily="2" charset="2"/>
              <a:buChar char="§"/>
            </a:pPr>
            <a:r>
              <a:rPr lang="ru-RU" altLang="en-US" sz="1200" dirty="0">
                <a:latin typeface="Calibri" panose="020F0502020204030204" pitchFamily="34" charset="0"/>
              </a:rPr>
              <a:t>Рынок потребителя с быстро растущим средним классом</a:t>
            </a:r>
            <a:endParaRPr lang="en-US" altLang="en-US" sz="1200" dirty="0">
              <a:latin typeface="Calibri" panose="020F0502020204030204" pitchFamily="34" charset="0"/>
            </a:endParaRPr>
          </a:p>
          <a:p>
            <a:pPr algn="just">
              <a:spcAft>
                <a:spcPts val="277"/>
              </a:spcAft>
              <a:buFont typeface="Wingdings" panose="05000000000000000000" pitchFamily="2" charset="2"/>
              <a:buChar char="§"/>
            </a:pPr>
            <a:r>
              <a:rPr lang="ru-RU" altLang="en-US" sz="1200" dirty="0">
                <a:latin typeface="Calibri" panose="020F0502020204030204" pitchFamily="34" charset="0"/>
              </a:rPr>
              <a:t>Свободная репатриация капитала и прибыли для иностранных инвесторов</a:t>
            </a:r>
            <a:endParaRPr lang="en-US" altLang="en-US" sz="1200" dirty="0">
              <a:latin typeface="Calibri" panose="020F0502020204030204" pitchFamily="34" charset="0"/>
            </a:endParaRPr>
          </a:p>
          <a:p>
            <a:pPr algn="just">
              <a:spcAft>
                <a:spcPts val="277"/>
              </a:spcAft>
              <a:buFont typeface="Wingdings" panose="05000000000000000000" pitchFamily="2" charset="2"/>
              <a:buChar char="§"/>
            </a:pPr>
            <a:r>
              <a:rPr lang="ru-RU" altLang="en-US" sz="1200" dirty="0">
                <a:latin typeface="Calibri" panose="020F0502020204030204" pitchFamily="34" charset="0"/>
              </a:rPr>
              <a:t>Хороший доступ к коммуникациям (электричество</a:t>
            </a:r>
            <a:r>
              <a:rPr lang="en-US" altLang="en-US" sz="1200" dirty="0">
                <a:latin typeface="Calibri" panose="020F0502020204030204" pitchFamily="34" charset="0"/>
              </a:rPr>
              <a:t>, </a:t>
            </a:r>
            <a:r>
              <a:rPr lang="ru-RU" altLang="en-US" sz="1200" dirty="0">
                <a:latin typeface="Calibri" panose="020F0502020204030204" pitchFamily="34" charset="0"/>
              </a:rPr>
              <a:t>вода, дороги)</a:t>
            </a:r>
            <a:endParaRPr lang="en-US" altLang="en-US" sz="1200" dirty="0">
              <a:latin typeface="Calibri" panose="020F0502020204030204" pitchFamily="34" charset="0"/>
            </a:endParaRPr>
          </a:p>
          <a:p>
            <a:pPr algn="just">
              <a:spcAft>
                <a:spcPts val="277"/>
              </a:spcAft>
              <a:buFont typeface="Wingdings" panose="05000000000000000000" pitchFamily="2" charset="2"/>
              <a:buChar char="§"/>
            </a:pPr>
            <a:r>
              <a:rPr lang="ru-RU" altLang="en-US" sz="1200" dirty="0">
                <a:latin typeface="Calibri" panose="020F0502020204030204" pitchFamily="34" charset="0"/>
              </a:rPr>
              <a:t>Поддержка правительственных ведомств</a:t>
            </a:r>
            <a:endParaRPr lang="en-US" altLang="en-US" sz="1200" dirty="0">
              <a:latin typeface="Calibri" panose="020F0502020204030204" pitchFamily="34" charset="0"/>
            </a:endParaRPr>
          </a:p>
          <a:p>
            <a:pPr algn="just">
              <a:spcAft>
                <a:spcPts val="277"/>
              </a:spcAft>
              <a:buFont typeface="Wingdings" panose="05000000000000000000" pitchFamily="2" charset="2"/>
              <a:buChar char="§"/>
            </a:pPr>
            <a:r>
              <a:rPr lang="ru-RU" altLang="en-US" sz="1200" dirty="0">
                <a:latin typeface="Calibri" panose="020F0502020204030204" pitchFamily="34" charset="0"/>
              </a:rPr>
              <a:t>Стратегическая близость к рынкам с повышенным спросом в Бурунди и ДРК </a:t>
            </a:r>
          </a:p>
          <a:p>
            <a:pPr algn="just">
              <a:spcAft>
                <a:spcPts val="277"/>
              </a:spcAft>
              <a:buFont typeface="Wingdings" panose="05000000000000000000" pitchFamily="2" charset="2"/>
              <a:buChar char="§"/>
            </a:pPr>
            <a:r>
              <a:rPr lang="ru-RU" altLang="en-US" sz="1200" dirty="0">
                <a:latin typeface="Calibri" panose="020F0502020204030204" pitchFamily="34" charset="0"/>
              </a:rPr>
              <a:t>Погодные условия, запасы воды</a:t>
            </a:r>
            <a:endParaRPr lang="en-US" altLang="en-US" sz="1200" dirty="0">
              <a:latin typeface="Calibri" panose="020F0502020204030204" pitchFamily="34" charset="0"/>
            </a:endParaRPr>
          </a:p>
          <a:p>
            <a:pPr algn="just">
              <a:spcAft>
                <a:spcPts val="277"/>
              </a:spcAft>
              <a:buFont typeface="Wingdings" panose="05000000000000000000" pitchFamily="2" charset="2"/>
              <a:buChar char="§"/>
            </a:pPr>
            <a:r>
              <a:rPr lang="ru-RU" altLang="en-US" sz="1200" dirty="0" err="1">
                <a:latin typeface="Calibri" panose="020F0502020204030204" pitchFamily="34" charset="0"/>
              </a:rPr>
              <a:t>Улучающаяся</a:t>
            </a:r>
            <a:r>
              <a:rPr lang="ru-RU" altLang="en-US" sz="1200" dirty="0">
                <a:latin typeface="Calibri" panose="020F0502020204030204" pitchFamily="34" charset="0"/>
              </a:rPr>
              <a:t> «</a:t>
            </a:r>
            <a:r>
              <a:rPr lang="ru-RU" altLang="en-US" sz="1200" dirty="0" err="1">
                <a:latin typeface="Calibri" panose="020F0502020204030204" pitchFamily="34" charset="0"/>
              </a:rPr>
              <a:t>безбарьерная</a:t>
            </a:r>
            <a:r>
              <a:rPr lang="ru-RU" altLang="en-US" sz="1200" dirty="0">
                <a:latin typeface="Calibri" panose="020F0502020204030204" pitchFamily="34" charset="0"/>
              </a:rPr>
              <a:t>» инфраструктура </a:t>
            </a:r>
            <a:r>
              <a:rPr lang="en-US" altLang="en-US" sz="1200" dirty="0">
                <a:latin typeface="Calibri" panose="020F0502020204030204" pitchFamily="34" charset="0"/>
              </a:rPr>
              <a:t>(96 </a:t>
            </a:r>
            <a:r>
              <a:rPr lang="ru-RU" altLang="en-US" sz="1200" dirty="0">
                <a:latin typeface="Calibri" panose="020F0502020204030204" pitchFamily="34" charset="0"/>
              </a:rPr>
              <a:t>молочных центров </a:t>
            </a:r>
            <a:r>
              <a:rPr lang="en-US" altLang="en-US" sz="1200" dirty="0">
                <a:latin typeface="Calibri" panose="020F0502020204030204" pitchFamily="34" charset="0"/>
              </a:rPr>
              <a:t>.</a:t>
            </a:r>
          </a:p>
          <a:p>
            <a:pPr algn="just">
              <a:spcAft>
                <a:spcPts val="277"/>
              </a:spcAft>
              <a:buFont typeface="Wingdings" panose="05000000000000000000" pitchFamily="2" charset="2"/>
              <a:buChar char="§"/>
            </a:pPr>
            <a:r>
              <a:rPr lang="ru-RU" altLang="en-US" sz="1200" dirty="0">
                <a:latin typeface="Calibri" panose="020F0502020204030204" pitchFamily="34" charset="0"/>
              </a:rPr>
              <a:t>Специализированные ведомства</a:t>
            </a:r>
            <a:r>
              <a:rPr lang="en-GB" altLang="en-US" sz="1200" dirty="0">
                <a:latin typeface="Calibri" panose="020F0502020204030204" pitchFamily="34" charset="0"/>
              </a:rPr>
              <a:t>: </a:t>
            </a:r>
            <a:r>
              <a:rPr lang="ru-RU" altLang="en-US" sz="1200" dirty="0">
                <a:latin typeface="Calibri" panose="020F0502020204030204" pitchFamily="34" charset="0"/>
              </a:rPr>
              <a:t>Бюро </a:t>
            </a:r>
            <a:r>
              <a:rPr lang="ru-RU" altLang="en-US" sz="1200" dirty="0" err="1">
                <a:latin typeface="Calibri" panose="020F0502020204030204" pitchFamily="34" charset="0"/>
              </a:rPr>
              <a:t>стандратов</a:t>
            </a:r>
            <a:r>
              <a:rPr lang="en-GB" altLang="en-US" sz="1200" dirty="0">
                <a:latin typeface="Calibri" panose="020F0502020204030204" pitchFamily="34" charset="0"/>
              </a:rPr>
              <a:t>, </a:t>
            </a:r>
            <a:r>
              <a:rPr lang="ru-RU" altLang="en-US" sz="1200" dirty="0">
                <a:latin typeface="Calibri" panose="020F0502020204030204" pitchFamily="34" charset="0"/>
              </a:rPr>
              <a:t>Управление СХ</a:t>
            </a:r>
            <a:r>
              <a:rPr lang="en-GB" altLang="en-US" sz="1200" dirty="0">
                <a:latin typeface="Calibri" panose="020F0502020204030204" pitchFamily="34" charset="0"/>
              </a:rPr>
              <a:t>, </a:t>
            </a:r>
            <a:r>
              <a:rPr lang="ru-RU" altLang="en-US" sz="1200" dirty="0">
                <a:latin typeface="Calibri" panose="020F0502020204030204" pitchFamily="34" charset="0"/>
              </a:rPr>
              <a:t>Лаборатория проверки качества молочной продукции</a:t>
            </a:r>
            <a:r>
              <a:rPr lang="en-GB" altLang="en-US" sz="1200" dirty="0">
                <a:latin typeface="Calibri" panose="020F0502020204030204" pitchFamily="34" charset="0"/>
              </a:rPr>
              <a:t>…</a:t>
            </a:r>
            <a:endParaRPr lang="en-US" altLang="en-US" sz="1200" dirty="0">
              <a:latin typeface="Calibri" panose="020F0502020204030204" pitchFamily="34" charset="0"/>
            </a:endParaRPr>
          </a:p>
        </p:txBody>
      </p:sp>
      <p:sp>
        <p:nvSpPr>
          <p:cNvPr id="65" name="Text Placeholder 2">
            <a:extLst>
              <a:ext uri="{FF2B5EF4-FFF2-40B4-BE49-F238E27FC236}">
                <a16:creationId xmlns:a16="http://schemas.microsoft.com/office/drawing/2014/main" id="{DC8C984F-2C7C-4E43-9450-F5B0FE395DF5}"/>
              </a:ext>
            </a:extLst>
          </p:cNvPr>
          <p:cNvSpPr txBox="1">
            <a:spLocks/>
          </p:cNvSpPr>
          <p:nvPr/>
        </p:nvSpPr>
        <p:spPr>
          <a:xfrm rot="16200000">
            <a:off x="501714" y="6002764"/>
            <a:ext cx="982540" cy="402615"/>
          </a:xfrm>
          <a:prstGeom prst="rect">
            <a:avLst/>
          </a:prstGeom>
          <a:solidFill>
            <a:srgbClr val="3366FF"/>
          </a:solidFill>
        </p:spPr>
        <p:txBody>
          <a:bodyPr lIns="25322" tIns="12661" rIns="25322" bIns="12661" anchor="ctr"/>
          <a:lstStyle/>
          <a:p>
            <a:pPr marL="237390" indent="-237390" algn="ctr">
              <a:lnSpc>
                <a:spcPct val="90000"/>
              </a:lnSpc>
              <a:defRPr/>
            </a:pPr>
            <a:r>
              <a:rPr lang="ru-RU" sz="831" b="1" dirty="0">
                <a:solidFill>
                  <a:schemeClr val="bg1"/>
                </a:solidFill>
                <a:effectLst>
                  <a:outerShdw blurRad="38100" dist="38100" dir="2700000" algn="tl">
                    <a:srgbClr val="000000">
                      <a:alpha val="43137"/>
                    </a:srgbClr>
                  </a:outerShdw>
                </a:effectLst>
                <a:latin typeface="Helvetica Neue"/>
                <a:ea typeface="MS PGothic" pitchFamily="34" charset="-128"/>
                <a:cs typeface="Helvetica Neue"/>
              </a:rPr>
              <a:t>Инвестиционные возможности</a:t>
            </a:r>
            <a:endParaRPr lang="en-GB" sz="831" b="1" dirty="0">
              <a:solidFill>
                <a:schemeClr val="bg1"/>
              </a:solidFill>
              <a:effectLst>
                <a:outerShdw blurRad="38100" dist="38100" dir="2700000" algn="tl">
                  <a:srgbClr val="000000">
                    <a:alpha val="43137"/>
                  </a:srgbClr>
                </a:outerShdw>
              </a:effectLst>
              <a:latin typeface="Helvetica Neue"/>
              <a:ea typeface="MS PGothic" pitchFamily="34" charset="-128"/>
              <a:cs typeface="Helvetica Neue"/>
            </a:endParaRPr>
          </a:p>
        </p:txBody>
      </p:sp>
      <p:sp>
        <p:nvSpPr>
          <p:cNvPr id="15368" name="Text Placeholder 2">
            <a:extLst>
              <a:ext uri="{FF2B5EF4-FFF2-40B4-BE49-F238E27FC236}">
                <a16:creationId xmlns:a16="http://schemas.microsoft.com/office/drawing/2014/main" id="{C2E41140-7B87-4C5F-BACC-47BCD2D914F3}"/>
              </a:ext>
            </a:extLst>
          </p:cNvPr>
          <p:cNvSpPr txBox="1">
            <a:spLocks/>
          </p:cNvSpPr>
          <p:nvPr>
            <p:custDataLst>
              <p:tags r:id="rId2"/>
            </p:custDataLst>
          </p:nvPr>
        </p:nvSpPr>
        <p:spPr bwMode="auto">
          <a:xfrm rot="16200000">
            <a:off x="100012" y="4358787"/>
            <a:ext cx="1560269" cy="176946"/>
          </a:xfrm>
          <a:prstGeom prst="rect">
            <a:avLst/>
          </a:prstGeom>
          <a:solidFill>
            <a:srgbClr val="FFFF66"/>
          </a:solidFill>
          <a:ln w="9525">
            <a:solidFill>
              <a:srgbClr val="FFFF66"/>
            </a:solidFill>
            <a:miter lim="800000"/>
            <a:headEnd/>
            <a:tailEnd/>
          </a:ln>
        </p:spPr>
        <p:txBody>
          <a:bodyPr lIns="25322" tIns="12661" rIns="25322" bIns="12661" anchor="ct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ct val="120000"/>
              </a:lnSpc>
              <a:buFont typeface="Arial" panose="020B0604020202020204" pitchFamily="34" charset="0"/>
              <a:buNone/>
            </a:pPr>
            <a:r>
              <a:rPr lang="ru-RU" altLang="en-US" sz="831" b="1" dirty="0">
                <a:latin typeface="Helvetica Neue" charset="0"/>
              </a:rPr>
              <a:t>ПРЕИМУЩЕСТВА</a:t>
            </a:r>
            <a:endParaRPr lang="en-GB" altLang="en-US" sz="831" b="1" dirty="0">
              <a:latin typeface="Helvetica Neue" charset="0"/>
            </a:endParaRPr>
          </a:p>
        </p:txBody>
      </p:sp>
      <p:sp>
        <p:nvSpPr>
          <p:cNvPr id="30" name="Text Placeholder 2">
            <a:extLst>
              <a:ext uri="{FF2B5EF4-FFF2-40B4-BE49-F238E27FC236}">
                <a16:creationId xmlns:a16="http://schemas.microsoft.com/office/drawing/2014/main" id="{3D687212-C376-407F-8790-1B6A67A08E51}"/>
              </a:ext>
            </a:extLst>
          </p:cNvPr>
          <p:cNvSpPr txBox="1">
            <a:spLocks/>
          </p:cNvSpPr>
          <p:nvPr>
            <p:custDataLst>
              <p:tags r:id="rId3"/>
            </p:custDataLst>
          </p:nvPr>
        </p:nvSpPr>
        <p:spPr>
          <a:xfrm rot="16200000">
            <a:off x="37733" y="1714499"/>
            <a:ext cx="1791433" cy="175846"/>
          </a:xfrm>
          <a:prstGeom prst="rect">
            <a:avLst/>
          </a:prstGeom>
          <a:solidFill>
            <a:srgbClr val="007E01"/>
          </a:solidFill>
          <a:ln>
            <a:solidFill>
              <a:srgbClr val="009900"/>
            </a:solidFill>
          </a:ln>
        </p:spPr>
        <p:txBody>
          <a:bodyPr lIns="25322" tIns="12661" rIns="25322" bIns="12661" anchor="ctr"/>
          <a:lstStyle/>
          <a:p>
            <a:pPr marL="237390" indent="-237390" algn="ctr">
              <a:lnSpc>
                <a:spcPct val="120000"/>
              </a:lnSpc>
              <a:defRPr/>
            </a:pPr>
            <a:r>
              <a:rPr lang="ru-RU" sz="831" b="1" dirty="0">
                <a:solidFill>
                  <a:schemeClr val="bg1"/>
                </a:solidFill>
                <a:effectLst>
                  <a:outerShdw blurRad="38100" dist="38100" dir="2700000" algn="tl">
                    <a:srgbClr val="000000">
                      <a:alpha val="43137"/>
                    </a:srgbClr>
                  </a:outerShdw>
                </a:effectLst>
                <a:latin typeface="Helvetica Neue"/>
                <a:ea typeface="MS PGothic" pitchFamily="34" charset="-128"/>
                <a:cs typeface="Helvetica Neue"/>
              </a:rPr>
              <a:t>РЫНОК</a:t>
            </a:r>
            <a:endParaRPr lang="en-GB" sz="831" b="1" dirty="0">
              <a:solidFill>
                <a:schemeClr val="bg1"/>
              </a:solidFill>
              <a:effectLst>
                <a:outerShdw blurRad="38100" dist="38100" dir="2700000" algn="tl">
                  <a:srgbClr val="000000">
                    <a:alpha val="43137"/>
                  </a:srgbClr>
                </a:outerShdw>
              </a:effectLst>
              <a:latin typeface="Helvetica Neue"/>
              <a:ea typeface="MS PGothic" pitchFamily="34" charset="-128"/>
              <a:cs typeface="Helvetica Neue"/>
            </a:endParaRPr>
          </a:p>
        </p:txBody>
      </p:sp>
      <p:pic>
        <p:nvPicPr>
          <p:cNvPr id="15370" name="Picture 9" descr="http://tonyblairoffice.org/page/-/images/agi/rdb%20logo.jpg">
            <a:extLst>
              <a:ext uri="{FF2B5EF4-FFF2-40B4-BE49-F238E27FC236}">
                <a16:creationId xmlns:a16="http://schemas.microsoft.com/office/drawing/2014/main" id="{3FCA78E8-241E-4611-B723-D41FF36D46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5768" y="6499164"/>
            <a:ext cx="548420" cy="2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08463E16-B4B5-4E29-8DC1-990566DCFC35}"/>
              </a:ext>
            </a:extLst>
          </p:cNvPr>
          <p:cNvSpPr/>
          <p:nvPr/>
        </p:nvSpPr>
        <p:spPr>
          <a:xfrm>
            <a:off x="933450" y="0"/>
            <a:ext cx="5987562" cy="681404"/>
          </a:xfrm>
          <a:prstGeom prst="rect">
            <a:avLst/>
          </a:prstGeom>
          <a:solidFill>
            <a:schemeClr val="accent3"/>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spcAft>
                <a:spcPts val="692"/>
              </a:spcAft>
              <a:defRPr/>
            </a:pPr>
            <a:endParaRPr lang="en-US" sz="1385" b="1" dirty="0">
              <a:solidFill>
                <a:srgbClr val="000000"/>
              </a:solidFill>
              <a:ea typeface="Calibri"/>
              <a:cs typeface="Times New Roman"/>
            </a:endParaRPr>
          </a:p>
          <a:p>
            <a:pPr algn="ctr">
              <a:spcAft>
                <a:spcPts val="415"/>
              </a:spcAft>
              <a:defRPr/>
            </a:pPr>
            <a:r>
              <a:rPr lang="ru-RU" sz="1108" b="1" dirty="0">
                <a:solidFill>
                  <a:schemeClr val="accent3">
                    <a:lumMod val="50000"/>
                  </a:schemeClr>
                </a:solidFill>
                <a:latin typeface="+mj-lt"/>
                <a:ea typeface="Calibri"/>
                <a:cs typeface="Times New Roman"/>
              </a:rPr>
              <a:t>РУАНДА</a:t>
            </a:r>
            <a:endParaRPr lang="en-US" sz="1108" dirty="0">
              <a:solidFill>
                <a:schemeClr val="tx2"/>
              </a:solidFill>
              <a:ea typeface="Calibri"/>
              <a:cs typeface="Times New Roman"/>
            </a:endParaRPr>
          </a:p>
          <a:p>
            <a:pPr algn="ctr">
              <a:spcAft>
                <a:spcPts val="415"/>
              </a:spcAft>
              <a:defRPr/>
            </a:pPr>
            <a:r>
              <a:rPr lang="ru-RU" sz="1108" b="1" cap="all" dirty="0">
                <a:solidFill>
                  <a:srgbClr val="000000"/>
                </a:solidFill>
                <a:ea typeface="MS Gothic" charset="0"/>
                <a:cs typeface="Palatino"/>
              </a:rPr>
              <a:t>Возможности инвестирования</a:t>
            </a:r>
            <a:r>
              <a:rPr lang="en-US" sz="1108" b="1" dirty="0">
                <a:solidFill>
                  <a:srgbClr val="000000"/>
                </a:solidFill>
                <a:ea typeface="Calibri"/>
                <a:cs typeface="Times New Roman"/>
              </a:rPr>
              <a:t>:  </a:t>
            </a:r>
            <a:r>
              <a:rPr lang="ru-RU" sz="1108" b="1" dirty="0">
                <a:solidFill>
                  <a:schemeClr val="tx1"/>
                </a:solidFill>
                <a:ea typeface="Calibri"/>
                <a:cs typeface="Times New Roman"/>
              </a:rPr>
              <a:t>МОЛОЧНАЯ ПРОДУКЦИЯ</a:t>
            </a:r>
            <a:endParaRPr lang="en-US" sz="1108" dirty="0">
              <a:solidFill>
                <a:schemeClr val="tx1"/>
              </a:solidFill>
              <a:ea typeface="Calibri"/>
              <a:cs typeface="Times New Roman"/>
            </a:endParaRPr>
          </a:p>
          <a:p>
            <a:pPr algn="ctr">
              <a:lnSpc>
                <a:spcPct val="115000"/>
              </a:lnSpc>
              <a:spcAft>
                <a:spcPts val="692"/>
              </a:spcAft>
              <a:defRPr/>
            </a:pPr>
            <a:r>
              <a:rPr lang="en-US" sz="762" dirty="0">
                <a:ea typeface="Calibri"/>
                <a:cs typeface="Times New Roman"/>
              </a:rPr>
              <a:t> </a:t>
            </a:r>
          </a:p>
        </p:txBody>
      </p:sp>
      <p:pic>
        <p:nvPicPr>
          <p:cNvPr id="15372" name="Picture 33">
            <a:extLst>
              <a:ext uri="{FF2B5EF4-FFF2-40B4-BE49-F238E27FC236}">
                <a16:creationId xmlns:a16="http://schemas.microsoft.com/office/drawing/2014/main" id="{6494FE24-002F-4880-A56E-09CD981570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6598" y="0"/>
            <a:ext cx="675246" cy="95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Rectangle 35">
            <a:extLst>
              <a:ext uri="{FF2B5EF4-FFF2-40B4-BE49-F238E27FC236}">
                <a16:creationId xmlns:a16="http://schemas.microsoft.com/office/drawing/2014/main" id="{1D2172E9-FD6A-49AC-A46D-F176078C108E}"/>
              </a:ext>
            </a:extLst>
          </p:cNvPr>
          <p:cNvSpPr>
            <a:spLocks noChangeArrowheads="1"/>
          </p:cNvSpPr>
          <p:nvPr/>
        </p:nvSpPr>
        <p:spPr bwMode="auto">
          <a:xfrm>
            <a:off x="1171575" y="397487"/>
            <a:ext cx="6638924" cy="3031513"/>
          </a:xfrm>
          <a:prstGeom prst="rect">
            <a:avLst/>
          </a:prstGeom>
          <a:noFill/>
          <a:ln w="6350" algn="ctr">
            <a:solidFill>
              <a:srgbClr val="385D8A"/>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marL="266700" indent="-180975">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5000"/>
              </a:lnSpc>
              <a:buFont typeface="Arial" panose="020B0604020202020204" pitchFamily="34" charset="0"/>
              <a:buChar char="•"/>
            </a:pPr>
            <a:endParaRPr lang="en-US" altLang="en-US" sz="1200" b="1" dirty="0">
              <a:solidFill>
                <a:srgbClr val="0D0D0D"/>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277"/>
              </a:spcAft>
              <a:buFont typeface="Arial" panose="020B0604020202020204" pitchFamily="34" charset="0"/>
              <a:buChar char="•"/>
            </a:pPr>
            <a:endParaRPr lang="en-US" altLang="en-US" sz="1200" dirty="0">
              <a:solidFill>
                <a:srgbClr val="0D0D0D"/>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277"/>
              </a:spcAft>
              <a:buFont typeface="Arial" panose="020B0604020202020204" pitchFamily="34" charset="0"/>
              <a:buChar char="•"/>
            </a:pPr>
            <a:endParaRPr lang="en-US" altLang="en-US" sz="1200" dirty="0">
              <a:solidFill>
                <a:srgbClr val="0D0D0D"/>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277"/>
              </a:spcAft>
              <a:buFont typeface="Arial" panose="020B0604020202020204" pitchFamily="34" charset="0"/>
              <a:buChar char="•"/>
            </a:pPr>
            <a:r>
              <a:rPr lang="ru-RU" altLang="en-US" sz="1200" dirty="0">
                <a:solidFill>
                  <a:srgbClr val="0D0D0D"/>
                </a:solidFill>
                <a:latin typeface="Calibri" panose="020F0502020204030204" pitchFamily="34" charset="0"/>
                <a:ea typeface="Calibri" panose="020F0502020204030204" pitchFamily="34" charset="0"/>
                <a:cs typeface="Times New Roman" panose="02020603050405020304" pitchFamily="18" charset="0"/>
              </a:rPr>
              <a:t>Увеличение продукции за последние 10 лет </a:t>
            </a:r>
            <a:r>
              <a:rPr lang="en-US" altLang="en-US" sz="1200" dirty="0">
                <a:solidFill>
                  <a:srgbClr val="0D0D0D"/>
                </a:solidFill>
                <a:latin typeface="Calibri" panose="020F0502020204030204" pitchFamily="34" charset="0"/>
                <a:ea typeface="Calibri" panose="020F0502020204030204" pitchFamily="34" charset="0"/>
                <a:cs typeface="Times New Roman" panose="02020603050405020304" pitchFamily="18" charset="0"/>
              </a:rPr>
              <a:t>(</a:t>
            </a:r>
            <a:r>
              <a:rPr lang="ru-RU" altLang="en-US" sz="1200" dirty="0">
                <a:solidFill>
                  <a:srgbClr val="0D0D0D"/>
                </a:solidFill>
                <a:latin typeface="Calibri" panose="020F0502020204030204" pitchFamily="34" charset="0"/>
                <a:ea typeface="Calibri" panose="020F0502020204030204" pitchFamily="34" charset="0"/>
                <a:cs typeface="Times New Roman" panose="02020603050405020304" pitchFamily="18" charset="0"/>
              </a:rPr>
              <a:t>с </a:t>
            </a:r>
            <a:r>
              <a:rPr lang="en-US" altLang="en-US" sz="1200" dirty="0">
                <a:solidFill>
                  <a:srgbClr val="0D0D0D"/>
                </a:solidFill>
                <a:latin typeface="Calibri" panose="020F0502020204030204" pitchFamily="34" charset="0"/>
                <a:ea typeface="Calibri" panose="020F0502020204030204" pitchFamily="34" charset="0"/>
                <a:cs typeface="Times New Roman" panose="02020603050405020304" pitchFamily="18" charset="0"/>
              </a:rPr>
              <a:t>189</a:t>
            </a:r>
            <a:r>
              <a:rPr lang="ru-RU" altLang="en-US" sz="1200" dirty="0">
                <a:solidFill>
                  <a:srgbClr val="0D0D0D"/>
                </a:solidFill>
                <a:latin typeface="Calibri" panose="020F0502020204030204" pitchFamily="34" charset="0"/>
                <a:ea typeface="Calibri" panose="020F0502020204030204" pitchFamily="34" charset="0"/>
                <a:cs typeface="Times New Roman" panose="02020603050405020304" pitchFamily="18" charset="0"/>
              </a:rPr>
              <a:t> </a:t>
            </a:r>
            <a:r>
              <a:rPr lang="en-US" altLang="en-US" sz="1200" dirty="0">
                <a:solidFill>
                  <a:srgbClr val="0D0D0D"/>
                </a:solidFill>
                <a:latin typeface="Calibri" panose="020F0502020204030204" pitchFamily="34" charset="0"/>
                <a:ea typeface="Calibri" panose="020F0502020204030204" pitchFamily="34" charset="0"/>
                <a:cs typeface="Times New Roman" panose="02020603050405020304" pitchFamily="18" charset="0"/>
              </a:rPr>
              <a:t>827 MT </a:t>
            </a:r>
            <a:r>
              <a:rPr lang="ru-RU" altLang="en-US" sz="1200" dirty="0">
                <a:solidFill>
                  <a:srgbClr val="0D0D0D"/>
                </a:solidFill>
                <a:latin typeface="Calibri" panose="020F0502020204030204" pitchFamily="34" charset="0"/>
                <a:ea typeface="Calibri" panose="020F0502020204030204" pitchFamily="34" charset="0"/>
                <a:cs typeface="Times New Roman" panose="02020603050405020304" pitchFamily="18" charset="0"/>
              </a:rPr>
              <a:t>в</a:t>
            </a:r>
            <a:r>
              <a:rPr lang="en-US" altLang="en-US" sz="1200" dirty="0">
                <a:solidFill>
                  <a:srgbClr val="0D0D0D"/>
                </a:solidFill>
                <a:latin typeface="Calibri" panose="020F0502020204030204" pitchFamily="34" charset="0"/>
                <a:ea typeface="Calibri" panose="020F0502020204030204" pitchFamily="34" charset="0"/>
                <a:cs typeface="Times New Roman" panose="02020603050405020304" pitchFamily="18" charset="0"/>
              </a:rPr>
              <a:t> 2007 </a:t>
            </a:r>
            <a:r>
              <a:rPr lang="ru-RU" altLang="en-US" sz="1200" dirty="0">
                <a:solidFill>
                  <a:srgbClr val="0D0D0D"/>
                </a:solidFill>
                <a:latin typeface="Calibri" panose="020F0502020204030204" pitchFamily="34" charset="0"/>
                <a:ea typeface="Calibri" panose="020F0502020204030204" pitchFamily="34" charset="0"/>
                <a:cs typeface="Times New Roman" panose="02020603050405020304" pitchFamily="18" charset="0"/>
              </a:rPr>
              <a:t>до</a:t>
            </a:r>
            <a:r>
              <a:rPr lang="en-US" altLang="en-US" sz="1200" dirty="0">
                <a:solidFill>
                  <a:srgbClr val="0D0D0D"/>
                </a:solidFill>
                <a:latin typeface="Calibri" panose="020F0502020204030204" pitchFamily="34" charset="0"/>
                <a:ea typeface="Calibri" panose="020F0502020204030204" pitchFamily="34" charset="0"/>
                <a:cs typeface="Times New Roman" panose="02020603050405020304" pitchFamily="18" charset="0"/>
              </a:rPr>
              <a:t> 706,030 MT </a:t>
            </a:r>
            <a:r>
              <a:rPr lang="ru-RU" altLang="en-US" sz="1200" dirty="0">
                <a:solidFill>
                  <a:srgbClr val="0D0D0D"/>
                </a:solidFill>
                <a:latin typeface="Calibri" panose="020F0502020204030204" pitchFamily="34" charset="0"/>
                <a:ea typeface="Calibri" panose="020F0502020204030204" pitchFamily="34" charset="0"/>
                <a:cs typeface="Times New Roman" panose="02020603050405020304" pitchFamily="18" charset="0"/>
              </a:rPr>
              <a:t>в</a:t>
            </a:r>
            <a:r>
              <a:rPr lang="en-US" altLang="en-US" sz="1200" dirty="0">
                <a:solidFill>
                  <a:srgbClr val="0D0D0D"/>
                </a:solidFill>
                <a:latin typeface="Calibri" panose="020F0502020204030204" pitchFamily="34" charset="0"/>
                <a:ea typeface="Calibri" panose="020F0502020204030204" pitchFamily="34" charset="0"/>
                <a:cs typeface="Times New Roman" panose="02020603050405020304" pitchFamily="18" charset="0"/>
              </a:rPr>
              <a:t> 2014)</a:t>
            </a:r>
            <a:endParaRPr lang="en-US" altLang="en-US" sz="12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277"/>
              </a:spcAft>
              <a:buFont typeface="Arial" panose="020B0604020202020204" pitchFamily="34" charset="0"/>
              <a:buChar char="•"/>
            </a:pPr>
            <a:r>
              <a:rPr lang="ru-RU"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Спрос на молочную продукцию превышает предложение</a:t>
            </a:r>
            <a:r>
              <a:rPr lang="en-US"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altLang="en-US" sz="12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277"/>
              </a:spcAft>
              <a:buFont typeface="Arial" panose="020B0604020202020204" pitchFamily="34" charset="0"/>
              <a:buChar char="•"/>
            </a:pPr>
            <a:r>
              <a:rPr lang="ru-RU"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Средний объем импорта </a:t>
            </a:r>
            <a:r>
              <a:rPr lang="en-US"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1898</a:t>
            </a:r>
            <a:r>
              <a:rPr lang="ru-RU"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Т в год, при экспорте </a:t>
            </a:r>
            <a:r>
              <a:rPr lang="en-US"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4</a:t>
            </a:r>
            <a:r>
              <a:rPr lang="ru-RU"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en-US"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8</a:t>
            </a:r>
            <a:r>
              <a:rPr lang="ru-RU"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MT </a:t>
            </a:r>
            <a:r>
              <a:rPr lang="ru-RU"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в год</a:t>
            </a:r>
            <a:r>
              <a:rPr lang="en-US"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altLang="en-US" sz="12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277"/>
              </a:spcAft>
              <a:buFont typeface="Arial" panose="020B0604020202020204" pitchFamily="34" charset="0"/>
              <a:buChar char="•"/>
            </a:pPr>
            <a:r>
              <a:rPr lang="ru-RU"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Спрос на молоко превышает производственные возможности</a:t>
            </a:r>
            <a:r>
              <a:rPr lang="en-US"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ru-RU"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Потенциальный спрос на продукцию из пастеризованного молока </a:t>
            </a:r>
            <a:r>
              <a:rPr lang="en-US"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ru-RU"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рынок Кигали</a:t>
            </a:r>
            <a:r>
              <a:rPr lang="en-US"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ru-RU"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680</a:t>
            </a:r>
            <a:r>
              <a:rPr lang="ru-RU"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000 </a:t>
            </a:r>
            <a:r>
              <a:rPr lang="ru-RU"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л</a:t>
            </a:r>
            <a:r>
              <a:rPr lang="en-US"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ru-RU"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день, объем текущих продаж – </a:t>
            </a:r>
            <a:r>
              <a:rPr lang="en-US"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83</a:t>
            </a:r>
            <a:r>
              <a:rPr lang="ru-RU"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000 </a:t>
            </a:r>
            <a:r>
              <a:rPr lang="ru-RU"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л</a:t>
            </a:r>
            <a:r>
              <a:rPr lang="en-US"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ru-RU"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день</a:t>
            </a:r>
            <a:r>
              <a:rPr lang="en-US" alt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altLang="en-US" sz="12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277"/>
              </a:spcAft>
              <a:buFont typeface="Arial" panose="020B0604020202020204" pitchFamily="34" charset="0"/>
              <a:buChar char="•"/>
            </a:pPr>
            <a:r>
              <a:rPr lang="ru-RU" altLang="en-US" sz="1200" dirty="0">
                <a:latin typeface="Calibri" panose="020F0502020204030204" pitchFamily="34" charset="0"/>
                <a:ea typeface="Calibri" panose="020F0502020204030204" pitchFamily="34" charset="0"/>
                <a:cs typeface="Times New Roman" panose="02020603050405020304" pitchFamily="18" charset="0"/>
              </a:rPr>
              <a:t>Руанда производит</a:t>
            </a:r>
            <a:r>
              <a:rPr lang="en-US" altLang="en-US" sz="1200" dirty="0">
                <a:latin typeface="Calibri" panose="020F0502020204030204" pitchFamily="34" charset="0"/>
                <a:ea typeface="Calibri" panose="020F0502020204030204" pitchFamily="34" charset="0"/>
                <a:cs typeface="Times New Roman" panose="02020603050405020304" pitchFamily="18" charset="0"/>
              </a:rPr>
              <a:t> 2</a:t>
            </a:r>
            <a:r>
              <a:rPr lang="ru-RU" altLang="en-US" sz="1200" dirty="0">
                <a:latin typeface="Calibri" panose="020F0502020204030204" pitchFamily="34" charset="0"/>
                <a:ea typeface="Calibri" panose="020F0502020204030204" pitchFamily="34" charset="0"/>
                <a:cs typeface="Times New Roman" panose="02020603050405020304" pitchFamily="18" charset="0"/>
              </a:rPr>
              <a:t> </a:t>
            </a:r>
            <a:r>
              <a:rPr lang="en-US" altLang="en-US" sz="1200" dirty="0">
                <a:latin typeface="Calibri" panose="020F0502020204030204" pitchFamily="34" charset="0"/>
                <a:ea typeface="Calibri" panose="020F0502020204030204" pitchFamily="34" charset="0"/>
                <a:cs typeface="Times New Roman" panose="02020603050405020304" pitchFamily="18" charset="0"/>
              </a:rPr>
              <a:t>100</a:t>
            </a:r>
            <a:r>
              <a:rPr lang="ru-RU" altLang="en-US" sz="1200" dirty="0">
                <a:latin typeface="Calibri" panose="020F0502020204030204" pitchFamily="34" charset="0"/>
                <a:ea typeface="Calibri" panose="020F0502020204030204" pitchFamily="34" charset="0"/>
                <a:cs typeface="Times New Roman" panose="02020603050405020304" pitchFamily="18" charset="0"/>
              </a:rPr>
              <a:t> </a:t>
            </a:r>
            <a:r>
              <a:rPr lang="en-US" altLang="en-US" sz="1200" dirty="0">
                <a:latin typeface="Calibri" panose="020F0502020204030204" pitchFamily="34" charset="0"/>
                <a:ea typeface="Calibri" panose="020F0502020204030204" pitchFamily="34" charset="0"/>
                <a:cs typeface="Times New Roman" panose="02020603050405020304" pitchFamily="18" charset="0"/>
              </a:rPr>
              <a:t>000 </a:t>
            </a:r>
            <a:r>
              <a:rPr lang="ru-RU" altLang="en-US" sz="1200" dirty="0">
                <a:latin typeface="Calibri" panose="020F0502020204030204" pitchFamily="34" charset="0"/>
                <a:ea typeface="Calibri" panose="020F0502020204030204" pitchFamily="34" charset="0"/>
                <a:cs typeface="Times New Roman" panose="02020603050405020304" pitchFamily="18" charset="0"/>
              </a:rPr>
              <a:t>л молока в день</a:t>
            </a:r>
            <a:r>
              <a:rPr lang="en-US" altLang="en-US" sz="1200" dirty="0">
                <a:latin typeface="Calibri" panose="020F0502020204030204" pitchFamily="34" charset="0"/>
                <a:ea typeface="Calibri" panose="020F0502020204030204" pitchFamily="34" charset="0"/>
                <a:cs typeface="Times New Roman" panose="02020603050405020304" pitchFamily="18" charset="0"/>
              </a:rPr>
              <a:t>, </a:t>
            </a:r>
            <a:r>
              <a:rPr lang="ru-RU" altLang="en-US" sz="1200" dirty="0">
                <a:latin typeface="Calibri" panose="020F0502020204030204" pitchFamily="34" charset="0"/>
                <a:ea typeface="Calibri" panose="020F0502020204030204" pitchFamily="34" charset="0"/>
                <a:cs typeface="Times New Roman" panose="02020603050405020304" pitchFamily="18" charset="0"/>
              </a:rPr>
              <a:t>только </a:t>
            </a:r>
            <a:r>
              <a:rPr lang="en-US" altLang="en-US" sz="1200" dirty="0">
                <a:latin typeface="Calibri" panose="020F0502020204030204" pitchFamily="34" charset="0"/>
                <a:ea typeface="Calibri" panose="020F0502020204030204" pitchFamily="34" charset="0"/>
                <a:cs typeface="Times New Roman" panose="02020603050405020304" pitchFamily="18" charset="0"/>
              </a:rPr>
              <a:t>15% </a:t>
            </a:r>
            <a:r>
              <a:rPr lang="ru-RU" altLang="en-US" sz="1200" dirty="0">
                <a:latin typeface="Calibri" panose="020F0502020204030204" pitchFamily="34" charset="0"/>
                <a:ea typeface="Calibri" panose="020F0502020204030204" pitchFamily="34" charset="0"/>
                <a:cs typeface="Times New Roman" panose="02020603050405020304" pitchFamily="18" charset="0"/>
              </a:rPr>
              <a:t>из которых поступают на </a:t>
            </a:r>
            <a:r>
              <a:rPr lang="ru-RU" altLang="en-US" sz="1200" dirty="0" err="1">
                <a:latin typeface="Calibri" panose="020F0502020204030204" pitchFamily="34" charset="0"/>
                <a:ea typeface="Calibri" panose="020F0502020204030204" pitchFamily="34" charset="0"/>
                <a:cs typeface="Times New Roman" panose="02020603050405020304" pitchFamily="18" charset="0"/>
              </a:rPr>
              <a:t>формальн</a:t>
            </a:r>
            <a:r>
              <a:rPr lang="ru-RU" altLang="en-US" sz="1200" dirty="0">
                <a:latin typeface="Calibri" panose="020F0502020204030204" pitchFamily="34" charset="0"/>
                <a:ea typeface="Calibri" panose="020F0502020204030204" pitchFamily="34" charset="0"/>
                <a:cs typeface="Times New Roman" panose="02020603050405020304" pitchFamily="18" charset="0"/>
              </a:rPr>
              <a:t>. рынок</a:t>
            </a:r>
            <a:r>
              <a:rPr lang="en-US" altLang="en-US" sz="1200" dirty="0">
                <a:latin typeface="Calibri" panose="020F0502020204030204" pitchFamily="34" charset="0"/>
                <a:ea typeface="Calibri" panose="020F0502020204030204" pitchFamily="34" charset="0"/>
                <a:cs typeface="Times New Roman" panose="02020603050405020304" pitchFamily="18" charset="0"/>
              </a:rPr>
              <a:t>.</a:t>
            </a:r>
          </a:p>
          <a:p>
            <a:pPr algn="just">
              <a:spcAft>
                <a:spcPts val="277"/>
              </a:spcAft>
              <a:buFont typeface="Arial" panose="020B0604020202020204" pitchFamily="34" charset="0"/>
              <a:buChar char="•"/>
            </a:pPr>
            <a:r>
              <a:rPr lang="ru-RU" altLang="en-US" sz="1200" dirty="0">
                <a:latin typeface="Calibri" panose="020F0502020204030204" pitchFamily="34" charset="0"/>
                <a:ea typeface="Calibri" panose="020F0502020204030204" pitchFamily="34" charset="0"/>
                <a:cs typeface="Times New Roman" panose="02020603050405020304" pitchFamily="18" charset="0"/>
              </a:rPr>
              <a:t>Повышенный спрос на молоко и мол. продукцию в городской местности</a:t>
            </a:r>
            <a:r>
              <a:rPr lang="en-US" altLang="en-US" sz="1200" dirty="0">
                <a:latin typeface="Calibri" panose="020F0502020204030204" pitchFamily="34" charset="0"/>
                <a:ea typeface="Calibri" panose="020F0502020204030204" pitchFamily="34" charset="0"/>
                <a:cs typeface="Times New Roman" panose="02020603050405020304" pitchFamily="18" charset="0"/>
              </a:rPr>
              <a:t>.</a:t>
            </a:r>
          </a:p>
          <a:p>
            <a:pPr algn="just">
              <a:spcAft>
                <a:spcPts val="277"/>
              </a:spcAft>
              <a:buFont typeface="Arial" panose="020B0604020202020204" pitchFamily="34" charset="0"/>
              <a:buChar char="•"/>
            </a:pPr>
            <a:r>
              <a:rPr lang="ru-RU" altLang="en-US" sz="1200" dirty="0">
                <a:latin typeface="Calibri" panose="020F0502020204030204" pitchFamily="34" charset="0"/>
                <a:ea typeface="Calibri" panose="020F0502020204030204" pitchFamily="34" charset="0"/>
                <a:cs typeface="Times New Roman" panose="02020603050405020304" pitchFamily="18" charset="0"/>
              </a:rPr>
              <a:t>Региональные рынки в Бурунди и ДРК  ежедневно закупают</a:t>
            </a:r>
            <a:r>
              <a:rPr lang="en-US" altLang="en-US" sz="1200" dirty="0">
                <a:latin typeface="Calibri" panose="020F0502020204030204" pitchFamily="34" charset="0"/>
                <a:ea typeface="Calibri" panose="020F0502020204030204" pitchFamily="34" charset="0"/>
                <a:cs typeface="Times New Roman" panose="02020603050405020304" pitchFamily="18" charset="0"/>
              </a:rPr>
              <a:t> </a:t>
            </a:r>
            <a:r>
              <a:rPr lang="ru-RU" altLang="en-US" sz="1200" dirty="0">
                <a:latin typeface="Calibri" panose="020F0502020204030204" pitchFamily="34" charset="0"/>
                <a:ea typeface="Calibri" panose="020F0502020204030204" pitchFamily="34" charset="0"/>
                <a:cs typeface="Times New Roman" panose="02020603050405020304" pitchFamily="18" charset="0"/>
              </a:rPr>
              <a:t>из Руанды </a:t>
            </a:r>
            <a:r>
              <a:rPr lang="en-US" altLang="en-US" sz="1200" dirty="0">
                <a:latin typeface="Calibri" panose="020F0502020204030204" pitchFamily="34" charset="0"/>
                <a:ea typeface="Calibri" panose="020F0502020204030204" pitchFamily="34" charset="0"/>
                <a:cs typeface="Times New Roman" panose="02020603050405020304" pitchFamily="18" charset="0"/>
              </a:rPr>
              <a:t>75000</a:t>
            </a:r>
            <a:r>
              <a:rPr lang="ru-RU" altLang="en-US" sz="1200" dirty="0">
                <a:latin typeface="Calibri" panose="020F0502020204030204" pitchFamily="34" charset="0"/>
                <a:ea typeface="Calibri" panose="020F0502020204030204" pitchFamily="34" charset="0"/>
                <a:cs typeface="Times New Roman" panose="02020603050405020304" pitchFamily="18" charset="0"/>
              </a:rPr>
              <a:t>л ферментированного молока и йогурта. Продукция низкого качества вследствие отсутствия современного оборудования и технологий обработки</a:t>
            </a:r>
            <a:r>
              <a:rPr lang="en-US" altLang="en-US" sz="1200" dirty="0">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692"/>
              </a:spcAft>
            </a:pPr>
            <a:r>
              <a:rPr lang="en-US" altLang="en-US" sz="12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15374" name="Picture 22">
            <a:extLst>
              <a:ext uri="{FF2B5EF4-FFF2-40B4-BE49-F238E27FC236}">
                <a16:creationId xmlns:a16="http://schemas.microsoft.com/office/drawing/2014/main" id="{CB3224BE-9D81-4EBD-86C3-D2D05096BC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21844" y="0"/>
            <a:ext cx="783924" cy="95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75" name="Chart 20">
            <a:extLst>
              <a:ext uri="{FF2B5EF4-FFF2-40B4-BE49-F238E27FC236}">
                <a16:creationId xmlns:a16="http://schemas.microsoft.com/office/drawing/2014/main" id="{4E421E5B-58A4-488E-98E5-6A8BEECB2A73}"/>
              </a:ext>
            </a:extLst>
          </p:cNvPr>
          <p:cNvGraphicFramePr>
            <a:graphicFrameLocks/>
          </p:cNvGraphicFramePr>
          <p:nvPr>
            <p:extLst>
              <p:ext uri="{D42A27DB-BD31-4B8C-83A1-F6EECF244321}">
                <p14:modId xmlns:p14="http://schemas.microsoft.com/office/powerpoint/2010/main" val="4145016800"/>
              </p:ext>
            </p:extLst>
          </p:nvPr>
        </p:nvGraphicFramePr>
        <p:xfrm>
          <a:off x="7381451" y="3274035"/>
          <a:ext cx="1672737" cy="1802789"/>
        </p:xfrm>
        <a:graphic>
          <a:graphicData uri="http://schemas.openxmlformats.org/presentationml/2006/ole">
            <mc:AlternateContent xmlns:mc="http://schemas.openxmlformats.org/markup-compatibility/2006">
              <mc:Choice xmlns:v="urn:schemas-microsoft-com:vml" Requires="v">
                <p:oleObj spid="_x0000_s4105" r:id="rId11" imgW="2188654" imgH="2475191" progId="Excel.Chart.8">
                  <p:embed/>
                </p:oleObj>
              </mc:Choice>
              <mc:Fallback>
                <p:oleObj r:id="rId11" imgW="2188654" imgH="2475191" progId="Excel.Chart.8">
                  <p:embed/>
                  <p:pic>
                    <p:nvPicPr>
                      <p:cNvPr id="15375" name="Chart 20">
                        <a:extLst>
                          <a:ext uri="{FF2B5EF4-FFF2-40B4-BE49-F238E27FC236}">
                            <a16:creationId xmlns:a16="http://schemas.microsoft.com/office/drawing/2014/main" id="{4E421E5B-58A4-488E-98E5-6A8BEECB2A73}"/>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81451" y="3274035"/>
                        <a:ext cx="1672737" cy="1802789"/>
                      </a:xfrm>
                      <a:prstGeom prst="rect">
                        <a:avLst/>
                      </a:prstGeom>
                      <a:noFill/>
                      <a:ln>
                        <a:noFill/>
                      </a:ln>
                    </p:spPr>
                  </p:pic>
                </p:oleObj>
              </mc:Fallback>
            </mc:AlternateContent>
          </a:graphicData>
        </a:graphic>
      </p:graphicFrame>
      <p:sp>
        <p:nvSpPr>
          <p:cNvPr id="15376" name="Footer Placeholder 4">
            <a:extLst>
              <a:ext uri="{FF2B5EF4-FFF2-40B4-BE49-F238E27FC236}">
                <a16:creationId xmlns:a16="http://schemas.microsoft.com/office/drawing/2014/main" id="{AF514FB2-4DDB-42DC-ADE2-B345CA628C00}"/>
              </a:ext>
            </a:extLst>
          </p:cNvPr>
          <p:cNvSpPr txBox="1">
            <a:spLocks/>
          </p:cNvSpPr>
          <p:nvPr>
            <p:custDataLst>
              <p:tags r:id="rId4"/>
            </p:custDataLst>
          </p:nvPr>
        </p:nvSpPr>
        <p:spPr bwMode="auto">
          <a:xfrm>
            <a:off x="2865194" y="6204072"/>
            <a:ext cx="3540003" cy="61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1652" tIns="12661" rIns="31652" bIns="12661"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buClr>
                <a:srgbClr val="000000"/>
              </a:buClr>
              <a:buSzPct val="100000"/>
              <a:buFont typeface="Times New Roman" panose="02020603050405020304" pitchFamily="18" charset="0"/>
              <a:buNone/>
            </a:pPr>
            <a:endParaRPr lang="en-US" altLang="en-US" sz="762" i="1" dirty="0">
              <a:latin typeface="Palatino" pitchFamily="18" charset="0"/>
            </a:endParaRPr>
          </a:p>
        </p:txBody>
      </p:sp>
    </p:spTree>
    <p:extLst>
      <p:ext uri="{BB962C8B-B14F-4D97-AF65-F5344CB8AC3E}">
        <p14:creationId xmlns:p14="http://schemas.microsoft.com/office/powerpoint/2010/main" val="2382138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a:extLst>
              <a:ext uri="{FF2B5EF4-FFF2-40B4-BE49-F238E27FC236}">
                <a16:creationId xmlns:a16="http://schemas.microsoft.com/office/drawing/2014/main" id="{9846875E-DCFF-48C1-BD94-F744EB67D5A8}"/>
              </a:ext>
            </a:extLst>
          </p:cNvPr>
          <p:cNvGrpSpPr>
            <a:grpSpLocks/>
          </p:cNvGrpSpPr>
          <p:nvPr/>
        </p:nvGrpSpPr>
        <p:grpSpPr bwMode="auto">
          <a:xfrm>
            <a:off x="886840" y="142026"/>
            <a:ext cx="7085659" cy="6601783"/>
            <a:chOff x="-3799" y="-56"/>
            <a:chExt cx="18424" cy="16132"/>
          </a:xfrm>
        </p:grpSpPr>
        <p:sp>
          <p:nvSpPr>
            <p:cNvPr id="4103" name="Text Box 3">
              <a:extLst>
                <a:ext uri="{FF2B5EF4-FFF2-40B4-BE49-F238E27FC236}">
                  <a16:creationId xmlns:a16="http://schemas.microsoft.com/office/drawing/2014/main" id="{703A42C5-B5FD-4BBA-A04C-9AB8C5ABCEC8}"/>
                </a:ext>
              </a:extLst>
            </p:cNvPr>
            <p:cNvSpPr txBox="1">
              <a:spLocks noChangeArrowheads="1"/>
            </p:cNvSpPr>
            <p:nvPr/>
          </p:nvSpPr>
          <p:spPr bwMode="auto">
            <a:xfrm>
              <a:off x="-2944" y="2171"/>
              <a:ext cx="17569" cy="4381"/>
            </a:xfrm>
            <a:prstGeom prst="rect">
              <a:avLst/>
            </a:prstGeom>
            <a:solidFill>
              <a:srgbClr val="FFFFFF"/>
            </a:solidFill>
            <a:ln w="9525">
              <a:solidFill>
                <a:srgbClr val="00B050"/>
              </a:solidFill>
              <a:miter lim="800000"/>
              <a:headEnd/>
              <a:tailEnd/>
            </a:ln>
          </p:spPr>
          <p:txBody>
            <a:bodyPr/>
            <a:lstStyle/>
            <a:p>
              <a:pPr marL="125289" lvl="1" indent="-125289" algn="just">
                <a:buFont typeface="Symbol" pitchFamily="18" charset="2"/>
                <a:buChar char="·"/>
                <a:defRPr/>
              </a:pPr>
              <a:r>
                <a:rPr lang="ru-RU" sz="1400" dirty="0">
                  <a:latin typeface="Bookman Old Style" pitchFamily="18" charset="0"/>
                </a:rPr>
                <a:t>Вклад животноводства в объем ВВП – </a:t>
              </a:r>
              <a:r>
                <a:rPr lang="en-US" sz="1400" dirty="0">
                  <a:latin typeface="Bookman Old Style" pitchFamily="18" charset="0"/>
                </a:rPr>
                <a:t>10%</a:t>
              </a:r>
              <a:r>
                <a:rPr lang="ru-RU" sz="1400" dirty="0">
                  <a:latin typeface="Bookman Old Style" pitchFamily="18" charset="0"/>
                </a:rPr>
                <a:t>, в с/х ВВП – </a:t>
              </a:r>
              <a:r>
                <a:rPr lang="en-US" sz="1400" dirty="0">
                  <a:latin typeface="Bookman Old Style" pitchFamily="18" charset="0"/>
                </a:rPr>
                <a:t>3%</a:t>
              </a:r>
              <a:r>
                <a:rPr lang="ru-RU" sz="1400" dirty="0">
                  <a:latin typeface="Bookman Old Style" pitchFamily="18" charset="0"/>
                </a:rPr>
                <a:t>, </a:t>
              </a:r>
              <a:r>
                <a:rPr lang="en-US" altLang="en-US" sz="1400" dirty="0">
                  <a:latin typeface="Bookman Old Style" pitchFamily="18" charset="0"/>
                </a:rPr>
                <a:t>65% </a:t>
              </a:r>
              <a:r>
                <a:rPr lang="ru-RU" altLang="en-US" sz="1400" dirty="0">
                  <a:latin typeface="Bookman Old Style" pitchFamily="18" charset="0"/>
                </a:rPr>
                <a:t>семей занимаются тем или иным видом животноводства</a:t>
              </a:r>
              <a:endParaRPr lang="en-US" sz="1400" dirty="0">
                <a:latin typeface="Bookman Old Style" pitchFamily="18" charset="0"/>
              </a:endParaRPr>
            </a:p>
            <a:p>
              <a:pPr marL="125289" indent="-125289" algn="just">
                <a:buFont typeface="Symbol" pitchFamily="18" charset="2"/>
                <a:buChar char="·"/>
                <a:defRPr/>
              </a:pPr>
              <a:r>
                <a:rPr lang="ru-RU" sz="1400" dirty="0">
                  <a:latin typeface="Bookman Old Style" pitchFamily="18" charset="0"/>
                </a:rPr>
                <a:t>Поголовье скота значительно увеличилось с </a:t>
              </a:r>
              <a:r>
                <a:rPr lang="en-US" sz="1400" dirty="0">
                  <a:latin typeface="Bookman Old Style" pitchFamily="18" charset="0"/>
                </a:rPr>
                <a:t>2005 </a:t>
              </a:r>
              <a:r>
                <a:rPr lang="ru-RU" sz="1400" dirty="0">
                  <a:latin typeface="Bookman Old Style" pitchFamily="18" charset="0"/>
                </a:rPr>
                <a:t>до </a:t>
              </a:r>
              <a:r>
                <a:rPr lang="en-US" sz="1400" dirty="0">
                  <a:latin typeface="Bookman Old Style" pitchFamily="18" charset="0"/>
                </a:rPr>
                <a:t>2014</a:t>
              </a:r>
              <a:r>
                <a:rPr lang="ru-RU" sz="1400" dirty="0">
                  <a:latin typeface="Bookman Old Style" pitchFamily="18" charset="0"/>
                </a:rPr>
                <a:t>гг</a:t>
              </a:r>
              <a:r>
                <a:rPr lang="en-US" sz="1400" dirty="0">
                  <a:latin typeface="Bookman Old Style" pitchFamily="18" charset="0"/>
                </a:rPr>
                <a:t>:</a:t>
              </a:r>
            </a:p>
            <a:p>
              <a:pPr marL="250578" lvl="1" indent="-125289" algn="just">
                <a:buFont typeface="Symbol" pitchFamily="18" charset="2"/>
                <a:buChar char="·"/>
                <a:defRPr/>
              </a:pPr>
              <a:r>
                <a:rPr lang="ru-RU" sz="1400" dirty="0">
                  <a:latin typeface="Bookman Old Style" pitchFamily="18" charset="0"/>
                </a:rPr>
                <a:t>Крупно-рогатый скот: с</a:t>
              </a:r>
              <a:r>
                <a:rPr lang="en-US" sz="1400" dirty="0">
                  <a:latin typeface="Bookman Old Style" pitchFamily="18" charset="0"/>
                </a:rPr>
                <a:t> 1,006,572 </a:t>
              </a:r>
              <a:r>
                <a:rPr lang="ru-RU" sz="1400" dirty="0">
                  <a:latin typeface="Bookman Old Style" pitchFamily="18" charset="0"/>
                </a:rPr>
                <a:t>до </a:t>
              </a:r>
              <a:r>
                <a:rPr lang="en-US" sz="1400" dirty="0">
                  <a:latin typeface="Bookman Old Style" pitchFamily="18" charset="0"/>
                </a:rPr>
                <a:t>1,143,553</a:t>
              </a:r>
            </a:p>
            <a:p>
              <a:pPr marL="250578" lvl="1" indent="-125289" algn="just">
                <a:buFont typeface="Symbol" pitchFamily="18" charset="2"/>
                <a:buChar char="·"/>
                <a:defRPr/>
              </a:pPr>
              <a:r>
                <a:rPr lang="ru-RU" sz="1400" dirty="0">
                  <a:latin typeface="Bookman Old Style" pitchFamily="18" charset="0"/>
                </a:rPr>
                <a:t>Домашняя птица: с </a:t>
              </a:r>
              <a:r>
                <a:rPr lang="en-US" sz="1400" dirty="0">
                  <a:latin typeface="Bookman Old Style" pitchFamily="18" charset="0"/>
                </a:rPr>
                <a:t>2,841,399 </a:t>
              </a:r>
              <a:r>
                <a:rPr lang="ru-RU" sz="1400" dirty="0">
                  <a:latin typeface="Bookman Old Style" pitchFamily="18" charset="0"/>
                </a:rPr>
                <a:t>до </a:t>
              </a:r>
              <a:r>
                <a:rPr lang="en-US" sz="1400" dirty="0">
                  <a:latin typeface="Bookman Old Style" pitchFamily="18" charset="0"/>
                </a:rPr>
                <a:t>4,916,837</a:t>
              </a:r>
            </a:p>
            <a:p>
              <a:pPr marL="250578" lvl="1" indent="-125289" algn="just">
                <a:buFont typeface="Symbol" pitchFamily="18" charset="2"/>
                <a:buChar char="·"/>
                <a:defRPr/>
              </a:pPr>
              <a:r>
                <a:rPr lang="ru-RU" sz="1400" dirty="0">
                  <a:latin typeface="Bookman Old Style" pitchFamily="18" charset="0"/>
                </a:rPr>
                <a:t>Свиней: с </a:t>
              </a:r>
              <a:r>
                <a:rPr lang="en-US" sz="1400" dirty="0">
                  <a:latin typeface="Bookman Old Style" pitchFamily="18" charset="0"/>
                </a:rPr>
                <a:t>326,652 </a:t>
              </a:r>
              <a:r>
                <a:rPr lang="ru-RU" sz="1400" dirty="0">
                  <a:latin typeface="Bookman Old Style" pitchFamily="18" charset="0"/>
                </a:rPr>
                <a:t>до </a:t>
              </a:r>
              <a:r>
                <a:rPr lang="en-US" sz="1400" dirty="0">
                  <a:latin typeface="Bookman Old Style" pitchFamily="18" charset="0"/>
                </a:rPr>
                <a:t>989,316</a:t>
              </a:r>
            </a:p>
            <a:p>
              <a:pPr marL="250578" lvl="1" indent="-125289" algn="just">
                <a:buFont typeface="Symbol" pitchFamily="18" charset="2"/>
                <a:buChar char="·"/>
                <a:defRPr/>
              </a:pPr>
              <a:r>
                <a:rPr lang="ru-RU" sz="1400" dirty="0">
                  <a:latin typeface="Bookman Old Style" pitchFamily="18" charset="0"/>
                </a:rPr>
                <a:t>Коз: с </a:t>
              </a:r>
              <a:r>
                <a:rPr lang="en-US" sz="1400" dirty="0">
                  <a:latin typeface="Bookman Old Style" pitchFamily="18" charset="0"/>
                </a:rPr>
                <a:t>1,263,962 </a:t>
              </a:r>
              <a:r>
                <a:rPr lang="ru-RU" sz="1400" dirty="0">
                  <a:latin typeface="Bookman Old Style" pitchFamily="18" charset="0"/>
                </a:rPr>
                <a:t>до </a:t>
              </a:r>
              <a:r>
                <a:rPr lang="en-US" sz="1400" dirty="0">
                  <a:latin typeface="Bookman Old Style" pitchFamily="18" charset="0"/>
                </a:rPr>
                <a:t>2,672,751</a:t>
              </a:r>
            </a:p>
            <a:p>
              <a:pPr marL="250578" lvl="1" indent="-125289" algn="just">
                <a:buFont typeface="Symbol" pitchFamily="18" charset="2"/>
                <a:buChar char="·"/>
                <a:defRPr/>
              </a:pPr>
              <a:r>
                <a:rPr lang="ru-RU" sz="1400" dirty="0">
                  <a:latin typeface="Bookman Old Style" pitchFamily="18" charset="0"/>
                </a:rPr>
                <a:t>Кроликов: с </a:t>
              </a:r>
              <a:r>
                <a:rPr lang="en-US" sz="1400" dirty="0">
                  <a:latin typeface="Bookman Old Style" pitchFamily="18" charset="0"/>
                </a:rPr>
                <a:t>643,927 </a:t>
              </a:r>
              <a:r>
                <a:rPr lang="ru-RU" sz="1400" dirty="0">
                  <a:latin typeface="Bookman Old Style" pitchFamily="18" charset="0"/>
                </a:rPr>
                <a:t>до </a:t>
              </a:r>
              <a:r>
                <a:rPr lang="en-US" sz="1400" dirty="0">
                  <a:latin typeface="Bookman Old Style" pitchFamily="18" charset="0"/>
                </a:rPr>
                <a:t>1,203,485</a:t>
              </a:r>
            </a:p>
          </p:txBody>
        </p:sp>
        <p:sp>
          <p:nvSpPr>
            <p:cNvPr id="39941" name="Text Box 10">
              <a:extLst>
                <a:ext uri="{FF2B5EF4-FFF2-40B4-BE49-F238E27FC236}">
                  <a16:creationId xmlns:a16="http://schemas.microsoft.com/office/drawing/2014/main" id="{27D183A5-D7B6-4BB6-8433-37BC611FE80B}"/>
                </a:ext>
              </a:extLst>
            </p:cNvPr>
            <p:cNvSpPr txBox="1">
              <a:spLocks noChangeArrowheads="1"/>
            </p:cNvSpPr>
            <p:nvPr/>
          </p:nvSpPr>
          <p:spPr bwMode="auto">
            <a:xfrm>
              <a:off x="-3799" y="-56"/>
              <a:ext cx="18228" cy="1977"/>
            </a:xfrm>
            <a:prstGeom prst="rect">
              <a:avLst/>
            </a:prstGeom>
            <a:gradFill rotWithShape="0">
              <a:gsLst>
                <a:gs pos="0">
                  <a:schemeClr val="accent3">
                    <a:lumMod val="75000"/>
                  </a:schemeClr>
                </a:gs>
                <a:gs pos="50000">
                  <a:srgbClr val="5B9BD5"/>
                </a:gs>
                <a:gs pos="100000">
                  <a:srgbClr val="9DC3E6"/>
                </a:gs>
              </a:gsLst>
              <a:lin ang="5400000" scaled="1"/>
            </a:gradFill>
            <a:ln w="12700">
              <a:solidFill>
                <a:srgbClr val="5B9BD5"/>
              </a:solidFill>
              <a:miter lim="800000"/>
              <a:headEnd/>
              <a:tailEnd/>
            </a:ln>
            <a:effectLst>
              <a:outerShdw dist="28398" dir="3806097" algn="ctr" rotWithShape="0">
                <a:srgbClr val="1F4E79"/>
              </a:outerShdw>
            </a:effectLst>
          </p:spPr>
          <p:txBody>
            <a:bodyPr/>
            <a:lstStyle/>
            <a:p>
              <a:pPr algn="ctr">
                <a:spcAft>
                  <a:spcPts val="692"/>
                </a:spcAft>
                <a:defRPr/>
              </a:pPr>
              <a:r>
                <a:rPr lang="ru-RU" sz="1400" b="1" dirty="0">
                  <a:solidFill>
                    <a:srgbClr val="FFFFFF"/>
                  </a:solidFill>
                  <a:latin typeface="Bookman Old Style" pitchFamily="18" charset="0"/>
                  <a:ea typeface="MS PGothic" pitchFamily="34" charset="-128"/>
                </a:rPr>
                <a:t>РУАНДА</a:t>
              </a:r>
              <a:r>
                <a:rPr lang="en-GB" sz="1400" b="1" dirty="0">
                  <a:solidFill>
                    <a:srgbClr val="FFFFFF"/>
                  </a:solidFill>
                  <a:latin typeface="Bookman Old Style" pitchFamily="18" charset="0"/>
                  <a:ea typeface="MS PGothic" pitchFamily="34" charset="-128"/>
                </a:rPr>
                <a:t>: </a:t>
              </a:r>
            </a:p>
            <a:p>
              <a:pPr algn="ctr">
                <a:spcAft>
                  <a:spcPts val="692"/>
                </a:spcAft>
                <a:defRPr/>
              </a:pPr>
              <a:r>
                <a:rPr lang="ru-RU" sz="1400" b="1" cap="all" dirty="0">
                  <a:solidFill>
                    <a:srgbClr val="000000"/>
                  </a:solidFill>
                  <a:ea typeface="MS Gothic" charset="0"/>
                  <a:cs typeface="Palatino"/>
                </a:rPr>
                <a:t>Возможности инвестирования: производство животных кормов</a:t>
              </a:r>
              <a:endParaRPr lang="en-US" sz="1400" dirty="0">
                <a:ea typeface="MS PGothic" pitchFamily="34" charset="-128"/>
              </a:endParaRPr>
            </a:p>
          </p:txBody>
        </p:sp>
        <p:sp>
          <p:nvSpPr>
            <p:cNvPr id="17423" name="Text Box 11">
              <a:extLst>
                <a:ext uri="{FF2B5EF4-FFF2-40B4-BE49-F238E27FC236}">
                  <a16:creationId xmlns:a16="http://schemas.microsoft.com/office/drawing/2014/main" id="{C238C77E-A8E0-48ED-8125-11A222A28688}"/>
                </a:ext>
              </a:extLst>
            </p:cNvPr>
            <p:cNvSpPr txBox="1">
              <a:spLocks noChangeArrowheads="1"/>
            </p:cNvSpPr>
            <p:nvPr/>
          </p:nvSpPr>
          <p:spPr bwMode="auto">
            <a:xfrm>
              <a:off x="-2944" y="6926"/>
              <a:ext cx="17569" cy="4654"/>
            </a:xfrm>
            <a:prstGeom prst="rect">
              <a:avLst/>
            </a:prstGeom>
            <a:solidFill>
              <a:srgbClr val="FFFFFF"/>
            </a:solidFill>
            <a:ln w="9525">
              <a:solidFill>
                <a:srgbClr val="00B050"/>
              </a:solidFill>
              <a:miter lim="800000"/>
              <a:headEnd/>
              <a:tailEnd/>
            </a:ln>
          </p:spPr>
          <p:txBody>
            <a:bodyPr/>
            <a:lstStyle>
              <a:lvl1pPr marL="180975" indent="-180975">
                <a:defRPr>
                  <a:solidFill>
                    <a:schemeClr val="tx1"/>
                  </a:solidFill>
                  <a:latin typeface="Arial" panose="020B0604020202020204" pitchFamily="34" charset="0"/>
                  <a:ea typeface="ＭＳ Ｐゴシック" panose="020B0600070205080204" pitchFamily="34" charset="-128"/>
                </a:defRPr>
              </a:lvl1pPr>
              <a:lvl2pPr marL="180975" indent="-18097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algn="just">
                <a:spcAft>
                  <a:spcPts val="415"/>
                </a:spcAft>
                <a:buFont typeface="Symbol" panose="05050102010706020507" pitchFamily="18" charset="2"/>
                <a:buChar char="·"/>
              </a:pPr>
              <a:r>
                <a:rPr lang="ru-RU" altLang="en-US" sz="1400" dirty="0">
                  <a:latin typeface="Bookman Old Style" panose="02050604050505020204" pitchFamily="18" charset="0"/>
                </a:rPr>
                <a:t>Государственная поддержка программы «Корова на каждую семью»</a:t>
              </a:r>
              <a:endParaRPr lang="en-US" altLang="en-US" sz="1400" dirty="0">
                <a:latin typeface="Bookman Old Style" panose="02050604050505020204" pitchFamily="18" charset="0"/>
              </a:endParaRPr>
            </a:p>
            <a:p>
              <a:pPr algn="just">
                <a:spcAft>
                  <a:spcPts val="415"/>
                </a:spcAft>
                <a:buFont typeface="Symbol" panose="05050102010706020507" pitchFamily="18" charset="2"/>
                <a:buChar char="·"/>
              </a:pPr>
              <a:r>
                <a:rPr lang="ru-RU" altLang="en-US" sz="1400" dirty="0">
                  <a:latin typeface="Bookman Old Style" panose="02050604050505020204" pitchFamily="18" charset="0"/>
                </a:rPr>
                <a:t>Государственная поддержка программы по улучшению генетических качеств скота</a:t>
              </a:r>
              <a:endParaRPr lang="en-US" altLang="en-US" sz="1400" dirty="0">
                <a:latin typeface="Bookman Old Style" panose="02050604050505020204" pitchFamily="18" charset="0"/>
              </a:endParaRPr>
            </a:p>
            <a:p>
              <a:pPr algn="just">
                <a:spcAft>
                  <a:spcPts val="415"/>
                </a:spcAft>
                <a:buFont typeface="Symbol" panose="05050102010706020507" pitchFamily="18" charset="2"/>
                <a:buChar char="·"/>
              </a:pPr>
              <a:r>
                <a:rPr lang="ru-RU" altLang="en-US" sz="1400" dirty="0">
                  <a:latin typeface="Bookman Old Style" panose="02050604050505020204" pitchFamily="18" charset="0"/>
                </a:rPr>
                <a:t>Компетентная лаборатория при Управлении СХ, которая может помочь частному сектору в обеспечении соответствия качества выпускаемой продукции и кормов требуемым стандартам</a:t>
              </a:r>
              <a:endParaRPr lang="en-US" altLang="en-US" sz="1400" dirty="0">
                <a:latin typeface="Bookman Old Style" panose="02050604050505020204" pitchFamily="18" charset="0"/>
              </a:endParaRPr>
            </a:p>
            <a:p>
              <a:pPr algn="just">
                <a:spcAft>
                  <a:spcPts val="415"/>
                </a:spcAft>
                <a:buFont typeface="Symbol" panose="05050102010706020507" pitchFamily="18" charset="2"/>
                <a:buChar char="·"/>
              </a:pPr>
              <a:r>
                <a:rPr lang="ru-RU" altLang="en-US" sz="1400" dirty="0">
                  <a:latin typeface="Bookman Old Style" panose="02050604050505020204" pitchFamily="18" charset="0"/>
                </a:rPr>
                <a:t>Благоприятный климат для производства зеленых кормов круглый год, за </a:t>
              </a:r>
              <a:r>
                <a:rPr lang="ru-RU" altLang="en-US" sz="1400" dirty="0" err="1">
                  <a:latin typeface="Bookman Old Style" panose="02050604050505020204" pitchFamily="18" charset="0"/>
                </a:rPr>
                <a:t>искл</a:t>
              </a:r>
              <a:r>
                <a:rPr lang="ru-RU" altLang="en-US" sz="1400" dirty="0">
                  <a:latin typeface="Bookman Old Style" panose="02050604050505020204" pitchFamily="18" charset="0"/>
                </a:rPr>
                <a:t>. Восточной провинции</a:t>
              </a:r>
              <a:endParaRPr lang="en-US" altLang="en-US" sz="1400" dirty="0">
                <a:latin typeface="Bookman Old Style" panose="02050604050505020204" pitchFamily="18" charset="0"/>
              </a:endParaRPr>
            </a:p>
          </p:txBody>
        </p:sp>
        <p:sp>
          <p:nvSpPr>
            <p:cNvPr id="17424" name="Text Box 13">
              <a:extLst>
                <a:ext uri="{FF2B5EF4-FFF2-40B4-BE49-F238E27FC236}">
                  <a16:creationId xmlns:a16="http://schemas.microsoft.com/office/drawing/2014/main" id="{010490BB-B86C-489B-9931-84267C0D68DA}"/>
                </a:ext>
              </a:extLst>
            </p:cNvPr>
            <p:cNvSpPr txBox="1">
              <a:spLocks noChangeArrowheads="1"/>
            </p:cNvSpPr>
            <p:nvPr/>
          </p:nvSpPr>
          <p:spPr bwMode="auto">
            <a:xfrm>
              <a:off x="-2944" y="11886"/>
              <a:ext cx="17569" cy="4190"/>
            </a:xfrm>
            <a:prstGeom prst="rect">
              <a:avLst/>
            </a:prstGeom>
            <a:solidFill>
              <a:srgbClr val="FFFFFF"/>
            </a:solidFill>
            <a:ln w="9525">
              <a:solidFill>
                <a:srgbClr val="00B050"/>
              </a:solidFill>
              <a:miter lim="800000"/>
              <a:headEnd/>
              <a:tailEnd/>
            </a:ln>
          </p:spPr>
          <p:txBody>
            <a:bodyPr/>
            <a:lstStyle>
              <a:lvl1pPr marL="180975" indent="-180975">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80975" indent="-180975">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2">
                <a:spcAft>
                  <a:spcPts val="277"/>
                </a:spcAft>
                <a:buFont typeface="Symbol" panose="05050102010706020507" pitchFamily="18" charset="2"/>
                <a:buChar char="·"/>
              </a:pPr>
              <a:r>
                <a:rPr lang="ru-RU" altLang="en-US" sz="1400" dirty="0">
                  <a:latin typeface="Bookman Old Style" panose="02050604050505020204" pitchFamily="18" charset="0"/>
                </a:rPr>
                <a:t>Производство кормов </a:t>
              </a:r>
            </a:p>
            <a:p>
              <a:pPr lvl="2">
                <a:spcAft>
                  <a:spcPts val="277"/>
                </a:spcAft>
                <a:buFont typeface="Symbol" panose="05050102010706020507" pitchFamily="18" charset="2"/>
                <a:buChar char="·"/>
              </a:pPr>
              <a:r>
                <a:rPr lang="ru-RU" altLang="en-US" sz="1400" dirty="0">
                  <a:latin typeface="Bookman Old Style" panose="02050604050505020204" pitchFamily="18" charset="0"/>
                </a:rPr>
                <a:t>Мясоперерабатывающие </a:t>
              </a:r>
              <a:r>
                <a:rPr lang="ru-RU" altLang="en-US" sz="1400" dirty="0" err="1">
                  <a:latin typeface="Bookman Old Style" panose="02050604050505020204" pitchFamily="18" charset="0"/>
                </a:rPr>
                <a:t>прозводства</a:t>
              </a:r>
              <a:r>
                <a:rPr lang="ru-RU" altLang="en-US" sz="1400" dirty="0">
                  <a:latin typeface="Bookman Old Style" panose="02050604050505020204" pitchFamily="18" charset="0"/>
                </a:rPr>
                <a:t> (птица, свинина)</a:t>
              </a:r>
            </a:p>
            <a:p>
              <a:pPr>
                <a:spcAft>
                  <a:spcPts val="277"/>
                </a:spcAft>
                <a:buFont typeface="Symbol" panose="05050102010706020507" pitchFamily="18" charset="2"/>
                <a:buChar char="·"/>
              </a:pPr>
              <a:r>
                <a:rPr lang="ru-RU" altLang="en-US" sz="1400" dirty="0">
                  <a:latin typeface="Bookman Old Style" panose="02050604050505020204" pitchFamily="18" charset="0"/>
                </a:rPr>
                <a:t>Расширение ассортимента кормов </a:t>
              </a:r>
            </a:p>
            <a:p>
              <a:pPr>
                <a:spcAft>
                  <a:spcPts val="277"/>
                </a:spcAft>
                <a:buFont typeface="Symbol" panose="05050102010706020507" pitchFamily="18" charset="2"/>
                <a:buChar char="·"/>
              </a:pPr>
              <a:r>
                <a:rPr lang="ru-RU" altLang="en-US" sz="1400" dirty="0">
                  <a:latin typeface="Bookman Old Style" panose="02050604050505020204" pitchFamily="18" charset="0"/>
                </a:rPr>
                <a:t>Большое разнообразие фуражных кормов, </a:t>
              </a:r>
              <a:r>
                <a:rPr lang="en-US" altLang="en-US" sz="1400" dirty="0">
                  <a:latin typeface="Bookman Old Style" panose="02050604050505020204" pitchFamily="18" charset="0"/>
                </a:rPr>
                <a:t>, </a:t>
              </a:r>
              <a:r>
                <a:rPr lang="ru-RU" altLang="en-US" sz="1400" dirty="0">
                  <a:latin typeface="Bookman Old Style" panose="02050604050505020204" pitchFamily="18" charset="0"/>
                </a:rPr>
                <a:t>послеуборочных растительных отходов, и др. </a:t>
              </a:r>
              <a:r>
                <a:rPr lang="ru-RU" altLang="en-US" sz="1400" dirty="0" err="1">
                  <a:latin typeface="Bookman Old Style" panose="02050604050505020204" pitchFamily="18" charset="0"/>
                </a:rPr>
                <a:t>агро</a:t>
              </a:r>
              <a:r>
                <a:rPr lang="ru-RU" altLang="en-US" sz="1400" dirty="0">
                  <a:latin typeface="Bookman Old Style" panose="02050604050505020204" pitchFamily="18" charset="0"/>
                </a:rPr>
                <a:t>-промышленных продуктов, пригодных для кормления скота</a:t>
              </a:r>
            </a:p>
            <a:p>
              <a:pPr>
                <a:spcAft>
                  <a:spcPts val="277"/>
                </a:spcAft>
                <a:buFont typeface="Symbol" panose="05050102010706020507" pitchFamily="18" charset="2"/>
                <a:buChar char="·"/>
              </a:pPr>
              <a:r>
                <a:rPr lang="ru-RU" altLang="en-US" sz="1400" dirty="0">
                  <a:latin typeface="Bookman Old Style" panose="02050604050505020204" pitchFamily="18" charset="0"/>
                </a:rPr>
                <a:t>Малая конкуренция</a:t>
              </a:r>
              <a:endParaRPr lang="en-US" altLang="en-US" sz="1400" dirty="0">
                <a:latin typeface="Bookman Old Style" panose="02050604050505020204" pitchFamily="18" charset="0"/>
              </a:endParaRPr>
            </a:p>
          </p:txBody>
        </p:sp>
      </p:grpSp>
      <p:sp>
        <p:nvSpPr>
          <p:cNvPr id="17411" name="Rectangle 14">
            <a:extLst>
              <a:ext uri="{FF2B5EF4-FFF2-40B4-BE49-F238E27FC236}">
                <a16:creationId xmlns:a16="http://schemas.microsoft.com/office/drawing/2014/main" id="{621DBA65-D200-4A99-8B5B-E45BEF485F15}"/>
              </a:ext>
            </a:extLst>
          </p:cNvPr>
          <p:cNvSpPr>
            <a:spLocks noChangeArrowheads="1"/>
          </p:cNvSpPr>
          <p:nvPr/>
        </p:nvSpPr>
        <p:spPr bwMode="auto">
          <a:xfrm>
            <a:off x="2198077" y="-142026"/>
            <a:ext cx="184731" cy="28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GB" altLang="en-US" sz="1246"/>
          </a:p>
        </p:txBody>
      </p:sp>
      <p:sp>
        <p:nvSpPr>
          <p:cNvPr id="17412" name="Rectangle 15">
            <a:extLst>
              <a:ext uri="{FF2B5EF4-FFF2-40B4-BE49-F238E27FC236}">
                <a16:creationId xmlns:a16="http://schemas.microsoft.com/office/drawing/2014/main" id="{100458DE-2A75-497F-A74B-70A3A4A4B868}"/>
              </a:ext>
            </a:extLst>
          </p:cNvPr>
          <p:cNvSpPr>
            <a:spLocks noChangeArrowheads="1"/>
          </p:cNvSpPr>
          <p:nvPr/>
        </p:nvSpPr>
        <p:spPr bwMode="auto">
          <a:xfrm>
            <a:off x="2198077" y="1987911"/>
            <a:ext cx="184731" cy="28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GB" altLang="en-US" sz="1246"/>
          </a:p>
        </p:txBody>
      </p:sp>
      <p:pic>
        <p:nvPicPr>
          <p:cNvPr id="17414" name="Picture 9" descr="RWAN0001.GIF">
            <a:extLst>
              <a:ext uri="{FF2B5EF4-FFF2-40B4-BE49-F238E27FC236}">
                <a16:creationId xmlns:a16="http://schemas.microsoft.com/office/drawing/2014/main" id="{01AA41D7-FCE4-4D99-A1E2-89726D6C38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507407"/>
            <a:ext cx="522044" cy="35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http://tonyblairoffice.org/page/-/images/agi/rdb%20logo.jpg">
            <a:extLst>
              <a:ext uri="{FF2B5EF4-FFF2-40B4-BE49-F238E27FC236}">
                <a16:creationId xmlns:a16="http://schemas.microsoft.com/office/drawing/2014/main" id="{67F690DD-6274-455C-B693-80A3BA23DA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0967" y="6588736"/>
            <a:ext cx="461596" cy="2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
            <a:extLst>
              <a:ext uri="{FF2B5EF4-FFF2-40B4-BE49-F238E27FC236}">
                <a16:creationId xmlns:a16="http://schemas.microsoft.com/office/drawing/2014/main" id="{4C446D3C-ECE4-4259-9246-974986B9E156}"/>
              </a:ext>
            </a:extLst>
          </p:cNvPr>
          <p:cNvSpPr txBox="1">
            <a:spLocks/>
          </p:cNvSpPr>
          <p:nvPr>
            <p:custDataLst>
              <p:tags r:id="rId1"/>
            </p:custDataLst>
          </p:nvPr>
        </p:nvSpPr>
        <p:spPr>
          <a:xfrm rot="16200000">
            <a:off x="147187" y="1645810"/>
            <a:ext cx="1479306" cy="192332"/>
          </a:xfrm>
          <a:prstGeom prst="rect">
            <a:avLst/>
          </a:prstGeom>
          <a:solidFill>
            <a:srgbClr val="007E01"/>
          </a:solidFill>
          <a:ln>
            <a:solidFill>
              <a:srgbClr val="008000"/>
            </a:solidFill>
          </a:ln>
        </p:spPr>
        <p:txBody>
          <a:bodyPr lIns="25322" tIns="12661" rIns="25322" bIns="12661" anchor="ctr"/>
          <a:lstStyle/>
          <a:p>
            <a:pPr marL="237390" indent="-237390" algn="ctr">
              <a:lnSpc>
                <a:spcPct val="120000"/>
              </a:lnSpc>
              <a:buClr>
                <a:srgbClr val="000000"/>
              </a:buClr>
              <a:buSzPct val="100000"/>
              <a:defRPr/>
            </a:pPr>
            <a:r>
              <a:rPr lang="ru-RU" sz="831" dirty="0">
                <a:solidFill>
                  <a:schemeClr val="bg1">
                    <a:lumMod val="95000"/>
                  </a:schemeClr>
                </a:solidFill>
                <a:effectLst>
                  <a:outerShdw blurRad="38100" dist="38100" dir="2700000" algn="tl">
                    <a:srgbClr val="000000"/>
                  </a:outerShdw>
                </a:effectLst>
                <a:latin typeface="Helvetica Neue" charset="0"/>
              </a:rPr>
              <a:t>РЫНОК</a:t>
            </a:r>
            <a:endParaRPr lang="en-GB" sz="831" dirty="0">
              <a:solidFill>
                <a:schemeClr val="bg1">
                  <a:lumMod val="95000"/>
                </a:schemeClr>
              </a:solidFill>
              <a:effectLst>
                <a:outerShdw blurRad="38100" dist="38100" dir="2700000" algn="tl">
                  <a:srgbClr val="000000"/>
                </a:outerShdw>
              </a:effectLst>
              <a:latin typeface="Helvetica Neue" charset="0"/>
            </a:endParaRPr>
          </a:p>
        </p:txBody>
      </p:sp>
      <p:sp>
        <p:nvSpPr>
          <p:cNvPr id="22" name="Text Placeholder 2">
            <a:extLst>
              <a:ext uri="{FF2B5EF4-FFF2-40B4-BE49-F238E27FC236}">
                <a16:creationId xmlns:a16="http://schemas.microsoft.com/office/drawing/2014/main" id="{0E9308F7-AD71-4C77-A7B5-4B2E5134A616}"/>
              </a:ext>
            </a:extLst>
          </p:cNvPr>
          <p:cNvSpPr txBox="1">
            <a:spLocks/>
          </p:cNvSpPr>
          <p:nvPr>
            <p:custDataLst>
              <p:tags r:id="rId2"/>
            </p:custDataLst>
          </p:nvPr>
        </p:nvSpPr>
        <p:spPr>
          <a:xfrm rot="16200000">
            <a:off x="208185" y="5732585"/>
            <a:ext cx="1318846" cy="230798"/>
          </a:xfrm>
          <a:prstGeom prst="rect">
            <a:avLst/>
          </a:prstGeom>
          <a:solidFill>
            <a:srgbClr val="3366FF"/>
          </a:solidFill>
          <a:ln>
            <a:solidFill>
              <a:srgbClr val="3366FF"/>
            </a:solidFill>
          </a:ln>
        </p:spPr>
        <p:txBody>
          <a:bodyPr lIns="0" tIns="0" rIns="0" bIns="0" anchor="ct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ts val="831"/>
              </a:lnSpc>
              <a:defRPr/>
            </a:pPr>
            <a:r>
              <a:rPr lang="ru-RU" sz="831" b="1" dirty="0">
                <a:solidFill>
                  <a:schemeClr val="bg1"/>
                </a:solidFill>
                <a:effectLst>
                  <a:outerShdw blurRad="38100" dist="38100" dir="2700000" algn="tl">
                    <a:srgbClr val="000000"/>
                  </a:outerShdw>
                </a:effectLst>
                <a:latin typeface="Helvetica Neue" charset="0"/>
              </a:rPr>
              <a:t>ИНВЕСТИЦИОННЫЕ ВОЗМОЖНОСТИ</a:t>
            </a:r>
            <a:endParaRPr lang="en-GB" sz="831" b="1" dirty="0">
              <a:solidFill>
                <a:schemeClr val="bg1"/>
              </a:solidFill>
              <a:effectLst>
                <a:outerShdw blurRad="38100" dist="38100" dir="2700000" algn="tl">
                  <a:srgbClr val="000000"/>
                </a:outerShdw>
              </a:effectLst>
              <a:latin typeface="Helvetica Neue" charset="0"/>
            </a:endParaRPr>
          </a:p>
        </p:txBody>
      </p:sp>
      <p:sp>
        <p:nvSpPr>
          <p:cNvPr id="17418" name="Text Placeholder 2">
            <a:extLst>
              <a:ext uri="{FF2B5EF4-FFF2-40B4-BE49-F238E27FC236}">
                <a16:creationId xmlns:a16="http://schemas.microsoft.com/office/drawing/2014/main" id="{058E1106-8DB5-4D78-9800-DD076AE60E93}"/>
              </a:ext>
            </a:extLst>
          </p:cNvPr>
          <p:cNvSpPr txBox="1">
            <a:spLocks/>
          </p:cNvSpPr>
          <p:nvPr>
            <p:custDataLst>
              <p:tags r:id="rId3"/>
            </p:custDataLst>
          </p:nvPr>
        </p:nvSpPr>
        <p:spPr bwMode="auto">
          <a:xfrm rot="16200000">
            <a:off x="262039" y="3823133"/>
            <a:ext cx="1221031" cy="220906"/>
          </a:xfrm>
          <a:prstGeom prst="rect">
            <a:avLst/>
          </a:prstGeom>
          <a:solidFill>
            <a:srgbClr val="FFFF66"/>
          </a:solidFill>
          <a:ln w="9525">
            <a:solidFill>
              <a:srgbClr val="FFFF00"/>
            </a:solidFill>
            <a:miter lim="800000"/>
            <a:headEnd/>
            <a:tailEnd/>
          </a:ln>
        </p:spPr>
        <p:txBody>
          <a:bodyPr lIns="25322" tIns="12661" rIns="25322" bIns="12661" anchor="ct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ct val="120000"/>
              </a:lnSpc>
              <a:buClr>
                <a:srgbClr val="000000"/>
              </a:buClr>
              <a:buSzPct val="100000"/>
              <a:buFont typeface="Arial" panose="020B0604020202020204" pitchFamily="34" charset="0"/>
              <a:buNone/>
            </a:pPr>
            <a:r>
              <a:rPr lang="ru-RU" altLang="en-US" sz="831" b="1" dirty="0">
                <a:latin typeface="Helvetica Neue" charset="0"/>
              </a:rPr>
              <a:t>ПРЕИМУЩЕСТВА</a:t>
            </a:r>
            <a:endParaRPr lang="en-GB" altLang="en-US" sz="831" b="1" dirty="0">
              <a:latin typeface="Helvetica Neue" charset="0"/>
            </a:endParaRPr>
          </a:p>
        </p:txBody>
      </p:sp>
    </p:spTree>
    <p:extLst>
      <p:ext uri="{BB962C8B-B14F-4D97-AF65-F5344CB8AC3E}">
        <p14:creationId xmlns:p14="http://schemas.microsoft.com/office/powerpoint/2010/main" val="1384229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Placeholder 2">
            <a:extLst>
              <a:ext uri="{FF2B5EF4-FFF2-40B4-BE49-F238E27FC236}">
                <a16:creationId xmlns:a16="http://schemas.microsoft.com/office/drawing/2014/main" id="{B3A182FB-F6AF-48EB-9077-EB3F1961D0F9}"/>
              </a:ext>
            </a:extLst>
          </p:cNvPr>
          <p:cNvSpPr txBox="1">
            <a:spLocks/>
          </p:cNvSpPr>
          <p:nvPr>
            <p:custDataLst>
              <p:tags r:id="rId2"/>
            </p:custDataLst>
          </p:nvPr>
        </p:nvSpPr>
        <p:spPr bwMode="auto">
          <a:xfrm rot="16200000">
            <a:off x="3261949" y="310661"/>
            <a:ext cx="1404571" cy="5254136"/>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25322" tIns="12661" rIns="25322" bIns="12661" anchor="ct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20000"/>
              </a:lnSpc>
              <a:buFont typeface="Arial" panose="020B0604020202020204" pitchFamily="34" charset="0"/>
              <a:buNone/>
            </a:pPr>
            <a:endParaRPr lang="en-GB" altLang="en-US" sz="831">
              <a:latin typeface="Helvetica Neue" charset="0"/>
            </a:endParaRPr>
          </a:p>
        </p:txBody>
      </p:sp>
      <p:sp>
        <p:nvSpPr>
          <p:cNvPr id="50" name="Text Placeholder 2">
            <a:extLst>
              <a:ext uri="{FF2B5EF4-FFF2-40B4-BE49-F238E27FC236}">
                <a16:creationId xmlns:a16="http://schemas.microsoft.com/office/drawing/2014/main" id="{9922EB2D-EC3D-416F-BD85-4DFF58851CD3}"/>
              </a:ext>
            </a:extLst>
          </p:cNvPr>
          <p:cNvSpPr txBox="1">
            <a:spLocks/>
          </p:cNvSpPr>
          <p:nvPr>
            <p:custDataLst>
              <p:tags r:id="rId3"/>
            </p:custDataLst>
          </p:nvPr>
        </p:nvSpPr>
        <p:spPr>
          <a:xfrm rot="16200000">
            <a:off x="3215055" y="2042380"/>
            <a:ext cx="2056302" cy="6029687"/>
          </a:xfrm>
          <a:prstGeom prst="rect">
            <a:avLst/>
          </a:prstGeom>
          <a:noFill/>
          <a:ln>
            <a:solidFill>
              <a:srgbClr val="3366FF"/>
            </a:solidFill>
          </a:ln>
        </p:spPr>
        <p:txBody>
          <a:bodyPr lIns="0" tIns="0" rIns="0" bIns="0" anchor="ct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ts val="831"/>
              </a:lnSpc>
              <a:defRPr/>
            </a:pPr>
            <a:endParaRPr lang="en-GB" sz="831" dirty="0">
              <a:solidFill>
                <a:schemeClr val="bg1"/>
              </a:solidFill>
              <a:effectLst>
                <a:outerShdw blurRad="38100" dist="38100" dir="2700000" algn="tl">
                  <a:srgbClr val="000000"/>
                </a:outerShdw>
              </a:effectLst>
              <a:latin typeface="Helvetica Neue" charset="0"/>
              <a:cs typeface="Helvetica Neue" charset="0"/>
            </a:endParaRPr>
          </a:p>
        </p:txBody>
      </p:sp>
      <p:sp>
        <p:nvSpPr>
          <p:cNvPr id="48" name="Text Placeholder 2">
            <a:extLst>
              <a:ext uri="{FF2B5EF4-FFF2-40B4-BE49-F238E27FC236}">
                <a16:creationId xmlns:a16="http://schemas.microsoft.com/office/drawing/2014/main" id="{7E8FA64C-4BE8-4D08-91C1-800D4453323F}"/>
              </a:ext>
            </a:extLst>
          </p:cNvPr>
          <p:cNvSpPr txBox="1">
            <a:spLocks/>
          </p:cNvSpPr>
          <p:nvPr>
            <p:custDataLst>
              <p:tags r:id="rId4"/>
            </p:custDataLst>
          </p:nvPr>
        </p:nvSpPr>
        <p:spPr>
          <a:xfrm rot="16200000">
            <a:off x="4116452" y="-2109601"/>
            <a:ext cx="1460622" cy="7019194"/>
          </a:xfrm>
          <a:prstGeom prst="rect">
            <a:avLst/>
          </a:prstGeom>
          <a:noFill/>
          <a:ln>
            <a:solidFill>
              <a:srgbClr val="008000"/>
            </a:solidFill>
          </a:ln>
        </p:spPr>
        <p:txBody>
          <a:bodyPr lIns="25322" tIns="12661" rIns="25322" bIns="12661" anchor="ct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120000"/>
              </a:lnSpc>
              <a:buFont typeface="Arial" charset="0"/>
              <a:buNone/>
              <a:defRPr/>
            </a:pPr>
            <a:endParaRPr lang="en-GB" sz="969" dirty="0">
              <a:solidFill>
                <a:schemeClr val="bg1"/>
              </a:solidFill>
              <a:effectLst>
                <a:outerShdw blurRad="38100" dist="38100" dir="2700000" algn="tl">
                  <a:srgbClr val="000000"/>
                </a:outerShdw>
              </a:effectLst>
              <a:latin typeface="Helvetica Neue" charset="0"/>
              <a:cs typeface="Helvetica Neue" charset="0"/>
            </a:endParaRPr>
          </a:p>
        </p:txBody>
      </p:sp>
      <p:graphicFrame>
        <p:nvGraphicFramePr>
          <p:cNvPr id="18438" name="Object 51">
            <a:extLst>
              <a:ext uri="{FF2B5EF4-FFF2-40B4-BE49-F238E27FC236}">
                <a16:creationId xmlns:a16="http://schemas.microsoft.com/office/drawing/2014/main" id="{14F7F6C9-A41E-4B89-8D91-CF894BEB19BE}"/>
              </a:ext>
            </a:extLst>
          </p:cNvPr>
          <p:cNvGraphicFramePr>
            <a:graphicFrameLocks noChangeAspect="1"/>
          </p:cNvGraphicFramePr>
          <p:nvPr/>
        </p:nvGraphicFramePr>
        <p:xfrm>
          <a:off x="2198077" y="0"/>
          <a:ext cx="109904" cy="109904"/>
        </p:xfrm>
        <a:graphic>
          <a:graphicData uri="http://schemas.openxmlformats.org/presentationml/2006/ole">
            <mc:AlternateContent xmlns:mc="http://schemas.openxmlformats.org/markup-compatibility/2006">
              <mc:Choice xmlns:v="urn:schemas-microsoft-com:vml" Requires="v">
                <p:oleObj spid="_x0000_s5131" name="think-cell Slide" r:id="rId17" imgW="38100" imgH="38100" progId="">
                  <p:embed/>
                </p:oleObj>
              </mc:Choice>
              <mc:Fallback>
                <p:oleObj name="think-cell Slide" r:id="rId17" imgW="38100" imgH="38100" progId="">
                  <p:embed/>
                  <p:pic>
                    <p:nvPicPr>
                      <p:cNvPr id="18438" name="Object 51">
                        <a:extLst>
                          <a:ext uri="{FF2B5EF4-FFF2-40B4-BE49-F238E27FC236}">
                            <a16:creationId xmlns:a16="http://schemas.microsoft.com/office/drawing/2014/main" id="{14F7F6C9-A41E-4B89-8D91-CF894BEB19B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98077" y="0"/>
                        <a:ext cx="109904" cy="10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 name="Rectangle 46" hidden="1">
            <a:extLst>
              <a:ext uri="{FF2B5EF4-FFF2-40B4-BE49-F238E27FC236}">
                <a16:creationId xmlns:a16="http://schemas.microsoft.com/office/drawing/2014/main" id="{711D96BF-23A1-4165-9E79-35CD2BADF541}"/>
              </a:ext>
            </a:extLst>
          </p:cNvPr>
          <p:cNvSpPr/>
          <p:nvPr>
            <p:custDataLst>
              <p:tags r:id="rId5"/>
            </p:custDataLst>
          </p:nvPr>
        </p:nvSpPr>
        <p:spPr bwMode="auto">
          <a:xfrm>
            <a:off x="2198077" y="0"/>
            <a:ext cx="109904" cy="109904"/>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defRPr/>
            </a:pPr>
            <a:endParaRPr lang="en-US" sz="415">
              <a:cs typeface="Calibri"/>
              <a:sym typeface="Calibri"/>
            </a:endParaRPr>
          </a:p>
        </p:txBody>
      </p:sp>
      <p:sp>
        <p:nvSpPr>
          <p:cNvPr id="18440" name="Text Placeholder 2">
            <a:extLst>
              <a:ext uri="{FF2B5EF4-FFF2-40B4-BE49-F238E27FC236}">
                <a16:creationId xmlns:a16="http://schemas.microsoft.com/office/drawing/2014/main" id="{E221C611-C730-4DF4-AB4B-A4D1C32C84CC}"/>
              </a:ext>
            </a:extLst>
          </p:cNvPr>
          <p:cNvSpPr>
            <a:spLocks noGrp="1"/>
          </p:cNvSpPr>
          <p:nvPr>
            <p:custDataLst>
              <p:tags r:id="rId6"/>
            </p:custDataLst>
          </p:nvPr>
        </p:nvSpPr>
        <p:spPr bwMode="auto">
          <a:xfrm>
            <a:off x="2984989" y="2933335"/>
            <a:ext cx="265967" cy="9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buSzPct val="25000"/>
              <a:buFont typeface="Arial" panose="020B0604020202020204" pitchFamily="34" charset="0"/>
              <a:buNone/>
            </a:pPr>
            <a:endParaRPr lang="en-US" altLang="en-US" sz="623">
              <a:latin typeface="Calibri" panose="020F0502020204030204" pitchFamily="34" charset="0"/>
              <a:sym typeface="Calibri" panose="020F0502020204030204" pitchFamily="34" charset="0"/>
            </a:endParaRPr>
          </a:p>
        </p:txBody>
      </p:sp>
      <p:sp>
        <p:nvSpPr>
          <p:cNvPr id="26" name="TextBox 25">
            <a:extLst>
              <a:ext uri="{FF2B5EF4-FFF2-40B4-BE49-F238E27FC236}">
                <a16:creationId xmlns:a16="http://schemas.microsoft.com/office/drawing/2014/main" id="{CC6B4B45-3A56-4068-B558-B73834941C97}"/>
              </a:ext>
            </a:extLst>
          </p:cNvPr>
          <p:cNvSpPr txBox="1"/>
          <p:nvPr>
            <p:custDataLst>
              <p:tags r:id="rId7"/>
            </p:custDataLst>
          </p:nvPr>
        </p:nvSpPr>
        <p:spPr>
          <a:xfrm>
            <a:off x="2312377" y="404446"/>
            <a:ext cx="4495067" cy="96715"/>
          </a:xfrm>
          <a:prstGeom prst="rect">
            <a:avLst/>
          </a:prstGeom>
          <a:solidFill>
            <a:schemeClr val="tx1">
              <a:lumMod val="65000"/>
              <a:lumOff val="35000"/>
            </a:schemeClr>
          </a:solidFill>
          <a:ln>
            <a:noFill/>
          </a:ln>
        </p:spPr>
        <p:txBody>
          <a:bodyPr lIns="0" tIns="0" rIns="0" bIns="0"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GB" sz="969" b="1" dirty="0">
              <a:solidFill>
                <a:schemeClr val="bg1"/>
              </a:solidFill>
              <a:latin typeface="+mn-lt"/>
            </a:endParaRPr>
          </a:p>
        </p:txBody>
      </p:sp>
      <p:sp>
        <p:nvSpPr>
          <p:cNvPr id="18442" name="Text Placeholder 2">
            <a:extLst>
              <a:ext uri="{FF2B5EF4-FFF2-40B4-BE49-F238E27FC236}">
                <a16:creationId xmlns:a16="http://schemas.microsoft.com/office/drawing/2014/main" id="{32B03375-3063-4529-9B2C-0391ADCD5E88}"/>
              </a:ext>
            </a:extLst>
          </p:cNvPr>
          <p:cNvSpPr>
            <a:spLocks noGrp="1"/>
          </p:cNvSpPr>
          <p:nvPr>
            <p:custDataLst>
              <p:tags r:id="rId8"/>
            </p:custDataLst>
          </p:nvPr>
        </p:nvSpPr>
        <p:spPr bwMode="auto">
          <a:xfrm>
            <a:off x="2984989" y="2933335"/>
            <a:ext cx="265967" cy="9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buSzPct val="25000"/>
              <a:buFont typeface="Arial" panose="020B0604020202020204" pitchFamily="34" charset="0"/>
              <a:buNone/>
            </a:pPr>
            <a:endParaRPr lang="en-US" altLang="en-US" sz="623">
              <a:latin typeface="Calibri" panose="020F0502020204030204" pitchFamily="34" charset="0"/>
              <a:sym typeface="Calibri" panose="020F0502020204030204" pitchFamily="34" charset="0"/>
            </a:endParaRPr>
          </a:p>
        </p:txBody>
      </p:sp>
      <p:sp>
        <p:nvSpPr>
          <p:cNvPr id="28" name="Text Placeholder 2">
            <a:extLst>
              <a:ext uri="{FF2B5EF4-FFF2-40B4-BE49-F238E27FC236}">
                <a16:creationId xmlns:a16="http://schemas.microsoft.com/office/drawing/2014/main" id="{031A5C87-FEF2-4318-943C-31EC02D020FD}"/>
              </a:ext>
            </a:extLst>
          </p:cNvPr>
          <p:cNvSpPr txBox="1">
            <a:spLocks/>
          </p:cNvSpPr>
          <p:nvPr>
            <p:custDataLst>
              <p:tags r:id="rId9"/>
            </p:custDataLst>
          </p:nvPr>
        </p:nvSpPr>
        <p:spPr>
          <a:xfrm rot="16200000">
            <a:off x="224387" y="1237702"/>
            <a:ext cx="1375268" cy="409943"/>
          </a:xfrm>
          <a:prstGeom prst="rect">
            <a:avLst/>
          </a:prstGeom>
          <a:solidFill>
            <a:srgbClr val="007E01"/>
          </a:solidFill>
          <a:ln>
            <a:solidFill>
              <a:srgbClr val="008000"/>
            </a:solidFill>
          </a:ln>
        </p:spPr>
        <p:txBody>
          <a:bodyPr lIns="25322" tIns="12661" rIns="25322" bIns="12661" anchor="ct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120000"/>
              </a:lnSpc>
              <a:buFont typeface="Arial" panose="020B0604020202020204" pitchFamily="34" charset="0"/>
              <a:buNone/>
              <a:defRPr/>
            </a:pPr>
            <a:r>
              <a:rPr lang="ru-RU" sz="831" b="1" dirty="0">
                <a:solidFill>
                  <a:schemeClr val="bg1"/>
                </a:solidFill>
                <a:effectLst>
                  <a:outerShdw blurRad="38100" dist="38100" dir="2700000" algn="tl">
                    <a:srgbClr val="000000"/>
                  </a:outerShdw>
                </a:effectLst>
                <a:latin typeface="Helvetica Neue" charset="0"/>
              </a:rPr>
              <a:t>РЫНОК</a:t>
            </a:r>
            <a:endParaRPr lang="en-GB" sz="831" b="1" dirty="0">
              <a:solidFill>
                <a:schemeClr val="bg1"/>
              </a:solidFill>
              <a:effectLst>
                <a:outerShdw blurRad="38100" dist="38100" dir="2700000" algn="tl">
                  <a:srgbClr val="000000"/>
                </a:outerShdw>
              </a:effectLst>
              <a:latin typeface="Helvetica Neue" charset="0"/>
            </a:endParaRPr>
          </a:p>
        </p:txBody>
      </p:sp>
      <p:sp>
        <p:nvSpPr>
          <p:cNvPr id="1036" name="TextBox 29">
            <a:extLst>
              <a:ext uri="{FF2B5EF4-FFF2-40B4-BE49-F238E27FC236}">
                <a16:creationId xmlns:a16="http://schemas.microsoft.com/office/drawing/2014/main" id="{7F495649-8753-4106-A65C-C151DCB60F6C}"/>
              </a:ext>
            </a:extLst>
          </p:cNvPr>
          <p:cNvSpPr txBox="1">
            <a:spLocks noChangeArrowheads="1"/>
          </p:cNvSpPr>
          <p:nvPr>
            <p:custDataLst>
              <p:tags r:id="rId10"/>
            </p:custDataLst>
          </p:nvPr>
        </p:nvSpPr>
        <p:spPr bwMode="auto">
          <a:xfrm>
            <a:off x="2528888" y="4550020"/>
            <a:ext cx="4348895" cy="612530"/>
          </a:xfrm>
          <a:prstGeom prst="rect">
            <a:avLst/>
          </a:prstGeom>
          <a:noFill/>
          <a:ln w="9525">
            <a:noFill/>
            <a:miter lim="800000"/>
            <a:headEnd/>
            <a:tailEnd/>
          </a:ln>
        </p:spPr>
        <p:txBody>
          <a:bodyPr lIns="0" rIns="0" anchor="ctr"/>
          <a:lstStyle/>
          <a:p>
            <a:pPr marL="118695" indent="-118695">
              <a:spcAft>
                <a:spcPts val="277"/>
              </a:spcAft>
              <a:buFont typeface="Wingdings" pitchFamily="2" charset="2"/>
              <a:buChar char="Ø"/>
              <a:defRPr/>
            </a:pPr>
            <a:endParaRPr lang="en-US" altLang="en-US" sz="1108" dirty="0"/>
          </a:p>
        </p:txBody>
      </p:sp>
      <p:sp>
        <p:nvSpPr>
          <p:cNvPr id="31" name="Text Placeholder 2">
            <a:extLst>
              <a:ext uri="{FF2B5EF4-FFF2-40B4-BE49-F238E27FC236}">
                <a16:creationId xmlns:a16="http://schemas.microsoft.com/office/drawing/2014/main" id="{D3593237-7B40-4C1A-91CB-98CE9E36AF78}"/>
              </a:ext>
            </a:extLst>
          </p:cNvPr>
          <p:cNvSpPr txBox="1">
            <a:spLocks/>
          </p:cNvSpPr>
          <p:nvPr>
            <p:custDataLst>
              <p:tags r:id="rId11"/>
            </p:custDataLst>
          </p:nvPr>
        </p:nvSpPr>
        <p:spPr>
          <a:xfrm rot="16200000">
            <a:off x="58458" y="4707020"/>
            <a:ext cx="1496112" cy="348393"/>
          </a:xfrm>
          <a:prstGeom prst="rect">
            <a:avLst/>
          </a:prstGeom>
          <a:solidFill>
            <a:srgbClr val="3366FF"/>
          </a:solidFill>
          <a:ln>
            <a:solidFill>
              <a:srgbClr val="3366FF"/>
            </a:solidFill>
          </a:ln>
        </p:spPr>
        <p:txBody>
          <a:bodyPr lIns="0" tIns="0" rIns="0" bIns="0" anchor="ct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ts val="831"/>
              </a:lnSpc>
              <a:defRPr/>
            </a:pPr>
            <a:r>
              <a:rPr lang="ru-RU" sz="831" b="1" dirty="0">
                <a:solidFill>
                  <a:schemeClr val="bg1"/>
                </a:solidFill>
                <a:effectLst>
                  <a:outerShdw blurRad="38100" dist="38100" dir="2700000" algn="tl">
                    <a:srgbClr val="000000"/>
                  </a:outerShdw>
                </a:effectLst>
                <a:latin typeface="Helvetica Neue" charset="0"/>
              </a:rPr>
              <a:t>ИНВЕСТИЦИОННЫЕ</a:t>
            </a:r>
            <a:r>
              <a:rPr lang="en-US" sz="831" b="1" dirty="0">
                <a:solidFill>
                  <a:schemeClr val="bg1"/>
                </a:solidFill>
                <a:effectLst>
                  <a:outerShdw blurRad="38100" dist="38100" dir="2700000" algn="tl">
                    <a:srgbClr val="000000"/>
                  </a:outerShdw>
                </a:effectLst>
                <a:latin typeface="Helvetica Neue" charset="0"/>
              </a:rPr>
              <a:t> </a:t>
            </a:r>
            <a:r>
              <a:rPr lang="ru-RU" sz="831" b="1" dirty="0">
                <a:solidFill>
                  <a:schemeClr val="bg1"/>
                </a:solidFill>
                <a:effectLst>
                  <a:outerShdw blurRad="38100" dist="38100" dir="2700000" algn="tl">
                    <a:srgbClr val="000000"/>
                  </a:outerShdw>
                </a:effectLst>
                <a:latin typeface="Helvetica Neue" charset="0"/>
              </a:rPr>
              <a:t>ВОЗМОЖНОСТИ</a:t>
            </a:r>
            <a:endParaRPr lang="en-GB" sz="831" b="1" dirty="0">
              <a:solidFill>
                <a:schemeClr val="bg1"/>
              </a:solidFill>
              <a:effectLst>
                <a:outerShdw blurRad="38100" dist="38100" dir="2700000" algn="tl">
                  <a:srgbClr val="000000"/>
                </a:outerShdw>
              </a:effectLst>
              <a:latin typeface="Helvetica Neue" charset="0"/>
            </a:endParaRPr>
          </a:p>
        </p:txBody>
      </p:sp>
      <p:sp>
        <p:nvSpPr>
          <p:cNvPr id="18446" name="TextBox 32">
            <a:extLst>
              <a:ext uri="{FF2B5EF4-FFF2-40B4-BE49-F238E27FC236}">
                <a16:creationId xmlns:a16="http://schemas.microsoft.com/office/drawing/2014/main" id="{C6B733FF-1D6E-4F9F-9715-59B0A4090EAA}"/>
              </a:ext>
            </a:extLst>
          </p:cNvPr>
          <p:cNvSpPr txBox="1">
            <a:spLocks noChangeArrowheads="1"/>
          </p:cNvSpPr>
          <p:nvPr/>
        </p:nvSpPr>
        <p:spPr bwMode="auto">
          <a:xfrm>
            <a:off x="1337165" y="755040"/>
            <a:ext cx="6809642"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Arial" panose="020B0604020202020204" pitchFamily="34" charset="0"/>
                <a:ea typeface="ＭＳ Ｐゴシック" panose="020B0600070205080204" pitchFamily="34" charset="-128"/>
              </a:defRPr>
            </a:lvl1pPr>
            <a:lvl2pPr marL="171450" indent="-1714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algn="just">
              <a:spcAft>
                <a:spcPts val="277"/>
              </a:spcAft>
              <a:buFont typeface="Arial" panose="020B0604020202020204" pitchFamily="34" charset="0"/>
              <a:buChar char="•"/>
            </a:pPr>
            <a:r>
              <a:rPr lang="ru-RU" altLang="en-US" sz="1200" dirty="0">
                <a:latin typeface="Bookman Old Style" panose="02050604050505020204" pitchFamily="18" charset="0"/>
              </a:rPr>
              <a:t>Вклад в ВВП – </a:t>
            </a:r>
            <a:r>
              <a:rPr lang="en-US" altLang="en-US" sz="1200" dirty="0">
                <a:latin typeface="Bookman Old Style" panose="02050604050505020204" pitchFamily="18" charset="0"/>
              </a:rPr>
              <a:t>10%</a:t>
            </a:r>
            <a:r>
              <a:rPr lang="ru-RU" altLang="en-US" sz="1200" dirty="0">
                <a:latin typeface="Bookman Old Style" panose="02050604050505020204" pitchFamily="18" charset="0"/>
              </a:rPr>
              <a:t>, в с/х ВВП – </a:t>
            </a:r>
            <a:r>
              <a:rPr lang="en-US" altLang="en-US" sz="1200" dirty="0">
                <a:latin typeface="Bookman Old Style" panose="02050604050505020204" pitchFamily="18" charset="0"/>
              </a:rPr>
              <a:t>3%</a:t>
            </a:r>
            <a:r>
              <a:rPr lang="ru-RU" altLang="en-US" sz="1200" dirty="0">
                <a:latin typeface="Bookman Old Style" panose="02050604050505020204" pitchFamily="18" charset="0"/>
              </a:rPr>
              <a:t>, </a:t>
            </a:r>
            <a:r>
              <a:rPr lang="en-US" altLang="en-US" sz="1200" dirty="0">
                <a:latin typeface="Bookman Old Style" panose="02050604050505020204" pitchFamily="18" charset="0"/>
              </a:rPr>
              <a:t>65% </a:t>
            </a:r>
            <a:r>
              <a:rPr lang="ru-RU" altLang="en-US" sz="1200" dirty="0">
                <a:latin typeface="Bookman Old Style" panose="02050604050505020204" pitchFamily="18" charset="0"/>
              </a:rPr>
              <a:t>семей занимаются тем или иным видом животноводства</a:t>
            </a:r>
            <a:endParaRPr lang="en-US" altLang="en-US" sz="1200" dirty="0">
              <a:latin typeface="Bookman Old Style" panose="02050604050505020204" pitchFamily="18" charset="0"/>
            </a:endParaRPr>
          </a:p>
          <a:p>
            <a:pPr algn="just">
              <a:spcAft>
                <a:spcPts val="277"/>
              </a:spcAft>
              <a:buFont typeface="Arial" panose="020B0604020202020204" pitchFamily="34" charset="0"/>
              <a:buChar char="•"/>
            </a:pPr>
            <a:r>
              <a:rPr lang="ru-RU" altLang="en-US" sz="1200" dirty="0">
                <a:latin typeface="Bookman Old Style" panose="02050604050505020204" pitchFamily="18" charset="0"/>
              </a:rPr>
              <a:t>Потребление мяса в развитых странах - </a:t>
            </a:r>
            <a:r>
              <a:rPr lang="en-US" altLang="en-US" sz="1200" dirty="0">
                <a:latin typeface="Bookman Old Style" panose="02050604050505020204" pitchFamily="18" charset="0"/>
              </a:rPr>
              <a:t>80 </a:t>
            </a:r>
            <a:r>
              <a:rPr lang="ru-RU" altLang="en-US" sz="1200" dirty="0">
                <a:latin typeface="Bookman Old Style" panose="02050604050505020204" pitchFamily="18" charset="0"/>
              </a:rPr>
              <a:t>кг/год, в Африке – не более</a:t>
            </a:r>
            <a:r>
              <a:rPr lang="en-US" altLang="en-US" sz="1200" dirty="0">
                <a:latin typeface="Bookman Old Style" panose="02050604050505020204" pitchFamily="18" charset="0"/>
              </a:rPr>
              <a:t> 32</a:t>
            </a:r>
            <a:r>
              <a:rPr lang="ru-RU" altLang="en-US" sz="1200" dirty="0">
                <a:latin typeface="Bookman Old Style" panose="02050604050505020204" pitchFamily="18" charset="0"/>
              </a:rPr>
              <a:t> кг</a:t>
            </a:r>
            <a:r>
              <a:rPr lang="en-US" altLang="en-US" sz="1200" dirty="0">
                <a:latin typeface="Bookman Old Style" panose="02050604050505020204" pitchFamily="18" charset="0"/>
              </a:rPr>
              <a:t>. </a:t>
            </a:r>
            <a:r>
              <a:rPr lang="ru-RU" altLang="en-US" sz="1200" dirty="0">
                <a:latin typeface="Bookman Old Style" panose="02050604050505020204" pitchFamily="18" charset="0"/>
              </a:rPr>
              <a:t>Основной источник – куриное мясо, составляет большую часть мясного импорта</a:t>
            </a:r>
            <a:r>
              <a:rPr lang="en-US" altLang="en-US" sz="1200" dirty="0">
                <a:latin typeface="Bookman Old Style" panose="02050604050505020204" pitchFamily="18" charset="0"/>
              </a:rPr>
              <a:t>. </a:t>
            </a:r>
          </a:p>
          <a:p>
            <a:pPr algn="just">
              <a:spcAft>
                <a:spcPts val="277"/>
              </a:spcAft>
              <a:buFont typeface="Arial" panose="020B0604020202020204" pitchFamily="34" charset="0"/>
              <a:buChar char="•"/>
            </a:pPr>
            <a:r>
              <a:rPr lang="ru-RU" altLang="en-US" sz="1200" dirty="0">
                <a:latin typeface="Bookman Old Style" panose="02050604050505020204" pitchFamily="18" charset="0"/>
              </a:rPr>
              <a:t>Потребление мяса в Руанде: </a:t>
            </a:r>
            <a:r>
              <a:rPr lang="en-US" altLang="en-US" sz="1200" dirty="0">
                <a:latin typeface="Bookman Old Style" panose="02050604050505020204" pitchFamily="18" charset="0"/>
              </a:rPr>
              <a:t>7.9 </a:t>
            </a:r>
            <a:r>
              <a:rPr lang="ru-RU" altLang="en-US" sz="1200" dirty="0">
                <a:latin typeface="Bookman Old Style" panose="02050604050505020204" pitchFamily="18" charset="0"/>
              </a:rPr>
              <a:t>кг</a:t>
            </a:r>
            <a:r>
              <a:rPr lang="en-US" altLang="en-US" sz="1200" dirty="0">
                <a:latin typeface="Bookman Old Style" panose="02050604050505020204" pitchFamily="18" charset="0"/>
              </a:rPr>
              <a:t>/</a:t>
            </a:r>
            <a:r>
              <a:rPr lang="ru-RU" altLang="en-US" sz="1200" dirty="0">
                <a:latin typeface="Bookman Old Style" panose="02050604050505020204" pitchFamily="18" charset="0"/>
              </a:rPr>
              <a:t>год </a:t>
            </a:r>
            <a:r>
              <a:rPr lang="en-US" altLang="en-US" sz="1200" dirty="0">
                <a:latin typeface="Bookman Old Style" panose="02050604050505020204" pitchFamily="18" charset="0"/>
              </a:rPr>
              <a:t>(2014)</a:t>
            </a:r>
            <a:r>
              <a:rPr lang="ru-RU" altLang="en-US" sz="1200" dirty="0">
                <a:latin typeface="Bookman Old Style" panose="02050604050505020204" pitchFamily="18" charset="0"/>
              </a:rPr>
              <a:t> (увеличение с </a:t>
            </a:r>
            <a:r>
              <a:rPr lang="en-US" altLang="en-US" sz="1200" dirty="0">
                <a:latin typeface="Bookman Old Style" panose="02050604050505020204" pitchFamily="18" charset="0"/>
              </a:rPr>
              <a:t>5.6 </a:t>
            </a:r>
            <a:r>
              <a:rPr lang="ru-RU" altLang="en-US" sz="1200" dirty="0">
                <a:latin typeface="Bookman Old Style" panose="02050604050505020204" pitchFamily="18" charset="0"/>
              </a:rPr>
              <a:t>кг/год в</a:t>
            </a:r>
            <a:r>
              <a:rPr lang="en-US" altLang="en-US" sz="1200" dirty="0">
                <a:latin typeface="Bookman Old Style" panose="02050604050505020204" pitchFamily="18" charset="0"/>
              </a:rPr>
              <a:t> 2006</a:t>
            </a:r>
            <a:r>
              <a:rPr lang="ru-RU" altLang="en-US" sz="1200" dirty="0">
                <a:latin typeface="Bookman Old Style" panose="02050604050505020204" pitchFamily="18" charset="0"/>
              </a:rPr>
              <a:t>г)</a:t>
            </a:r>
            <a:r>
              <a:rPr lang="en-US" altLang="en-US" sz="1200" dirty="0">
                <a:latin typeface="Bookman Old Style" panose="02050604050505020204" pitchFamily="18" charset="0"/>
              </a:rPr>
              <a:t>. </a:t>
            </a:r>
            <a:r>
              <a:rPr lang="ru-RU" altLang="en-US" sz="1200" dirty="0">
                <a:latin typeface="Bookman Old Style" panose="02050604050505020204" pitchFamily="18" charset="0"/>
              </a:rPr>
              <a:t>Потребления яиц – </a:t>
            </a:r>
            <a:r>
              <a:rPr lang="en-US" altLang="en-US" sz="1200" dirty="0">
                <a:latin typeface="Bookman Old Style" panose="02050604050505020204" pitchFamily="18" charset="0"/>
              </a:rPr>
              <a:t>0</a:t>
            </a:r>
            <a:r>
              <a:rPr lang="ru-RU" altLang="en-US" sz="1200" dirty="0">
                <a:latin typeface="Bookman Old Style" panose="02050604050505020204" pitchFamily="18" charset="0"/>
              </a:rPr>
              <a:t>,</a:t>
            </a:r>
            <a:r>
              <a:rPr lang="en-US" altLang="en-US" sz="1200" dirty="0">
                <a:latin typeface="Bookman Old Style" panose="02050604050505020204" pitchFamily="18" charset="0"/>
              </a:rPr>
              <a:t>63 </a:t>
            </a:r>
            <a:r>
              <a:rPr lang="ru-RU" altLang="en-US" sz="1200" dirty="0">
                <a:latin typeface="Bookman Old Style" panose="02050604050505020204" pitchFamily="18" charset="0"/>
              </a:rPr>
              <a:t>кг/год в 2</a:t>
            </a:r>
            <a:r>
              <a:rPr lang="en-US" altLang="en-US" sz="1200" dirty="0">
                <a:latin typeface="Bookman Old Style" panose="02050604050505020204" pitchFamily="18" charset="0"/>
              </a:rPr>
              <a:t>014 </a:t>
            </a:r>
            <a:r>
              <a:rPr lang="ru-RU" altLang="en-US" sz="1200" dirty="0">
                <a:latin typeface="Bookman Old Style" panose="02050604050505020204" pitchFamily="18" charset="0"/>
              </a:rPr>
              <a:t>(с </a:t>
            </a:r>
            <a:r>
              <a:rPr lang="en-US" altLang="en-US" sz="1200" dirty="0">
                <a:latin typeface="Bookman Old Style" panose="02050604050505020204" pitchFamily="18" charset="0"/>
              </a:rPr>
              <a:t>0</a:t>
            </a:r>
            <a:r>
              <a:rPr lang="ru-RU" altLang="en-US" sz="1200" dirty="0">
                <a:latin typeface="Bookman Old Style" panose="02050604050505020204" pitchFamily="18" charset="0"/>
              </a:rPr>
              <a:t>,</a:t>
            </a:r>
            <a:r>
              <a:rPr lang="en-US" altLang="en-US" sz="1200" dirty="0">
                <a:latin typeface="Bookman Old Style" panose="02050604050505020204" pitchFamily="18" charset="0"/>
              </a:rPr>
              <a:t>2</a:t>
            </a:r>
            <a:r>
              <a:rPr lang="ru-RU" altLang="en-US" sz="1200" dirty="0">
                <a:latin typeface="Bookman Old Style" panose="02050604050505020204" pitchFamily="18" charset="0"/>
              </a:rPr>
              <a:t> кг в</a:t>
            </a:r>
            <a:r>
              <a:rPr lang="en-US" altLang="en-US" sz="1200" dirty="0">
                <a:latin typeface="Bookman Old Style" panose="02050604050505020204" pitchFamily="18" charset="0"/>
              </a:rPr>
              <a:t> 2006</a:t>
            </a:r>
            <a:r>
              <a:rPr lang="ru-RU" altLang="en-US" sz="1200" dirty="0">
                <a:latin typeface="Bookman Old Style" panose="02050604050505020204" pitchFamily="18" charset="0"/>
              </a:rPr>
              <a:t>)</a:t>
            </a:r>
            <a:r>
              <a:rPr lang="en-US" altLang="en-US" sz="1200" dirty="0">
                <a:latin typeface="Bookman Old Style" panose="02050604050505020204" pitchFamily="18" charset="0"/>
              </a:rPr>
              <a:t>. </a:t>
            </a:r>
          </a:p>
        </p:txBody>
      </p:sp>
      <p:sp>
        <p:nvSpPr>
          <p:cNvPr id="18447" name="TextBox 33">
            <a:extLst>
              <a:ext uri="{FF2B5EF4-FFF2-40B4-BE49-F238E27FC236}">
                <a16:creationId xmlns:a16="http://schemas.microsoft.com/office/drawing/2014/main" id="{CC7EA8A4-D0F8-44F1-9D9A-1816163C4645}"/>
              </a:ext>
            </a:extLst>
          </p:cNvPr>
          <p:cNvSpPr txBox="1">
            <a:spLocks noChangeArrowheads="1"/>
          </p:cNvSpPr>
          <p:nvPr/>
        </p:nvSpPr>
        <p:spPr bwMode="auto">
          <a:xfrm>
            <a:off x="1337166" y="2295892"/>
            <a:ext cx="5254137"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spcAft>
                <a:spcPts val="277"/>
              </a:spcAft>
              <a:buFont typeface="Wingdings" panose="05000000000000000000" pitchFamily="2" charset="2"/>
              <a:buChar char="§"/>
            </a:pPr>
            <a:r>
              <a:rPr lang="ru-RU" altLang="ru-RU" sz="1200" dirty="0">
                <a:latin typeface="Bookman Old Style" panose="02050604050505020204" pitchFamily="18" charset="0"/>
              </a:rPr>
              <a:t>Рост поголовья птицы до </a:t>
            </a:r>
            <a:r>
              <a:rPr lang="en-US" altLang="ru-RU" sz="1200" dirty="0">
                <a:latin typeface="Bookman Old Style" panose="02050604050505020204" pitchFamily="18" charset="0"/>
              </a:rPr>
              <a:t>4, 916,837 </a:t>
            </a:r>
            <a:r>
              <a:rPr lang="ru-RU" altLang="ru-RU" sz="1200" dirty="0">
                <a:latin typeface="Bookman Old Style" panose="02050604050505020204" pitchFamily="18" charset="0"/>
              </a:rPr>
              <a:t>в </a:t>
            </a:r>
            <a:r>
              <a:rPr lang="en-US" altLang="ru-RU" sz="1200" dirty="0">
                <a:latin typeface="Bookman Old Style" panose="02050604050505020204" pitchFamily="18" charset="0"/>
              </a:rPr>
              <a:t>2014</a:t>
            </a:r>
            <a:r>
              <a:rPr lang="ru-RU" altLang="ru-RU" sz="1200" dirty="0">
                <a:latin typeface="Bookman Old Style" panose="02050604050505020204" pitchFamily="18" charset="0"/>
              </a:rPr>
              <a:t>г и продукции с </a:t>
            </a:r>
            <a:r>
              <a:rPr lang="en-US" altLang="ru-RU" sz="1200" dirty="0">
                <a:latin typeface="Bookman Old Style" panose="02050604050505020204" pitchFamily="18" charset="0"/>
              </a:rPr>
              <a:t>7,379MT </a:t>
            </a:r>
            <a:r>
              <a:rPr lang="ru-RU" altLang="ru-RU" sz="1200" dirty="0">
                <a:latin typeface="Bookman Old Style" panose="02050604050505020204" pitchFamily="18" charset="0"/>
              </a:rPr>
              <a:t>в </a:t>
            </a:r>
            <a:r>
              <a:rPr lang="en-US" altLang="ru-RU" sz="1200" dirty="0">
                <a:latin typeface="Bookman Old Style" panose="02050604050505020204" pitchFamily="18" charset="0"/>
              </a:rPr>
              <a:t>2005</a:t>
            </a:r>
            <a:r>
              <a:rPr lang="ru-RU" altLang="ru-RU" sz="1200" dirty="0">
                <a:latin typeface="Bookman Old Style" panose="02050604050505020204" pitchFamily="18" charset="0"/>
              </a:rPr>
              <a:t>г</a:t>
            </a:r>
            <a:r>
              <a:rPr lang="en-US" altLang="ru-RU" sz="1200" dirty="0">
                <a:latin typeface="Bookman Old Style" panose="02050604050505020204" pitchFamily="18" charset="0"/>
              </a:rPr>
              <a:t> to 16,304MT </a:t>
            </a:r>
            <a:r>
              <a:rPr lang="ru-RU" altLang="ru-RU" sz="1200" dirty="0">
                <a:latin typeface="Bookman Old Style" panose="02050604050505020204" pitchFamily="18" charset="0"/>
              </a:rPr>
              <a:t>в</a:t>
            </a:r>
            <a:r>
              <a:rPr lang="en-US" altLang="ru-RU" sz="1200" dirty="0">
                <a:latin typeface="Bookman Old Style" panose="02050604050505020204" pitchFamily="18" charset="0"/>
              </a:rPr>
              <a:t> 2014. </a:t>
            </a:r>
          </a:p>
          <a:p>
            <a:pPr algn="just">
              <a:spcAft>
                <a:spcPts val="277"/>
              </a:spcAft>
              <a:buFont typeface="Wingdings" panose="05000000000000000000" pitchFamily="2" charset="2"/>
              <a:buChar char="§"/>
            </a:pPr>
            <a:r>
              <a:rPr lang="ru-RU" altLang="en-US" sz="1200" dirty="0">
                <a:latin typeface="Bookman Old Style" panose="02050604050505020204" pitchFamily="18" charset="0"/>
              </a:rPr>
              <a:t>Новая земельная политика, направленная на сохранность фермерских земель.</a:t>
            </a:r>
            <a:endParaRPr lang="en-US" altLang="en-US" sz="1200" dirty="0">
              <a:latin typeface="Bookman Old Style" panose="02050604050505020204" pitchFamily="18" charset="0"/>
            </a:endParaRPr>
          </a:p>
          <a:p>
            <a:pPr algn="just">
              <a:spcAft>
                <a:spcPts val="277"/>
              </a:spcAft>
              <a:buFont typeface="Wingdings" panose="05000000000000000000" pitchFamily="2" charset="2"/>
              <a:buChar char="§"/>
            </a:pPr>
            <a:r>
              <a:rPr lang="ru-RU" altLang="en-US" sz="1200" dirty="0">
                <a:latin typeface="Bookman Old Style" panose="02050604050505020204" pitchFamily="18" charset="0"/>
              </a:rPr>
              <a:t>Фокус на </a:t>
            </a:r>
            <a:r>
              <a:rPr lang="ru-RU" altLang="en-US" sz="1200" dirty="0" err="1">
                <a:latin typeface="Bookman Old Style" panose="02050604050505020204" pitchFamily="18" charset="0"/>
              </a:rPr>
              <a:t>равитии</a:t>
            </a:r>
            <a:r>
              <a:rPr lang="ru-RU" altLang="en-US" sz="1200" dirty="0">
                <a:latin typeface="Bookman Old Style" panose="02050604050505020204" pitchFamily="18" charset="0"/>
              </a:rPr>
              <a:t> птицеводства: в </a:t>
            </a:r>
            <a:r>
              <a:rPr lang="en-US" altLang="en-US" sz="1200" dirty="0">
                <a:latin typeface="Bookman Old Style" panose="02050604050505020204" pitchFamily="18" charset="0"/>
              </a:rPr>
              <a:t>2017</a:t>
            </a:r>
            <a:r>
              <a:rPr lang="ru-RU" altLang="en-US" sz="1200" dirty="0">
                <a:latin typeface="Bookman Old Style" panose="02050604050505020204" pitchFamily="18" charset="0"/>
              </a:rPr>
              <a:t>г отрасль получила статус стратегически важной. </a:t>
            </a:r>
            <a:r>
              <a:rPr lang="en-US" altLang="en-US" sz="1200" dirty="0">
                <a:latin typeface="Bookman Old Style" panose="02050604050505020204" pitchFamily="18" charset="0"/>
              </a:rPr>
              <a:t> </a:t>
            </a:r>
          </a:p>
        </p:txBody>
      </p:sp>
      <p:sp>
        <p:nvSpPr>
          <p:cNvPr id="41" name="TextBox 40">
            <a:extLst>
              <a:ext uri="{FF2B5EF4-FFF2-40B4-BE49-F238E27FC236}">
                <a16:creationId xmlns:a16="http://schemas.microsoft.com/office/drawing/2014/main" id="{ACD1D6C0-BD13-48D4-92B7-A9D5E4DFBE85}"/>
              </a:ext>
            </a:extLst>
          </p:cNvPr>
          <p:cNvSpPr txBox="1"/>
          <p:nvPr>
            <p:custDataLst>
              <p:tags r:id="rId12"/>
            </p:custDataLst>
          </p:nvPr>
        </p:nvSpPr>
        <p:spPr>
          <a:xfrm>
            <a:off x="818418" y="108440"/>
            <a:ext cx="7448549" cy="561244"/>
          </a:xfrm>
          <a:prstGeom prst="rect">
            <a:avLst/>
          </a:prstGeom>
          <a:solidFill>
            <a:schemeClr val="accent3"/>
          </a:solidFill>
          <a:ln>
            <a:solidFill>
              <a:schemeClr val="accent1">
                <a:shade val="50000"/>
              </a:schemeClr>
            </a:solidFill>
          </a:ln>
        </p:spPr>
        <p:txBody>
          <a:bodyPr wrap="square">
            <a:spAutoFit/>
          </a:bodyPr>
          <a:lstStyle/>
          <a:p>
            <a:pPr algn="ctr" eaLnBrk="1" hangingPunct="1">
              <a:defRPr/>
            </a:pPr>
            <a:r>
              <a:rPr lang="ru-RU" sz="1385" b="1" dirty="0">
                <a:solidFill>
                  <a:srgbClr val="007E01"/>
                </a:solidFill>
                <a:latin typeface="+mj-lt"/>
                <a:ea typeface="ＭＳ Ｐゴシック" charset="0"/>
                <a:cs typeface="Palatino"/>
              </a:rPr>
              <a:t>РУАНДА</a:t>
            </a:r>
            <a:endParaRPr lang="en-GB" sz="1385" b="1" dirty="0">
              <a:solidFill>
                <a:srgbClr val="007E01"/>
              </a:solidFill>
              <a:latin typeface="+mj-lt"/>
              <a:ea typeface="ＭＳ Ｐゴシック" charset="0"/>
              <a:cs typeface="Palatino"/>
            </a:endParaRPr>
          </a:p>
          <a:p>
            <a:pPr algn="ctr" eaLnBrk="1" hangingPunct="1">
              <a:defRPr/>
            </a:pPr>
            <a:endParaRPr lang="en-GB" sz="554" b="1" i="1" dirty="0">
              <a:latin typeface="Palatino"/>
              <a:ea typeface="ＭＳ Ｐゴシック" charset="0"/>
              <a:cs typeface="Palatino"/>
            </a:endParaRPr>
          </a:p>
          <a:p>
            <a:pPr algn="ctr" eaLnBrk="1" hangingPunct="1">
              <a:defRPr/>
            </a:pPr>
            <a:r>
              <a:rPr lang="ru-RU" sz="1108" b="1" cap="all" dirty="0">
                <a:solidFill>
                  <a:srgbClr val="000000"/>
                </a:solidFill>
                <a:ea typeface="MS Gothic" charset="0"/>
                <a:cs typeface="Palatino"/>
              </a:rPr>
              <a:t>Возможности инвестирования</a:t>
            </a:r>
            <a:r>
              <a:rPr lang="en-US" sz="1108" b="1" dirty="0">
                <a:latin typeface="+mj-lt"/>
                <a:ea typeface="MS PGothic" pitchFamily="34" charset="-128"/>
              </a:rPr>
              <a:t>: </a:t>
            </a:r>
            <a:r>
              <a:rPr lang="ru-RU" sz="1108" b="1" dirty="0">
                <a:latin typeface="+mj-lt"/>
                <a:ea typeface="MS PGothic" pitchFamily="34" charset="-128"/>
              </a:rPr>
              <a:t>ПРОДУКТЫ ПТИЦЕВОДСТВА ДЛЯ ВНУТРЕННЕГО И РЕГИОНАЛЬНОГО РЫНКОВ</a:t>
            </a:r>
            <a:endParaRPr lang="en-GB" sz="1108" b="1" i="1" cap="all" dirty="0">
              <a:latin typeface="+mj-lt"/>
              <a:ea typeface="ＭＳ Ｐゴシック" charset="0"/>
              <a:cs typeface="Palatino"/>
            </a:endParaRPr>
          </a:p>
        </p:txBody>
      </p:sp>
      <p:sp>
        <p:nvSpPr>
          <p:cNvPr id="18449" name="Text Placeholder 2">
            <a:extLst>
              <a:ext uri="{FF2B5EF4-FFF2-40B4-BE49-F238E27FC236}">
                <a16:creationId xmlns:a16="http://schemas.microsoft.com/office/drawing/2014/main" id="{ADF71370-983F-4BA4-B3CE-245EB579543E}"/>
              </a:ext>
            </a:extLst>
          </p:cNvPr>
          <p:cNvSpPr txBox="1">
            <a:spLocks/>
          </p:cNvSpPr>
          <p:nvPr>
            <p:custDataLst>
              <p:tags r:id="rId13"/>
            </p:custDataLst>
          </p:nvPr>
        </p:nvSpPr>
        <p:spPr bwMode="auto">
          <a:xfrm rot="16200000">
            <a:off x="182074" y="2945789"/>
            <a:ext cx="1400175" cy="388325"/>
          </a:xfrm>
          <a:prstGeom prst="rect">
            <a:avLst/>
          </a:prstGeom>
          <a:solidFill>
            <a:srgbClr val="FFFF66"/>
          </a:solidFill>
          <a:ln w="9525">
            <a:solidFill>
              <a:srgbClr val="FFFF66"/>
            </a:solidFill>
            <a:miter lim="800000"/>
            <a:headEnd/>
            <a:tailEnd/>
          </a:ln>
        </p:spPr>
        <p:txBody>
          <a:bodyPr lIns="25322" tIns="12661" rIns="25322" bIns="12661" anchor="ct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20000"/>
              </a:lnSpc>
              <a:buFont typeface="Arial" panose="020B0604020202020204" pitchFamily="34" charset="0"/>
              <a:buNone/>
            </a:pPr>
            <a:r>
              <a:rPr lang="ru-RU" altLang="en-US" sz="831" b="1" dirty="0">
                <a:latin typeface="Helvetica Neue" charset="0"/>
              </a:rPr>
              <a:t>ПРЕИМУЩЦЕСТВА</a:t>
            </a:r>
            <a:endParaRPr lang="en-GB" altLang="en-US" sz="831" b="1" dirty="0">
              <a:latin typeface="Helvetica Neue" charset="0"/>
            </a:endParaRPr>
          </a:p>
        </p:txBody>
      </p:sp>
      <p:pic>
        <p:nvPicPr>
          <p:cNvPr id="18458" name="Picture 9" descr="RWAN0001.GIF">
            <a:extLst>
              <a:ext uri="{FF2B5EF4-FFF2-40B4-BE49-F238E27FC236}">
                <a16:creationId xmlns:a16="http://schemas.microsoft.com/office/drawing/2014/main" id="{D9BDCB92-7047-4A25-B5C0-354B3C00D86E}"/>
              </a:ext>
            </a:extLst>
          </p:cNvPr>
          <p:cNvPicPr>
            <a:picLocks noChangeAspect="1"/>
          </p:cNvPicPr>
          <p:nvPr>
            <p:custDataLst>
              <p:tags r:id="rId14"/>
            </p:custDataLst>
          </p:nvPr>
        </p:nvPicPr>
        <p:blipFill>
          <a:blip r:embed="rId19">
            <a:extLst>
              <a:ext uri="{28A0092B-C50C-407E-A947-70E740481C1C}">
                <a14:useLocalDpi xmlns:a14="http://schemas.microsoft.com/office/drawing/2010/main" val="0"/>
              </a:ext>
            </a:extLst>
          </a:blip>
          <a:srcRect/>
          <a:stretch>
            <a:fillRect/>
          </a:stretch>
        </p:blipFill>
        <p:spPr bwMode="auto">
          <a:xfrm>
            <a:off x="147272" y="6282032"/>
            <a:ext cx="422688" cy="35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9" descr="http://tonyblairoffice.org/page/-/images/agi/rdb%20logo.jpg">
            <a:extLst>
              <a:ext uri="{FF2B5EF4-FFF2-40B4-BE49-F238E27FC236}">
                <a16:creationId xmlns:a16="http://schemas.microsoft.com/office/drawing/2014/main" id="{A81CE521-D9DD-4906-A7B3-5996F6691A9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46807" y="6383945"/>
            <a:ext cx="794241" cy="2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2" name="AutoShape 4" descr="data:image/jpeg;base64,/9j/4AAQSkZJRgABAQAAAQABAAD/2wCEAAkGBxQTEhUUExQVFhUXGBgYGBYWGBgaHhgXGBcXHBgYGBgcHCggGBolHBcYIjEhJSkrLi4uFx8zODMsNygtLiwBCgoKDg0OGxAQGiwkHyQsLCwsLCwsLCwsLCwsLCwsLCwsLCwsLCwsLCwsLCwsLCwsLCwsLCwsLCwsLCwsLCwsLP/AABEIAKYBLwMBIgACEQEDEQH/xAAbAAACAwEBAQAAAAAAAAAAAAAEBQIDBgEAB//EAEUQAAECAwQFCAcGBQMFAQAAAAECEQADIQQSMUEFIlFhcQYTMoGRobHwQmJyksHR0hQWI1Ky4TOCwtPxBySiFVNjs+I0/8QAGQEAAwEBAQAAAAAAAAAAAAAAAAECAwQF/8QAJxEAAgIBBQACAgEFAAAAAAAAAAECEQMEEiExQRNRFCKBMmGxwfD/2gAMAwEAAhEDEQA/ANbNAvKoOkoknElz3RWskYHqgiaNZXtHxMDlFYkqylaXxA4buuMZyn5PBCStIPNHEZyicCn1fDhG7CPLRIygQQRQhiDrJIOIIOUAj4VNQqWq6rqP5ht/aLER9H5Sci0rlk2eik6wlu9cwk41wY7tlfn2j7MqZMTKSNclmNGObvg2cT2XFhliqLoN1Tghg+G7YxPZDNSiVKJLklydu+HmiuSCEVXNvKat1CcScUqNYq5S6HTZwgoUo3wp7zUIagbjCqhylYokqrvyjb6L0smVKElM5SQAXDS2vHpYrBzMY/QtmKjeySxLtV8g5DlhlWmEMBYjeOs15VHQzkk0BKmMTL6EjSybcCVgzk3SokJNy7VSqhHOMKNhEpEx0Xb6CHOqU06ZxaWuEKLCpVHFGFAS5Oy6Ccu+JI0aspcYOrJQwJGNz4xIUixTB0viqYTuJIpUD8po0UE6+9x8M4nZ5BCyfXaj4uS+GEcnKaZKAFVLrT0QE4niR2mKAzmh58s2iXQl1YqZgS7MkDxMOtMVnED/ALaHrtM1mpjjnGW0aP8AcAhtWa54CZlH0eXoaXNWpalLBYJYMzJvkYj1zFtEozk6X/sUjo6w6ZFNdeLOM8oBtZaYX3NTAMKb+MP9J6GSiQmzy1EC+litiekS1GxeI2fQqFr5yZrAuEpDgEAnWURlsEIBJZ0JmTxeTf1MKmowoMaGBNO2fm5q0VZwoDC7eAN1mxDx9AsqKXUgJTWiQ2T4DqjPcstGFxOxBAStsiAyVcCKcQNsA0I9AEmchrpN4XQrokuLoVuKmEa202xKbPMlqvJmGUU3WSHVfVRWBZi2fWGhDyT0WVzQtzclFKz6xBdKN1Q/Ab43s8Xpa0rAIKEuDUEX6gvu8BCfI3aMPY0lgdr+Ih4lIYAeelE7Zokc3zspN0Ie8irXXGsgnZmneSM4pkr89sTIaL0p+NODQPak4cB+tcEKy87IFnrFHUBQYlvSVERAusAiXKNRShE4JB5s1o5AUzHg9OuAft1wi6ApsSCWNMI6vTcwkMlrpej45eeEUk07E2g2yWtE3Wlm+Sl2DnVDkukYNnC6z6Rlrmc4FklSEgi8HS5cC6KJLJL9UJdIaSu2qXMqg6qV80AFFClV4qIJ7oa2vS8rWRLSQ6VupKUnXvPLSygCoAODUVO9oe0Qv0hPck5PTGp3QB9nUqrb41C7UlSlypkxSlIupVLF24laiwqzuAajI4NAdos6RQYf5ikwEwk74nzB+T1r4dtIMXKFaZxBaA8MAG558+GJOMe5vj5/qOZygth58+dsdMsdnV1P6PshwdsKwBbpxbqFBTAB/RG2D9Cj8aXQVKiaipuKwAIoHiopG4U3g/8Ax7OcH6GlDnkUd3wcPqKqn8o3QWBt5qmCj6yvExxXRBiFuUwI9ZXiYsk1SRsjaiSpOEWJVFUouTwiSJgArBQi0HZCvSWigZiZ8sVCgZia4YXhvbEdcNFJzBpFkpbRLQxTJxPnZC/luh5Es7FkZekn/wCYd2uz3VAp6Ku45j4iF/KhD2Qn8qkHEZ0+MTIaMpYbRcuoC5gKmdKTqkq2geoWc7xDOz2mSNcqtF/8JIIEu8UiqkAs1FF0A0FXhNLWnnkXRTVqXJw4tgwwizRloZaKXmVfTiLpUpAIBLk6qTQ/mo0TRQ+0JpJTzVWhc5LlLKSEklnBCnYUpkGrCXlXbiLOTLUrpUU9SjnFKLgUwg7SdquzpywVIN+Y7FQN4kOKNdqTCjlMnm5QE4LAE1ImBtZlKU4IO1xEY3uHNJdFHJ/SS5k1KVHVcKupKwlwpNbpVvMPJdnARereBlMXUWvTUhWJaogXRBlruLQgAKS6VXEPdfE0xoOyNBOlBKUarggUCEVZSmvNiQodwjYzMdKsqlqmzApL86UhAu3mCnOqz3GIruMfQtG4nr8IzmlbPKUhRlyFoWCS6AA7AFZWE1UGesaKwHh5ECYA2krMJhunAl8AcjkYnYrMi5dMwgAMBdSaYMCA8TtH8QcfnAUy0XGLpDqA1iBnhWIkA2uJuhlV9JJDbXILsRFc+6UlK2aoqH6iGrAcq0BSQpKgobQXFN8U6VVqJ9oV6jAOwiwTZMpLIuIvEkgAs5HyaCxpCXVzsyVllhCackqN8gOoAkCjmgcDeSk7yqkWSmS15OrmVOA2ZfGnXwMMdmfnyrQuaZiUnEqAvJZIdgA5bBhV40TFICBdKQSQWD1Gaseo4ERTZpovFsGPWL3AQWVpMJxsLsprSneNvGAFWdOJTVy+GNCR3jthiqaBgPNIXTC972lfpRCSoHyeZsqed8QsJoaYqJPWQ2exolNOqeEes3SbePFvhDYjH6QWpdrXTW5xTBO1L3QOwQTYtIrSFKEzo3VoQZaVBRBDpKqKTUY1G6F9sSeeWoFjziy/8xj1nQQ4O/vqPGKY/CEm3KC1HAqUSWzJxJ9Y5mD5WkTthNPRnHOcpAOjRC1b38+ewxxdo+Xl/NISS7Rk8XptB/auB894hiGnPd54ddc8duBBiXOjbTImlD4JqxADgwsTN63fbUNUYPUVxxCjFonb3NX2q2vidZJfKsFAMBM450zcbsLwyJxEMNDTvxkPVySWz1FMp2qYR87Vn7duKVEYmlOyGWg5zz5e11EDZqKCkgVavhCoRv8ASitY8T4mJWaeyFHgIjb6udilD/kYGTM1bu9+5o2S4ICnZXb34RUsxM4DgIqSoYny0OhhSSdtIulTXLd8ClTiJ2Y1EKgDV1F04KHYcoWaYlvZpydgGzJQ2wbNmU649aklSJgHpIUesD9h2xlNcDs+cTJKJNwrWSvIOkDc71wNYhY7PMuhYBACmCizAkpSj/kk9hgbSkorVNmXQoJmJQpWy8HQNwx7IvRayoiWlF4IGquoD3lLqk7AtY78oTGjtvlmZNUZT82FVcgP0dY1xIBJZ3Ji/wD1CPOpJSXCp0sAh2LsMDvgmzTkhJWhIBvMsC61AcBjg+ELNMLWtipglRksEhgDzoB1cj8oXoPov0Va1SUSkc0taUJu3wRUVrdy4QdaOVtUJ5hbjV6afzE1BHrd0K584S032JKgABuIcDs8YnL5qY3PBiapWK3dgUDinb8IpuiSHKC1c6Ura7dSQGU5d3xYNG90aqnndHz+0JAWqUoJDPdKW1huGVDG+0WadngIOPBkLfNCVAkgAHEts8YwHKW0CYtRvOAEhLFwCcW4vXhGw5WPzdMbya7K1MYjTk3BIusQCWBFSQTR6RPo/BhoXSXMhaVAlClKIusbqmIIUHcUD9UNLVppBSlN1bpAvKDF6ZB3aM7ZFa0zPXHV069UWTFNHZgwRyRbZhkyOLSRqrQPwkuSdUqetUuijPvT7sAzbW4aoS7+0R8P3i+2WhBs6TfAvSygEH0lc2ABv3bjGVkKUicU84biVsy1kkpZ8M45UjZmpscw4ku6QrtJpvwgnnYukaTkE6iSasGltwx4xHSkyoejCgYb3q/CBoaZQqcXpltfdm1GdPvboHmTWCv5ie6BrVpCVLNxRmFwXu1Avmo24/CJiYFEHEEqOGTmObDOUm2+vDXLilFJtHJFvTMAuqSTRwC+e0UOEFWeZ+IkbS3XUjwMUBIDAAAVLb/JjoSHdsLzHY6ThG5kZ6eAkKWoOASS3HzWLLPZTNAYKQateDEv0Q2Ry7IJly2Ay3xdpFa538NSULW98lywAa8GAAUrFtgeFZozLzgajOtN4xEAE1hmuxKkG4qqgxfJQ2jcYAnByTg5LDr8iKJR5JpE0TPP79kUpMdQK7O7PPshjoI53PzTW2cRF8uY2GXH0TubJUCIQbt5qChNGdj+0cAwxrTDaneICRgKU4jsLjDd5pDXQCv9xL4kjLGUt/L5b4RyZpzByOBzDYMIc8l5ZVPln0QS5Of4a4TY6vo+llTqWPWV+owOUMYmtbLUfWV+oxy2LAyoc43Mi9IcDh8YEm9LdlF1mW6OBI6iXHjA9oVrpG49zQeh4EXmEX2ZLNA6Q5glBg8A9MMFWcPT4PiGPwgMQTZlVEQ1aGfMJs/mp08qSFDnJbgjBkqDjg7dcQGkpZmH8CWu96Sizvg5fKH3KjRSElag14qUp2YvziRtORaLOTFkl82SEVvEPqijAgY7zlnGMpVGzXHHdKmxZJtF5ExIShLBLc2aFKr4FMmrFOlUgSUs1FyGbAPNSfnDfTEsJmmjXpQLOC91Z2GmMZ/Ti3saiHoUYhujNCcBhBF2rDIkm0jltRTm8aAoJOGwjMnJs2BipdpSlk1owZ3dn1js6WELbXaCtMkO7ZcG2dcSkpJUM6h8KBxXui6MhispSFEJ1mNTVnHdH0HQynQDuT+kRj5Viv4pBGDEs+7/ADDuw6VEsAMSKMzYBxt2ACAYRyotBRLUoAlQwSATeJYXaZF6nZHzOc4DEEBnqkj0QTU4gEtG90ja1rllSVBKgaHN8TgK0bvgFdiROQEzQ90O4K0qJAYuHIrXKFYzPWSZrTDsU439LPri+1zQlIL0vAcQ7kNweK5sgSp0xAL0SXPrV7njR6DssqZJdTghRSWDuwcEu9WVGq1HxQd9MyljUmC2hAm2CVUgFT0NQ0wkQoTo0JLhaicXNXptjT6Ss7SShALJWWG68g/GFCbDNV0UE9nzjJT3fsaVRfZNQgA0uy1VY1U5PVSDrTalLZzhsDbMeyF0pTkH/wAcv+oQRfiW2ykgC16OWpZUhV0Kz2beO2DrKkJAD4Xg5z1jXzti1BcgDa3bBiNDzkllJAOy8k9I0wMTCKia5M0ppJ+Ap2+cf2joPS4H9MXWuxqlllpuk1FQXGDuHzgYka3CLRiLrOBdBIc5k8TB9mVk7dSuou1P8wFIqhPnMwVZ5QiWapcF+l7IJyUgnW1rpzCqUriHxAhdyhsBssiZZ13DMlgpwdlLLhSXDgMpwYZCwy1FJKahT0JDvi4B2R3TOl7LaZ8yWoJJCUqpeupSEpJZVSpTkZUYh8YcWTJNHzqTt7jXdFpTwglFmvAVY9TGHFl5LTFA/iSwwcu7dqXhsaaM6pbBsQHYZVp8XiAcmlf8NGlHJdXNqmKXLATlrm9womFqJRUoIcJDtdQlgRxqe0wCbR6wSbxAWo3VNQVe6KOchvjRWScJc2Td6JKgwphLXnAsmyJExSZaSzAAE3i7hwrYfgY0GhdHvaU3Uk3QTq3KEpIdlkD4xD/qNFJKLH8/pK9pX6jHp9Ujs7IitWsr2lfqMTllwR1x1s5QOyTiCUvnht2Hzsi6cBzqPZUO9Jge22dloWMHDwTLH4g3JPaSPlB3yAYkRKIAxJ4GCOxdLMURagwkMQcsUtXJSSesFD94jKWOZOf8JiwdUski+ARUKyVVo1/LmWTZb4xlqB/lXqq77p7YQaGsgMtUwrwPRSoitbrh2JcChpWMaqyk+SpVoQqYlwqWq6pKkLBD1SXvGhDg55xO36JmTJC0JMslSizTEkVmXgHG6NDLW6QXKKYEJSf0+XirmFEBaLoD1vLrlU0YQgbtmNsPJMpIE2ZcUD6CQoEavpEj9qw1naCQnXlKUooBJv8ANhJYZFw+1sTDq3WWatjz0q8KJlkkltgLU7IWJss2YCXSz4CmOyHbJK9H25SZabwulqrAoWxIoMDllFsjRy5iXRMlNVjn1lyINOhVXalNwPQkJpUs/HZsO2ArPZSXD0NWYKxxugj4wDLTo8pAAXLH4gXrKOSACDvJETRZ9YEzUgMsFICiSVuxfJnPGJyNUJQmSU+iHIAoOBjlp0gJZAUUgkUosk9gwgoLBzLlywog84steJlpCmHrEPRsIlYrWtYLo1SQUMqWGSwzDXnxemMLJ2kLOqYyudUpZolICQSaMmrwfLASsBCSEBJF0n0ioaxUcgARWJnCMlUkF0OdHJSpRC0ApdbpUxr+G2FHxglWj5QULqUyzj0ArxEZqwaSQZplJWCpTqTdU9wJCQwLM1D70aiULtwDAAdob948vVZ54JpRfH0aRSl2Ar0LKTVUw5ZMSz5ua1OWcAJ0agrbnQkE7KJGQJUoOeqHFhtCjNCVJSWCnNDeqLtMqQfOVLB/hB9yR8ov8tNfvLa/7K/9MFGhDatEy5aazCskO6WATi2BLmmcN/td6WFpJ1w5JYknPE1ga02lCucSWdIAYPSmzbWIyJjoSmWdlKgsMjQ5RlqPklTi3/yGqFtttBTPvA6ySggjaAI3IRKWLxmKBO0KV3u8Zu0aFvKKjec7xTcHBgqXbbtFEgkKUSKDVqQK45tHTLO8MYblfHP34RV3QPykscsyStM2zKOIUlCxMJeqXBILmmsMozMmH9qs5tDXTqte1iRizZGBVaCUMD4H4p8I6MeT5I7ki4yrsp0cm9MQn8ykp7SB8Y2Vt/0xs7EyVzEKAN0XnD5B2cB4ydksy5M2WtYF1K0qJqAwUDiQwwj65YdIy5weWtKtyVJV4GNoL7FKX0z5ZpTkAuSgNMBcAqTdDBTa3fm0ZW1aAnoOqtadwUbrbgSQM+2PtumLQk0qeDeEZO3JTUlgPWYN1wsiro3xVJfsjFBTJuFEwJzF9++nkwD9mlJVfAmgh2BBUMMwx8Y106zJNQ3UYEmWXdHO8rR0fiwfTEBmSgApE67MOJXLoQSHDhTgB89mUNNDicibLItdnBU7oKFIUWSpxeKiCx7Wia7Gk4pETsWj087L1CQCcMtRW8N5GQhxyW6JyabarGk066vaV+oxbKXV4rtaddXtK/UY5LVHoHmEraWQrcC3YWiFiU7KzIHhE55cRToxiptzj4w0DGSY88Tu0ioQgJPEwYqiZhDI6VlX7POQz3pSw38pPiI+ZaC0qlLqUQkMAxcu7ZAHZ3x9Uk1IG2h4Ghj4wqUZZKCGKdVhsHwjN9gbqRbkqAYpUKsQT5pwgsWkXWKW6g+58IzVneVZUTZhl82pwlyLzgkFISTrCj0wcwTZbNzbTVzZZExKVgyyVIALhn/M7vShEYSk1ba6KQ2VaWUFJIJGagk4edkXItJUC4SVHFV4h+IqOzZGZt9r1mQss4qhSgwzwAYdcRstsWFVmraoZS6P/MW74uMrjuaE+zQ82ZgCiUhnooMaHOkVyULQoqCklwzXSzdZx3wBpSYu4SlawwfVWrPgcIBE0GzSFLWp1Ga5K1Oq7MUA9cqCCE1NXQNUaKx2pSpgCiOoNGe5TEKnhBIBLJD7VKb4iC9AFHOOhthIL5ihhTyomkWkKHoknsKSI1oQz0PZESLS6xgFBJuksDgwApRx1mA7Zo6bPmKM3oE0BYBsqHGkPLNaEzA4w7w+Ri77ClVHHAjweJAB0bYpUog3gCPyCvblD6VbwSAEqO93OB6s4Dl6MQMUq6oIFsQigBfrHjHPlxKfY06DuaBINRrJNW27j5aLrQBe349HLjhCpOkVlQwZ8Gd+Jg8aygoi63rHOnR+cebqNI3NbFxRpFpIkLEipLuamufCLb9wMhPU7RMkZRBa1ZN4x6UYVFIzYutdrtCvRuJ2pIH/ACeOpImIDkE1fOvjELTYZqzVQUN9O7CLrHocBitjuekZ58PyVz0UnQZotDlZ3JT2XiQO6GJRujktgwAAAwAwiaZgjTBj+OCiS3bIiTVw44QHadHyybxQCr8wdKn2hQLwxM0REqfdGwCLSmjpswas+cr1VTFAjgoaqv5weIjFaRsExCtYCpukkBJvmoSpzi1XBIIcvi31MIz7Yy2nZ0qYmbr3ghKL0wAXUlMwKQhxRayXAbAXtsKUbRthyuLS8C7AlpMsPghLkF8o9apyEAla0oGZWQnxMZ/lbyiNllSpUotOXLSorb+GjBwD6SiCA+DPsj51PtRWSVqKlH0lOo9ZL+MLFpfkim3SN8urWN0lbPo1s5WWRD3VmYdiAW94snxgHR/LIrnoSiSkAlVVqJPQUcEs2G2MHcfCvnfBfJ//APVK4q/9a46FpMceas5pa3LPi6R9ltFVK9pXiYFTF8w6y/aV+oxQoVhoyJnCBZVF0y+P7Hugh4FSrX4gjrGENAOiTcBd3OcVpMSnnAbBFbwrAmMYmDFLxY8Kxl0k6w4x8l5QpCbRNASR+LMq7vrHsj6tLVUR8f08om1T2es6Z+sxHozQWaaTZrLuVPA6yO6kAzLa0lKQzhKgx2ibMIpwIh1o/QgVLllU0lKRqBDApcC8CrPWBLNSAOU2gJcmSJiJqsWuKA1ipyTeDFxU1BoInixGbmW2Z+YDgPnA82bMVitR7PlA61selDnRctK5X8QJWVFichRs+MUI080/7dXsphPaAlVklFF0zEzFpyJCFKWTqvQOEl4LKZvNlHOyQlmOqXbcXxhJZFBCgAlKylV5SkpJUEksHZ6B8WzMEugXYXyOV+PXpMX94NFfLVRE8EFul/TE+TSz9oqCKKxBHpbDWPcqk3rQlORvf04QIBRZNIKlgKSpluoAvgyUno7eNIfaL5ZKFJyAv1kUJ4pND2iIWywgWcPMCkg9FgDliXr2R7kxoy+82YHDsgYuAwfhSGwNno3S0uYHSVAeslSfHV7DDRKgoZKHb4Qllojy5DFxQ7RQ9oiRjkSU5JHVErg3jvhMmcsemrrY+Ii1GkF7UnqI8DBSChq2/tERv709rQB/1RQ9BJ4KI+BiE7Td0OZZ6lJPi0Pag5GfPHd737RxVqUPRPvCMvaeWUlJYy5j8EHbv3RBXKqTkFttuj5wmkNQk/DVfb1D0D2j5Rz/AKkr/t9qm+EZE8ppWSZnYn5xA8oUHCWrrKR84TaLWKb8NedLqGCJY4qJ7gRFU3TM3JaE+wj4qfxjHzOUJwCB1qJ7gBEZmkJygCAzvgnCtKqpE7ootYJ+jy3WwrrMKljYpRAfgIT2+3c6AgqZKeihCdUFi5xDnJy5gRIUtwpd4lmDleY2ao7YZaL0EokKW4SDUFg+4YxnPLwb4tOk7fJ3/UvQ5KZdpS5uITKmDYlyUK4AqKTxGyPnzeaR9tXLUQylImJIYpUkhwaEEihDR8x5X8nTZVhSXMlZ1SX1DjcJzpgcwNoMb6XNwoP+DHWYKe9fyI0rPDhDfk8Au0Sg+BViz/w14UwhHfG+GPJ2Z/uZQG1X/rXHc3wcCXJ9cmK11e0r9RiEyJT066vaV+ox4IKqNWOY2IPEFoDv6WQ2Db8otu3ePcOJzMDTVsCRU7Tt8TDAZy7QlYd9bMRFSoVmSSkKTRWYyO2KDal4Gm794kY6TMiC5xhMmad8MrMtCBemKS+QJHhEsoG0hpJUpN8l0uwpicWfqjA2dBmTipTOVFR4kue8xqOVGkBMCQjWAL3srxyfcBCyx2ZKNZWOz5xClYmOTaAhaEAsSAwFciS+zDGANMzgtctM7Wl84HSCQ4NA7GlSH21iNntXOKCiUJukgOw1aVqQ5xhZyinISpN0pLqBLF2rmRR8M45Nsvm9ofhs7PYpSUsiTKSNgQhvCMXyv5pM9KZctCDdvKKGAUSS1BRwBjvh8Jt2XeAvsoPkwJYlmqQ4pGK5R2lRtBOGqmm6rPvYiNMWbfKqE1RcGumgfhGo0HYBLlomICQqYgXncPgTrDeIxKbQW30hvYtLLugORdzfGOkkay5JFpvHEkijt31hRyxJ51JHrf0w20ZKVMWmaNYVLEse+kWabsrqvLSAN5Cj3QAZdAXMSE78TG8sUsIQlCQwSABwEYb7USwSLiaYYltp+EaGyaTXR2Pce6ADSyYptOmLOhXNrnISvNJNQ+DthAtm0onMEcK/vGP0oomdNVLlqJUtRvM1HoxVQUaEkM2itLWd255D7HrAsrSaDMWDNkBGrcImC8fzBQODGMRdYauqo4lSgpXvJoI7IuhQK03txLDrapgHZ9BRNSrorSr2VA+BgbSS2RCfRVklrWZt0IUou6AAwyABelIdaTSq4xmE0zlIeu8Y9kUKzG26zqvJKnZYdKgQdVyGKXeh4HcY8mznC8jEeluOTP1NDwSxNSlCw4lOElmJvVN5qYiCrNZpaeikdfnwjCTpnbijcbE9n0eSG1jV9VNO1TdrGGUjQa6FgN6lFWG5IENpdobPupBUu0DZXu7H+MYuUjpUY/YtkaEbFbD1EpT2lr3fBqNDSxUoKt6nV4xeLQBs4iLPtI64h2aLavCyVLSBRn2DDr/xE02gDHVyrQHrwiKJ2/tiwF88fOeMS4MreuiudpC6Sm6O3wpAk4C0IVKmrVdVQpuDqZVS4xBpF9qsAUHRRWx6EfAwumS1IotKgO7tqIh7os3jskqMNyh5OTbKp1a0slhMApXBKx6CuNC1DEeSclS7XJSlJJJWWG6UusfQRPVdIAvIZikgrSQciDl2RDk/oyVKtN+zoN1fTS7qlsldEA4yydjkUejN6GHV7uJdnkanQvH+0OV/g0U8pvq1gNZWY/McornWwJDJTU4lWJ6shuiueVFa21dZVaP0jFXMbTG5yHVSiqpL+cokuRRhErMq7TugwMYBAkmSRjFk6xJzrBKUxKXshMARNiS1B2xi+Wi+YnyboT0Jj09ZNBwAEb2euo81jE/6hyHTKXmFqR2pB7NWM5KxiuzWlU9bqOqNgYPBVsl72hbo+eJaYharWqY2zZCSS6AjeYsDR++KbakKJcRZLIglVmUqoSSNrfGE1zYDSVpGXcN4q3gDujI6Xmhc5SgCAWAfYABDv7EWYlI4l+5IMVHRSH1lKPAAeJPhGePEoO0NiAExZJSSamH8uxSk4If2lE9wYQQhRHRCU+ykDwEb2KgLREyYkukLA2i8Bx2RbaxMmKUHNCxvKJxD4B3oYtn2jasA5El26oo+3oAAdSmo7M+0nDHcILCiqVooDpL6gG7z8ouOqwSDxL/BoGXpAnBI6z/iBJlrUcT2QDoYqmKzUw7IAtNoT+YHvgOYp8YpIhgXLtAyB8IiFkxW0dCm4QCNLoHSslICJkwIUBiuiVbCFZUyMaC22hBS4XLO/nERgdJaOAKWWFukF0FwHAN07w7GmO2KEWJUslwkXkkEKSlWqrMYsd+Ih3Qqs0qbakOUrSz4pOLBmcbI6rSAGOO7OM3LSEpCQ9I8l8qxlJW7OqEnGNGkOkz1ba+OUTRpLf1eaRmQSDjXjFibRt+X+YW0r5DUo0hxHXBkm3HaBw/aMgm1HqgmTbIW0e+zYS7VBkq0Rk7NbHIAqTgBU9Qxh4bLOSkKUESk/mnrEsD+VitXAJ7IFBt0geRLtjlE4nCsA6VtxcJv44pBAL5PmcYz1s0/Zk9KbOtGV2SOZln+dTrVxhVN5YTki7Zpcqyp2y03lkb5sx1djRa00n3wR+Wou0jfSLRMQi9MNyXkuddQG3FXS6ngWz8pLJz8sBZmzCVfwUC70FEutTA4ZAx8ym89PVeWVzFH0lqJzGZy1h2wdoSzlFrkAkEkKNMtSYG/498aLT44r7MpanJJ9n1+d01e0r9RiBEctCtdXtK/UYiFQzM4cYtlzIitLiKgWpAIP51uESTMD0gSVMyMTFDAOi5RxjOcrbLzkgazNMBcgnI5CH85dGHl4ScqJoRZyouwWkUD4lvExDAxos0oEJVMUVHBIupdtjlRPZBcuzIFbr+0SfkO6BDakkhQli8HYqZw+Iimbbl5MOp/GChjdMwjosn2QB3isVTZoHSUBxMJzPUekonu7hEA0Axou2I2k8AYpVbtie0/AQEFxwqgAKXa1bhwEDzJpOJJ4mKlKiJVCCiy80VqXHL0RJhgdUqKiY6TEDAI4qKzEyYrMAHhHTWIvHQYYFyphJJepxidmS7uW8IoSYulLAFX8+ES+iodl6kNQjt8Q0RMnZHFWmjMGxqfDZFZnDLsiKN7R24N3VHbpwx2BniN98T54RfYLcZb0cHYz4ZE7o0xw3OjOc9qsKkaHmKF5bSk/mmKam0JxPYIvH2OVVRmWlX5UfhI6zVR6oEnSzMdSVGYRik9Ify59UL1Z9fdHT8MI9nO8kpdDefyqnAXZCZVmT/4ksrrmHWPbGfnzlLJUtSlk5qJJPEmLylvOwfvAsUn4iGvs9FlmLKdnYGnUQ/U7xXE5SHJ4fEd0DBDWzTBepQuOPTkZcEGJ6ML2yR7HjKmH4wApYDPUvUCp6Ss8BgM6gwXoJB+1yrwIxxrTmVN1fAiI6Ks+yT9GTL6jqdJWZ2n1YgNGTPU7T9Mej0ZFWWo0bM9TtP0x1eiln8nafpjsegCyn/pkz1O0/TF40bM2o7T9Mej0AWeXoxYpq9p+mEvKLQ01VmmJdD3XqpWN4N6Mdj0S0FmHPJ+ftle8r6IieTs/bK95X0R2PQ6HZwcnJ+2V7yvojv3cn7ZXvK+iPR6ChnPu1P2yveV9EdPJuftle8r6I9HogEyJ5NT9sr3lfRHPuzP2yvfV9Eej0BVnvu1P2yveV9ER+7M/bK99f0R6PQxNkTyYn7ZXvr/ALcQ+7E/bK99f9uPR6GkFnDyZn7ZXvq+iIfdeftle8r+3Ho9DoTOfdeftle8r+3HvuvP2yvfX9Eej0FE2d+7E/bK99X0R08l7RUvK95f0RyPQUNM6eTE/bKb2lf24irktP2yveV9Eej0KirZz7rTznK95X0RNHJi0bZXvKrxFyOR6NMbqXBMuUW/dufQgynFekqmwg3KcINlaEmTABP5sk0E1BIVX8wKGX3GPR6OhybdGdUVaU5G2iWsoKpJxLhSxQgN6FDuhcOSs/bK95X0R6PRlbTKqySOSk8nGV7y/ojU8mv9LlWlKlmcEhCkhSfzJxWym1SwLEhWNRHY9GcpsKR9BsnIGwIlgfZUKYjWUpV+j1K9u5mjJ8p9ArnaWRORcAKauSCSmUpLkBJD4dmUej0RED//2Q==">
            <a:extLst>
              <a:ext uri="{FF2B5EF4-FFF2-40B4-BE49-F238E27FC236}">
                <a16:creationId xmlns:a16="http://schemas.microsoft.com/office/drawing/2014/main" id="{EF4EC89C-FC3F-48B3-B7D7-085CF0730058}"/>
              </a:ext>
            </a:extLst>
          </p:cNvPr>
          <p:cNvSpPr>
            <a:spLocks noChangeAspect="1" noChangeArrowheads="1"/>
          </p:cNvSpPr>
          <p:nvPr/>
        </p:nvSpPr>
        <p:spPr bwMode="auto">
          <a:xfrm>
            <a:off x="2305783" y="-695691"/>
            <a:ext cx="2637692" cy="145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GB" altLang="en-US" sz="1246"/>
          </a:p>
        </p:txBody>
      </p:sp>
      <p:pic>
        <p:nvPicPr>
          <p:cNvPr id="18453" name="Picture 4">
            <a:extLst>
              <a:ext uri="{FF2B5EF4-FFF2-40B4-BE49-F238E27FC236}">
                <a16:creationId xmlns:a16="http://schemas.microsoft.com/office/drawing/2014/main" id="{82032AAB-F86F-4E54-9A82-32378F01D60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60198" y="2224455"/>
            <a:ext cx="2245687" cy="1606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4" name="Picture 3">
            <a:extLst>
              <a:ext uri="{FF2B5EF4-FFF2-40B4-BE49-F238E27FC236}">
                <a16:creationId xmlns:a16="http://schemas.microsoft.com/office/drawing/2014/main" id="{C06B00AE-6DCC-4F62-AF81-E4F98F5033B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074465" y="3840040"/>
            <a:ext cx="2144683" cy="224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6" name="TextBox 24">
            <a:extLst>
              <a:ext uri="{FF2B5EF4-FFF2-40B4-BE49-F238E27FC236}">
                <a16:creationId xmlns:a16="http://schemas.microsoft.com/office/drawing/2014/main" id="{AC239D19-042F-473C-8A1E-4EB65368FD4D}"/>
              </a:ext>
            </a:extLst>
          </p:cNvPr>
          <p:cNvSpPr txBox="1">
            <a:spLocks noChangeArrowheads="1"/>
          </p:cNvSpPr>
          <p:nvPr/>
        </p:nvSpPr>
        <p:spPr bwMode="auto">
          <a:xfrm>
            <a:off x="1337165" y="4133160"/>
            <a:ext cx="5851830"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spcAft>
                <a:spcPts val="415"/>
              </a:spcAft>
              <a:buFont typeface="Wingdings" panose="05000000000000000000" pitchFamily="2" charset="2"/>
              <a:buChar char="ü"/>
            </a:pPr>
            <a:r>
              <a:rPr lang="ru-RU" altLang="ru-RU" sz="1200" dirty="0">
                <a:latin typeface="Bookman Old Style" panose="02050604050505020204" pitchFamily="18" charset="0"/>
              </a:rPr>
              <a:t>Все еще низкие объемы производства мяса и яиц</a:t>
            </a:r>
            <a:r>
              <a:rPr lang="en-GB" altLang="ru-RU" sz="1200" dirty="0">
                <a:latin typeface="Bookman Old Style" panose="02050604050505020204" pitchFamily="18" charset="0"/>
              </a:rPr>
              <a:t>. </a:t>
            </a:r>
          </a:p>
          <a:p>
            <a:pPr algn="just">
              <a:spcAft>
                <a:spcPts val="415"/>
              </a:spcAft>
              <a:buFont typeface="Wingdings" panose="05000000000000000000" pitchFamily="2" charset="2"/>
              <a:buChar char="ü"/>
            </a:pPr>
            <a:r>
              <a:rPr lang="ru-RU" altLang="ru-RU" sz="1200" dirty="0" err="1">
                <a:latin typeface="Bookman Old Style" panose="02050604050505020204" pitchFamily="18" charset="0"/>
              </a:rPr>
              <a:t>Ипорт</a:t>
            </a:r>
            <a:r>
              <a:rPr lang="ru-RU" altLang="ru-RU" sz="1200" dirty="0">
                <a:latin typeface="Bookman Old Style" panose="02050604050505020204" pitchFamily="18" charset="0"/>
              </a:rPr>
              <a:t> яиц превышает объемы местного производства</a:t>
            </a:r>
            <a:r>
              <a:rPr lang="en-GB" altLang="ru-RU" sz="1200" dirty="0">
                <a:latin typeface="Bookman Old Style" panose="02050604050505020204" pitchFamily="18" charset="0"/>
              </a:rPr>
              <a:t>. </a:t>
            </a:r>
            <a:r>
              <a:rPr lang="ru-RU" altLang="ru-RU" sz="1200" dirty="0">
                <a:latin typeface="Bookman Old Style" panose="02050604050505020204" pitchFamily="18" charset="0"/>
              </a:rPr>
              <a:t>В </a:t>
            </a:r>
            <a:r>
              <a:rPr lang="en-GB" altLang="ru-RU" sz="1200" dirty="0">
                <a:latin typeface="Bookman Old Style" panose="02050604050505020204" pitchFamily="18" charset="0"/>
              </a:rPr>
              <a:t>2012</a:t>
            </a:r>
            <a:r>
              <a:rPr lang="ru-RU" altLang="ru-RU" sz="1200" dirty="0">
                <a:latin typeface="Bookman Old Style" panose="02050604050505020204" pitchFamily="18" charset="0"/>
              </a:rPr>
              <a:t>г импорт яиц составлял </a:t>
            </a:r>
            <a:r>
              <a:rPr lang="en-GB" altLang="ru-RU" sz="1200" dirty="0">
                <a:latin typeface="Bookman Old Style" panose="02050604050505020204" pitchFamily="18" charset="0"/>
              </a:rPr>
              <a:t>900000 </a:t>
            </a:r>
            <a:r>
              <a:rPr lang="ru-RU" altLang="ru-RU" sz="1200" dirty="0">
                <a:latin typeface="Bookman Old Style" panose="02050604050505020204" pitchFamily="18" charset="0"/>
              </a:rPr>
              <a:t>еженедельно</a:t>
            </a:r>
            <a:r>
              <a:rPr lang="en-GB" altLang="ru-RU" sz="1200" dirty="0">
                <a:latin typeface="Bookman Old Style" panose="02050604050505020204" pitchFamily="18" charset="0"/>
              </a:rPr>
              <a:t>. </a:t>
            </a:r>
          </a:p>
          <a:p>
            <a:pPr algn="just">
              <a:spcAft>
                <a:spcPts val="415"/>
              </a:spcAft>
              <a:buFont typeface="Wingdings" panose="05000000000000000000" pitchFamily="2" charset="2"/>
              <a:buChar char="ü"/>
            </a:pPr>
            <a:r>
              <a:rPr lang="ru-RU" altLang="ru-RU" sz="1200" dirty="0">
                <a:latin typeface="Bookman Old Style" panose="02050604050505020204" pitchFamily="18" charset="0"/>
              </a:rPr>
              <a:t>Развитие туризма обуславливает повышенный спрос на мясо кури </a:t>
            </a:r>
            <a:r>
              <a:rPr lang="en-US" altLang="ru-RU" sz="1200" dirty="0">
                <a:latin typeface="Bookman Old Style" panose="02050604050505020204" pitchFamily="18" charset="0"/>
              </a:rPr>
              <a:t>     </a:t>
            </a:r>
            <a:r>
              <a:rPr lang="ru-RU" altLang="ru-RU" sz="1200" dirty="0">
                <a:latin typeface="Bookman Old Style" panose="02050604050505020204" pitchFamily="18" charset="0"/>
              </a:rPr>
              <a:t>и яйца</a:t>
            </a:r>
            <a:endParaRPr lang="en-GB" altLang="ru-RU" sz="1200" dirty="0">
              <a:latin typeface="Bookman Old Style" panose="02050604050505020204" pitchFamily="18" charset="0"/>
            </a:endParaRPr>
          </a:p>
          <a:p>
            <a:pPr algn="just">
              <a:spcAft>
                <a:spcPts val="415"/>
              </a:spcAft>
              <a:buFont typeface="Wingdings" panose="05000000000000000000" pitchFamily="2" charset="2"/>
              <a:buChar char="ü"/>
            </a:pPr>
            <a:r>
              <a:rPr lang="ru-RU" altLang="ru-RU" sz="1200" dirty="0">
                <a:latin typeface="Bookman Old Style" panose="02050604050505020204" pitchFamily="18" charset="0"/>
              </a:rPr>
              <a:t>Огромный потенциал внутреннего рынка:</a:t>
            </a:r>
            <a:r>
              <a:rPr lang="en-GB" altLang="ru-RU" sz="1200" dirty="0">
                <a:latin typeface="Bookman Old Style" panose="02050604050505020204" pitchFamily="18" charset="0"/>
              </a:rPr>
              <a:t> </a:t>
            </a:r>
            <a:r>
              <a:rPr lang="ru-RU" altLang="ru-RU" sz="1200" dirty="0">
                <a:latin typeface="Bookman Old Style" panose="02050604050505020204" pitchFamily="18" charset="0"/>
              </a:rPr>
              <a:t>чтобы лишь достичь среднего уровня по Африке (</a:t>
            </a:r>
            <a:r>
              <a:rPr lang="en-GB" altLang="ru-RU" sz="1200" dirty="0">
                <a:latin typeface="Bookman Old Style" panose="02050604050505020204" pitchFamily="18" charset="0"/>
              </a:rPr>
              <a:t>4.9</a:t>
            </a:r>
            <a:r>
              <a:rPr lang="ru-RU" altLang="ru-RU" sz="1200" dirty="0">
                <a:latin typeface="Bookman Old Style" panose="02050604050505020204" pitchFamily="18" charset="0"/>
              </a:rPr>
              <a:t> кг потрошенной продукции/год</a:t>
            </a:r>
            <a:r>
              <a:rPr lang="en-GB" altLang="ru-RU" sz="1200" dirty="0">
                <a:latin typeface="Bookman Old Style" panose="02050604050505020204" pitchFamily="18" charset="0"/>
              </a:rPr>
              <a:t>), </a:t>
            </a:r>
            <a:r>
              <a:rPr lang="ru-RU" altLang="ru-RU" sz="1200" dirty="0">
                <a:latin typeface="Bookman Old Style" panose="02050604050505020204" pitchFamily="18" charset="0"/>
              </a:rPr>
              <a:t>Руанде нужно увеличить собственную продукцию в </a:t>
            </a:r>
            <a:r>
              <a:rPr lang="en-GB" altLang="ru-RU" sz="1200" dirty="0">
                <a:latin typeface="Bookman Old Style" panose="02050604050505020204" pitchFamily="18" charset="0"/>
              </a:rPr>
              <a:t>20</a:t>
            </a:r>
            <a:r>
              <a:rPr lang="ru-RU" altLang="ru-RU" sz="1200" dirty="0">
                <a:latin typeface="Bookman Old Style" panose="02050604050505020204" pitchFamily="18" charset="0"/>
              </a:rPr>
              <a:t> раз. Аналогично, яичную продукция требует </a:t>
            </a:r>
            <a:r>
              <a:rPr lang="en-GB" altLang="ru-RU" sz="1200" dirty="0">
                <a:latin typeface="Bookman Old Style" panose="02050604050505020204" pitchFamily="18" charset="0"/>
              </a:rPr>
              <a:t>14</a:t>
            </a:r>
            <a:r>
              <a:rPr lang="ru-RU" altLang="ru-RU" sz="1200" dirty="0">
                <a:latin typeface="Bookman Old Style" panose="02050604050505020204" pitchFamily="18" charset="0"/>
              </a:rPr>
              <a:t>-кратного  увеличения</a:t>
            </a:r>
            <a:r>
              <a:rPr lang="en-GB" altLang="ru-RU" sz="1200" dirty="0">
                <a:latin typeface="Bookman Old Style" panose="02050604050505020204" pitchFamily="18" charset="0"/>
              </a:rPr>
              <a:t>. </a:t>
            </a:r>
          </a:p>
        </p:txBody>
      </p:sp>
    </p:spTree>
    <p:extLst>
      <p:ext uri="{BB962C8B-B14F-4D97-AF65-F5344CB8AC3E}">
        <p14:creationId xmlns:p14="http://schemas.microsoft.com/office/powerpoint/2010/main" val="2537101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Placeholder 2">
            <a:extLst>
              <a:ext uri="{FF2B5EF4-FFF2-40B4-BE49-F238E27FC236}">
                <a16:creationId xmlns:a16="http://schemas.microsoft.com/office/drawing/2014/main" id="{18B1865E-E2A0-4AB4-8F2C-4EE3EE4E6D84}"/>
              </a:ext>
            </a:extLst>
          </p:cNvPr>
          <p:cNvSpPr txBox="1">
            <a:spLocks/>
          </p:cNvSpPr>
          <p:nvPr>
            <p:custDataLst>
              <p:tags r:id="rId2"/>
            </p:custDataLst>
          </p:nvPr>
        </p:nvSpPr>
        <p:spPr bwMode="auto">
          <a:xfrm rot="16200000">
            <a:off x="3355182" y="524060"/>
            <a:ext cx="1280745" cy="571609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25322" tIns="12661" rIns="25322" bIns="12661" anchor="ct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20000"/>
              </a:lnSpc>
              <a:buFont typeface="Arial" panose="020B0604020202020204" pitchFamily="34" charset="0"/>
              <a:buNone/>
            </a:pPr>
            <a:endParaRPr lang="en-GB" altLang="en-US" sz="831">
              <a:latin typeface="Helvetica Neue" charset="0"/>
            </a:endParaRPr>
          </a:p>
        </p:txBody>
      </p:sp>
      <p:sp>
        <p:nvSpPr>
          <p:cNvPr id="50" name="Text Placeholder 2">
            <a:extLst>
              <a:ext uri="{FF2B5EF4-FFF2-40B4-BE49-F238E27FC236}">
                <a16:creationId xmlns:a16="http://schemas.microsoft.com/office/drawing/2014/main" id="{29B2C95D-F004-443B-A3F8-0A2A4CFF63DF}"/>
              </a:ext>
            </a:extLst>
          </p:cNvPr>
          <p:cNvSpPr txBox="1">
            <a:spLocks/>
          </p:cNvSpPr>
          <p:nvPr>
            <p:custDataLst>
              <p:tags r:id="rId3"/>
            </p:custDataLst>
          </p:nvPr>
        </p:nvSpPr>
        <p:spPr>
          <a:xfrm rot="16200000">
            <a:off x="2993449" y="2493686"/>
            <a:ext cx="2023629" cy="5476878"/>
          </a:xfrm>
          <a:prstGeom prst="rect">
            <a:avLst/>
          </a:prstGeom>
          <a:noFill/>
          <a:ln>
            <a:solidFill>
              <a:srgbClr val="3366FF"/>
            </a:solidFill>
          </a:ln>
        </p:spPr>
        <p:txBody>
          <a:bodyPr lIns="0" tIns="0" rIns="0" bIns="0" anchor="ct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ts val="831"/>
              </a:lnSpc>
              <a:defRPr/>
            </a:pPr>
            <a:endParaRPr lang="en-GB" sz="831" dirty="0">
              <a:solidFill>
                <a:schemeClr val="bg1"/>
              </a:solidFill>
              <a:effectLst>
                <a:outerShdw blurRad="38100" dist="38100" dir="2700000" algn="tl">
                  <a:srgbClr val="000000"/>
                </a:outerShdw>
              </a:effectLst>
              <a:latin typeface="Helvetica Neue" charset="0"/>
              <a:cs typeface="Helvetica Neue" charset="0"/>
            </a:endParaRPr>
          </a:p>
        </p:txBody>
      </p:sp>
      <p:graphicFrame>
        <p:nvGraphicFramePr>
          <p:cNvPr id="20484" name="Object 51">
            <a:extLst>
              <a:ext uri="{FF2B5EF4-FFF2-40B4-BE49-F238E27FC236}">
                <a16:creationId xmlns:a16="http://schemas.microsoft.com/office/drawing/2014/main" id="{06BEC6B8-D5B7-421A-A800-2352E56710D1}"/>
              </a:ext>
            </a:extLst>
          </p:cNvPr>
          <p:cNvGraphicFramePr>
            <a:graphicFrameLocks noChangeAspect="1"/>
          </p:cNvGraphicFramePr>
          <p:nvPr/>
        </p:nvGraphicFramePr>
        <p:xfrm>
          <a:off x="2198077" y="0"/>
          <a:ext cx="109904" cy="109904"/>
        </p:xfrm>
        <a:graphic>
          <a:graphicData uri="http://schemas.openxmlformats.org/presentationml/2006/ole">
            <mc:AlternateContent xmlns:mc="http://schemas.openxmlformats.org/markup-compatibility/2006">
              <mc:Choice xmlns:v="urn:schemas-microsoft-com:vml" Requires="v">
                <p:oleObj spid="_x0000_s6153" name="think-cell Slide" r:id="rId16" imgW="38100" imgH="38100" progId="">
                  <p:embed/>
                </p:oleObj>
              </mc:Choice>
              <mc:Fallback>
                <p:oleObj name="think-cell Slide" r:id="rId16" imgW="38100" imgH="38100" progId="">
                  <p:embed/>
                  <p:pic>
                    <p:nvPicPr>
                      <p:cNvPr id="20484" name="Object 51">
                        <a:extLst>
                          <a:ext uri="{FF2B5EF4-FFF2-40B4-BE49-F238E27FC236}">
                            <a16:creationId xmlns:a16="http://schemas.microsoft.com/office/drawing/2014/main" id="{06BEC6B8-D5B7-421A-A800-2352E56710D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98077" y="0"/>
                        <a:ext cx="109904" cy="10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 name="Rectangle 46" hidden="1">
            <a:extLst>
              <a:ext uri="{FF2B5EF4-FFF2-40B4-BE49-F238E27FC236}">
                <a16:creationId xmlns:a16="http://schemas.microsoft.com/office/drawing/2014/main" id="{E2E1FAD2-6CA2-49F4-869F-B9E310D19FCC}"/>
              </a:ext>
            </a:extLst>
          </p:cNvPr>
          <p:cNvSpPr/>
          <p:nvPr>
            <p:custDataLst>
              <p:tags r:id="rId4"/>
            </p:custDataLst>
          </p:nvPr>
        </p:nvSpPr>
        <p:spPr bwMode="auto">
          <a:xfrm>
            <a:off x="2198077" y="0"/>
            <a:ext cx="109904" cy="109904"/>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defRPr/>
            </a:pPr>
            <a:endParaRPr lang="en-US" sz="415">
              <a:cs typeface="Calibri"/>
              <a:sym typeface="Calibri"/>
            </a:endParaRPr>
          </a:p>
        </p:txBody>
      </p:sp>
      <p:sp>
        <p:nvSpPr>
          <p:cNvPr id="20486" name="Text Placeholder 2">
            <a:extLst>
              <a:ext uri="{FF2B5EF4-FFF2-40B4-BE49-F238E27FC236}">
                <a16:creationId xmlns:a16="http://schemas.microsoft.com/office/drawing/2014/main" id="{CAC393BE-6881-4A0A-AA14-D3B03372A8C1}"/>
              </a:ext>
            </a:extLst>
          </p:cNvPr>
          <p:cNvSpPr>
            <a:spLocks noGrp="1"/>
          </p:cNvSpPr>
          <p:nvPr>
            <p:custDataLst>
              <p:tags r:id="rId5"/>
            </p:custDataLst>
          </p:nvPr>
        </p:nvSpPr>
        <p:spPr bwMode="auto">
          <a:xfrm>
            <a:off x="2984989" y="2933335"/>
            <a:ext cx="265967" cy="9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buSzPct val="25000"/>
              <a:buFont typeface="Arial" panose="020B0604020202020204" pitchFamily="34" charset="0"/>
              <a:buNone/>
            </a:pPr>
            <a:endParaRPr lang="en-US" altLang="en-US" sz="623">
              <a:latin typeface="Calibri" panose="020F0502020204030204" pitchFamily="34" charset="0"/>
              <a:sym typeface="Calibri" panose="020F0502020204030204" pitchFamily="34" charset="0"/>
            </a:endParaRPr>
          </a:p>
        </p:txBody>
      </p:sp>
      <p:sp>
        <p:nvSpPr>
          <p:cNvPr id="20487" name="Text Placeholder 2">
            <a:extLst>
              <a:ext uri="{FF2B5EF4-FFF2-40B4-BE49-F238E27FC236}">
                <a16:creationId xmlns:a16="http://schemas.microsoft.com/office/drawing/2014/main" id="{61CB47D0-EBA4-421F-93D7-5CD1B44ED516}"/>
              </a:ext>
            </a:extLst>
          </p:cNvPr>
          <p:cNvSpPr>
            <a:spLocks noGrp="1"/>
          </p:cNvSpPr>
          <p:nvPr>
            <p:custDataLst>
              <p:tags r:id="rId6"/>
            </p:custDataLst>
          </p:nvPr>
        </p:nvSpPr>
        <p:spPr bwMode="auto">
          <a:xfrm>
            <a:off x="2984989" y="2933335"/>
            <a:ext cx="265967" cy="9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buSzPct val="25000"/>
              <a:buFont typeface="Arial" panose="020B0604020202020204" pitchFamily="34" charset="0"/>
              <a:buNone/>
            </a:pPr>
            <a:endParaRPr lang="en-US" altLang="en-US" sz="623">
              <a:latin typeface="Calibri" panose="020F0502020204030204" pitchFamily="34" charset="0"/>
              <a:sym typeface="Calibri" panose="020F0502020204030204" pitchFamily="34" charset="0"/>
            </a:endParaRPr>
          </a:p>
        </p:txBody>
      </p:sp>
      <p:pic>
        <p:nvPicPr>
          <p:cNvPr id="20488" name="Picture 9" descr="http://tonyblairoffice.org/page/-/images/agi/rdb%20logo.jpg">
            <a:extLst>
              <a:ext uri="{FF2B5EF4-FFF2-40B4-BE49-F238E27FC236}">
                <a16:creationId xmlns:a16="http://schemas.microsoft.com/office/drawing/2014/main" id="{A563F506-0D75-44D6-A5AA-EFC4AA67536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29148" y="6243941"/>
            <a:ext cx="822887" cy="37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AutoShape 4" descr="data:image/jpeg;base64,/9j/4AAQSkZJRgABAQAAAQABAAD/2wCEAAkGBxQTEhUUExQVFhUXGBgYGBYWGBgaHhgXGBcXHBgYGBgcHCggGBolHBcYIjEhJSkrLi4uFx8zODMsNygtLiwBCgoKDg0OGxAQGiwkHyQsLCwsLCwsLCwsLCwsLCwsLCwsLCwsLCwsLCwsLCwsLCwsLCwsLCwsLCwsLCwsLCwsLP/AABEIAKYBLwMBIgACEQEDEQH/xAAbAAACAwEBAQAAAAAAAAAAAAAEBQIDBgEAB//EAEUQAAECAwQFCAcGBQMFAQAAAAECEQADIQQSMUEFIlFhcQYTMoGRobHwQmJyksHR0hQWI1Ky4TOCwtPxBySiFVNjs+I0/8QAGQEAAwEBAQAAAAAAAAAAAAAAAAECAwQF/8QAJxEAAgIBBQACAgEFAAAAAAAAAAECEQMEEiExQRNRFCKBMmGxwfD/2gAMAwEAAhEDEQA/ANbNAvKoOkoknElz3RWskYHqgiaNZXtHxMDlFYkqylaXxA4buuMZyn5PBCStIPNHEZyicCn1fDhG7CPLRIygQQRQhiDrJIOIIOUAj4VNQqWq6rqP5ht/aLER9H5Sci0rlk2eik6wlu9cwk41wY7tlfn2j7MqZMTKSNclmNGObvg2cT2XFhliqLoN1Tghg+G7YxPZDNSiVKJLklydu+HmiuSCEVXNvKat1CcScUqNYq5S6HTZwgoUo3wp7zUIagbjCqhylYokqrvyjb6L0smVKElM5SQAXDS2vHpYrBzMY/QtmKjeySxLtV8g5DlhlWmEMBYjeOs15VHQzkk0BKmMTL6EjSybcCVgzk3SokJNy7VSqhHOMKNhEpEx0Xb6CHOqU06ZxaWuEKLCpVHFGFAS5Oy6Ccu+JI0aspcYOrJQwJGNz4xIUixTB0viqYTuJIpUD8po0UE6+9x8M4nZ5BCyfXaj4uS+GEcnKaZKAFVLrT0QE4niR2mKAzmh58s2iXQl1YqZgS7MkDxMOtMVnED/ALaHrtM1mpjjnGW0aP8AcAhtWa54CZlH0eXoaXNWpalLBYJYMzJvkYj1zFtEozk6X/sUjo6w6ZFNdeLOM8oBtZaYX3NTAMKb+MP9J6GSiQmzy1EC+litiekS1GxeI2fQqFr5yZrAuEpDgEAnWURlsEIBJZ0JmTxeTf1MKmowoMaGBNO2fm5q0VZwoDC7eAN1mxDx9AsqKXUgJTWiQ2T4DqjPcstGFxOxBAStsiAyVcCKcQNsA0I9AEmchrpN4XQrokuLoVuKmEa202xKbPMlqvJmGUU3WSHVfVRWBZi2fWGhDyT0WVzQtzclFKz6xBdKN1Q/Ab43s8Xpa0rAIKEuDUEX6gvu8BCfI3aMPY0lgdr+Ih4lIYAeelE7Zokc3zspN0Ie8irXXGsgnZmneSM4pkr89sTIaL0p+NODQPak4cB+tcEKy87IFnrFHUBQYlvSVERAusAiXKNRShE4JB5s1o5AUzHg9OuAft1wi6ApsSCWNMI6vTcwkMlrpej45eeEUk07E2g2yWtE3Wlm+Sl2DnVDkukYNnC6z6Rlrmc4FklSEgi8HS5cC6KJLJL9UJdIaSu2qXMqg6qV80AFFClV4qIJ7oa2vS8rWRLSQ6VupKUnXvPLSygCoAODUVO9oe0Qv0hPck5PTGp3QB9nUqrb41C7UlSlypkxSlIupVLF24laiwqzuAajI4NAdos6RQYf5ikwEwk74nzB+T1r4dtIMXKFaZxBaA8MAG558+GJOMe5vj5/qOZygth58+dsdMsdnV1P6PshwdsKwBbpxbqFBTAB/RG2D9Cj8aXQVKiaipuKwAIoHiopG4U3g/8Ax7OcH6GlDnkUd3wcPqKqn8o3QWBt5qmCj6yvExxXRBiFuUwI9ZXiYsk1SRsjaiSpOEWJVFUouTwiSJgArBQi0HZCvSWigZiZ8sVCgZia4YXhvbEdcNFJzBpFkpbRLQxTJxPnZC/luh5Es7FkZekn/wCYd2uz3VAp6Ku45j4iF/KhD2Qn8qkHEZ0+MTIaMpYbRcuoC5gKmdKTqkq2geoWc7xDOz2mSNcqtF/8JIIEu8UiqkAs1FF0A0FXhNLWnnkXRTVqXJw4tgwwizRloZaKXmVfTiLpUpAIBLk6qTQ/mo0TRQ+0JpJTzVWhc5LlLKSEklnBCnYUpkGrCXlXbiLOTLUrpUU9SjnFKLgUwg7SdquzpywVIN+Y7FQN4kOKNdqTCjlMnm5QE4LAE1ImBtZlKU4IO1xEY3uHNJdFHJ/SS5k1KVHVcKupKwlwpNbpVvMPJdnARereBlMXUWvTUhWJaogXRBlruLQgAKS6VXEPdfE0xoOyNBOlBKUarggUCEVZSmvNiQodwjYzMdKsqlqmzApL86UhAu3mCnOqz3GIruMfQtG4nr8IzmlbPKUhRlyFoWCS6AA7AFZWE1UGesaKwHh5ECYA2krMJhunAl8AcjkYnYrMi5dMwgAMBdSaYMCA8TtH8QcfnAUy0XGLpDqA1iBnhWIkA2uJuhlV9JJDbXILsRFc+6UlK2aoqH6iGrAcq0BSQpKgobQXFN8U6VVqJ9oV6jAOwiwTZMpLIuIvEkgAs5HyaCxpCXVzsyVllhCackqN8gOoAkCjmgcDeSk7yqkWSmS15OrmVOA2ZfGnXwMMdmfnyrQuaZiUnEqAvJZIdgA5bBhV40TFICBdKQSQWD1Gaseo4ERTZpovFsGPWL3AQWVpMJxsLsprSneNvGAFWdOJTVy+GNCR3jthiqaBgPNIXTC972lfpRCSoHyeZsqed8QsJoaYqJPWQ2exolNOqeEes3SbePFvhDYjH6QWpdrXTW5xTBO1L3QOwQTYtIrSFKEzo3VoQZaVBRBDpKqKTUY1G6F9sSeeWoFjziy/8xj1nQQ4O/vqPGKY/CEm3KC1HAqUSWzJxJ9Y5mD5WkTthNPRnHOcpAOjRC1b38+ewxxdo+Xl/NISS7Rk8XptB/auB894hiGnPd54ddc8duBBiXOjbTImlD4JqxADgwsTN63fbUNUYPUVxxCjFonb3NX2q2vidZJfKsFAMBM450zcbsLwyJxEMNDTvxkPVySWz1FMp2qYR87Vn7duKVEYmlOyGWg5zz5e11EDZqKCkgVavhCoRv8ASitY8T4mJWaeyFHgIjb6udilD/kYGTM1bu9+5o2S4ICnZXb34RUsxM4DgIqSoYny0OhhSSdtIulTXLd8ClTiJ2Y1EKgDV1F04KHYcoWaYlvZpydgGzJQ2wbNmU649aklSJgHpIUesD9h2xlNcDs+cTJKJNwrWSvIOkDc71wNYhY7PMuhYBACmCizAkpSj/kk9hgbSkorVNmXQoJmJQpWy8HQNwx7IvRayoiWlF4IGquoD3lLqk7AtY78oTGjtvlmZNUZT82FVcgP0dY1xIBJZ3Ji/wD1CPOpJSXCp0sAh2LsMDvgmzTkhJWhIBvMsC61AcBjg+ELNMLWtipglRksEhgDzoB1cj8oXoPov0Va1SUSkc0taUJu3wRUVrdy4QdaOVtUJ5hbjV6afzE1BHrd0K584S032JKgABuIcDs8YnL5qY3PBiapWK3dgUDinb8IpuiSHKC1c6Ura7dSQGU5d3xYNG90aqnndHz+0JAWqUoJDPdKW1huGVDG+0WadngIOPBkLfNCVAkgAHEts8YwHKW0CYtRvOAEhLFwCcW4vXhGw5WPzdMbya7K1MYjTk3BIusQCWBFSQTR6RPo/BhoXSXMhaVAlClKIusbqmIIUHcUD9UNLVppBSlN1bpAvKDF6ZB3aM7ZFa0zPXHV069UWTFNHZgwRyRbZhkyOLSRqrQPwkuSdUqetUuijPvT7sAzbW4aoS7+0R8P3i+2WhBs6TfAvSygEH0lc2ABv3bjGVkKUicU84biVsy1kkpZ8M45UjZmpscw4ku6QrtJpvwgnnYukaTkE6iSasGltwx4xHSkyoejCgYb3q/CBoaZQqcXpltfdm1GdPvboHmTWCv5ie6BrVpCVLNxRmFwXu1Avmo24/CJiYFEHEEqOGTmObDOUm2+vDXLilFJtHJFvTMAuqSTRwC+e0UOEFWeZ+IkbS3XUjwMUBIDAAAVLb/JjoSHdsLzHY6ThG5kZ6eAkKWoOASS3HzWLLPZTNAYKQateDEv0Q2Ry7IJly2Ay3xdpFa538NSULW98lywAa8GAAUrFtgeFZozLzgajOtN4xEAE1hmuxKkG4qqgxfJQ2jcYAnByTg5LDr8iKJR5JpE0TPP79kUpMdQK7O7PPshjoI53PzTW2cRF8uY2GXH0TubJUCIQbt5qChNGdj+0cAwxrTDaneICRgKU4jsLjDd5pDXQCv9xL4kjLGUt/L5b4RyZpzByOBzDYMIc8l5ZVPln0QS5Of4a4TY6vo+llTqWPWV+owOUMYmtbLUfWV+oxy2LAyoc43Mi9IcDh8YEm9LdlF1mW6OBI6iXHjA9oVrpG49zQeh4EXmEX2ZLNA6Q5glBg8A9MMFWcPT4PiGPwgMQTZlVEQ1aGfMJs/mp08qSFDnJbgjBkqDjg7dcQGkpZmH8CWu96Sizvg5fKH3KjRSElag14qUp2YvziRtORaLOTFkl82SEVvEPqijAgY7zlnGMpVGzXHHdKmxZJtF5ExIShLBLc2aFKr4FMmrFOlUgSUs1FyGbAPNSfnDfTEsJmmjXpQLOC91Z2GmMZ/Ti3saiHoUYhujNCcBhBF2rDIkm0jltRTm8aAoJOGwjMnJs2BipdpSlk1owZ3dn1js6WELbXaCtMkO7ZcG2dcSkpJUM6h8KBxXui6MhispSFEJ1mNTVnHdH0HQynQDuT+kRj5Viv4pBGDEs+7/ADDuw6VEsAMSKMzYBxt2ACAYRyotBRLUoAlQwSATeJYXaZF6nZHzOc4DEEBnqkj0QTU4gEtG90ja1rllSVBKgaHN8TgK0bvgFdiROQEzQ90O4K0qJAYuHIrXKFYzPWSZrTDsU439LPri+1zQlIL0vAcQ7kNweK5sgSp0xAL0SXPrV7njR6DssqZJdTghRSWDuwcEu9WVGq1HxQd9MyljUmC2hAm2CVUgFT0NQ0wkQoTo0JLhaicXNXptjT6Ss7SShALJWWG68g/GFCbDNV0UE9nzjJT3fsaVRfZNQgA0uy1VY1U5PVSDrTalLZzhsDbMeyF0pTkH/wAcv+oQRfiW2ykgC16OWpZUhV0Kz2beO2DrKkJAD4Xg5z1jXzti1BcgDa3bBiNDzkllJAOy8k9I0wMTCKia5M0ppJ+Ap2+cf2joPS4H9MXWuxqlllpuk1FQXGDuHzgYka3CLRiLrOBdBIc5k8TB9mVk7dSuou1P8wFIqhPnMwVZ5QiWapcF+l7IJyUgnW1rpzCqUriHxAhdyhsBssiZZ13DMlgpwdlLLhSXDgMpwYZCwy1FJKahT0JDvi4B2R3TOl7LaZ8yWoJJCUqpeupSEpJZVSpTkZUYh8YcWTJNHzqTt7jXdFpTwglFmvAVY9TGHFl5LTFA/iSwwcu7dqXhsaaM6pbBsQHYZVp8XiAcmlf8NGlHJdXNqmKXLATlrm9womFqJRUoIcJDtdQlgRxqe0wCbR6wSbxAWo3VNQVe6KOchvjRWScJc2Td6JKgwphLXnAsmyJExSZaSzAAE3i7hwrYfgY0GhdHvaU3Uk3QTq3KEpIdlkD4xD/qNFJKLH8/pK9pX6jHp9Ujs7IitWsr2lfqMTllwR1x1s5QOyTiCUvnht2Hzsi6cBzqPZUO9Jge22dloWMHDwTLH4g3JPaSPlB3yAYkRKIAxJ4GCOxdLMURagwkMQcsUtXJSSesFD94jKWOZOf8JiwdUski+ARUKyVVo1/LmWTZb4xlqB/lXqq77p7YQaGsgMtUwrwPRSoitbrh2JcChpWMaqyk+SpVoQqYlwqWq6pKkLBD1SXvGhDg55xO36JmTJC0JMslSizTEkVmXgHG6NDLW6QXKKYEJSf0+XirmFEBaLoD1vLrlU0YQgbtmNsPJMpIE2ZcUD6CQoEavpEj9qw1naCQnXlKUooBJv8ANhJYZFw+1sTDq3WWatjz0q8KJlkkltgLU7IWJss2YCXSz4CmOyHbJK9H25SZabwulqrAoWxIoMDllFsjRy5iXRMlNVjn1lyINOhVXalNwPQkJpUs/HZsO2ArPZSXD0NWYKxxugj4wDLTo8pAAXLH4gXrKOSACDvJETRZ9YEzUgMsFICiSVuxfJnPGJyNUJQmSU+iHIAoOBjlp0gJZAUUgkUosk9gwgoLBzLlywog84steJlpCmHrEPRsIlYrWtYLo1SQUMqWGSwzDXnxemMLJ2kLOqYyudUpZolICQSaMmrwfLASsBCSEBJF0n0ioaxUcgARWJnCMlUkF0OdHJSpRC0ApdbpUxr+G2FHxglWj5QULqUyzj0ArxEZqwaSQZplJWCpTqTdU9wJCQwLM1D70aiULtwDAAdob948vVZ54JpRfH0aRSl2Ar0LKTVUw5ZMSz5ua1OWcAJ0agrbnQkE7KJGQJUoOeqHFhtCjNCVJSWCnNDeqLtMqQfOVLB/hB9yR8ov8tNfvLa/7K/9MFGhDatEy5aazCskO6WATi2BLmmcN/td6WFpJ1w5JYknPE1ga02lCucSWdIAYPSmzbWIyJjoSmWdlKgsMjQ5RlqPklTi3/yGqFtttBTPvA6ySggjaAI3IRKWLxmKBO0KV3u8Zu0aFvKKjec7xTcHBgqXbbtFEgkKUSKDVqQK45tHTLO8MYblfHP34RV3QPykscsyStM2zKOIUlCxMJeqXBILmmsMozMmH9qs5tDXTqte1iRizZGBVaCUMD4H4p8I6MeT5I7ki4yrsp0cm9MQn8ykp7SB8Y2Vt/0xs7EyVzEKAN0XnD5B2cB4ydksy5M2WtYF1K0qJqAwUDiQwwj65YdIy5weWtKtyVJV4GNoL7FKX0z5ZpTkAuSgNMBcAqTdDBTa3fm0ZW1aAnoOqtadwUbrbgSQM+2PtumLQk0qeDeEZO3JTUlgPWYN1wsiro3xVJfsjFBTJuFEwJzF9++nkwD9mlJVfAmgh2BBUMMwx8Y106zJNQ3UYEmWXdHO8rR0fiwfTEBmSgApE67MOJXLoQSHDhTgB89mUNNDicibLItdnBU7oKFIUWSpxeKiCx7Wia7Gk4pETsWj087L1CQCcMtRW8N5GQhxyW6JyabarGk066vaV+oxbKXV4rtaddXtK/UY5LVHoHmEraWQrcC3YWiFiU7KzIHhE55cRToxiptzj4w0DGSY88Tu0ioQgJPEwYqiZhDI6VlX7POQz3pSw38pPiI+ZaC0qlLqUQkMAxcu7ZAHZ3x9Uk1IG2h4Ghj4wqUZZKCGKdVhsHwjN9gbqRbkqAYpUKsQT5pwgsWkXWKW6g+58IzVneVZUTZhl82pwlyLzgkFISTrCj0wcwTZbNzbTVzZZExKVgyyVIALhn/M7vShEYSk1ba6KQ2VaWUFJIJGagk4edkXItJUC4SVHFV4h+IqOzZGZt9r1mQss4qhSgwzwAYdcRstsWFVmraoZS6P/MW74uMrjuaE+zQ82ZgCiUhnooMaHOkVyULQoqCklwzXSzdZx3wBpSYu4SlawwfVWrPgcIBE0GzSFLWp1Ga5K1Oq7MUA9cqCCE1NXQNUaKx2pSpgCiOoNGe5TEKnhBIBLJD7VKb4iC9AFHOOhthIL5ihhTyomkWkKHoknsKSI1oQz0PZESLS6xgFBJuksDgwApRx1mA7Zo6bPmKM3oE0BYBsqHGkPLNaEzA4w7w+Ri77ClVHHAjweJAB0bYpUog3gCPyCvblD6VbwSAEqO93OB6s4Dl6MQMUq6oIFsQigBfrHjHPlxKfY06DuaBINRrJNW27j5aLrQBe349HLjhCpOkVlQwZ8Gd+Jg8aygoi63rHOnR+cebqNI3NbFxRpFpIkLEipLuamufCLb9wMhPU7RMkZRBa1ZN4x6UYVFIzYutdrtCvRuJ2pIH/ACeOpImIDkE1fOvjELTYZqzVQUN9O7CLrHocBitjuekZ58PyVz0UnQZotDlZ3JT2XiQO6GJRujktgwAAAwAwiaZgjTBj+OCiS3bIiTVw44QHadHyybxQCr8wdKn2hQLwxM0REqfdGwCLSmjpswas+cr1VTFAjgoaqv5weIjFaRsExCtYCpukkBJvmoSpzi1XBIIcvi31MIz7Yy2nZ0qYmbr3ghKL0wAXUlMwKQhxRayXAbAXtsKUbRthyuLS8C7AlpMsPghLkF8o9apyEAla0oGZWQnxMZ/lbyiNllSpUotOXLSorb+GjBwD6SiCA+DPsj51PtRWSVqKlH0lOo9ZL+MLFpfkim3SN8urWN0lbPo1s5WWRD3VmYdiAW94snxgHR/LIrnoSiSkAlVVqJPQUcEs2G2MHcfCvnfBfJ//APVK4q/9a46FpMceas5pa3LPi6R9ltFVK9pXiYFTF8w6y/aV+oxQoVhoyJnCBZVF0y+P7Hugh4FSrX4gjrGENAOiTcBd3OcVpMSnnAbBFbwrAmMYmDFLxY8Kxl0k6w4x8l5QpCbRNASR+LMq7vrHsj6tLVUR8f08om1T2es6Z+sxHozQWaaTZrLuVPA6yO6kAzLa0lKQzhKgx2ibMIpwIh1o/QgVLllU0lKRqBDApcC8CrPWBLNSAOU2gJcmSJiJqsWuKA1ipyTeDFxU1BoInixGbmW2Z+YDgPnA82bMVitR7PlA61selDnRctK5X8QJWVFichRs+MUI080/7dXsphPaAlVklFF0zEzFpyJCFKWTqvQOEl4LKZvNlHOyQlmOqXbcXxhJZFBCgAlKylV5SkpJUEksHZ6B8WzMEugXYXyOV+PXpMX94NFfLVRE8EFul/TE+TSz9oqCKKxBHpbDWPcqk3rQlORvf04QIBRZNIKlgKSpluoAvgyUno7eNIfaL5ZKFJyAv1kUJ4pND2iIWywgWcPMCkg9FgDliXr2R7kxoy+82YHDsgYuAwfhSGwNno3S0uYHSVAeslSfHV7DDRKgoZKHb4Qllojy5DFxQ7RQ9oiRjkSU5JHVErg3jvhMmcsemrrY+Ii1GkF7UnqI8DBSChq2/tERv709rQB/1RQ9BJ4KI+BiE7Td0OZZ6lJPi0Pag5GfPHd737RxVqUPRPvCMvaeWUlJYy5j8EHbv3RBXKqTkFttuj5wmkNQk/DVfb1D0D2j5Rz/AKkr/t9qm+EZE8ppWSZnYn5xA8oUHCWrrKR84TaLWKb8NedLqGCJY4qJ7gRFU3TM3JaE+wj4qfxjHzOUJwCB1qJ7gBEZmkJygCAzvgnCtKqpE7ootYJ+jy3WwrrMKljYpRAfgIT2+3c6AgqZKeihCdUFi5xDnJy5gRIUtwpd4lmDleY2ao7YZaL0EokKW4SDUFg+4YxnPLwb4tOk7fJ3/UvQ5KZdpS5uITKmDYlyUK4AqKTxGyPnzeaR9tXLUQylImJIYpUkhwaEEihDR8x5X8nTZVhSXMlZ1SX1DjcJzpgcwNoMb6XNwoP+DHWYKe9fyI0rPDhDfk8Au0Sg+BViz/w14UwhHfG+GPJ2Z/uZQG1X/rXHc3wcCXJ9cmK11e0r9RiEyJT066vaV+ox4IKqNWOY2IPEFoDv6WQ2Db8otu3ePcOJzMDTVsCRU7Tt8TDAZy7QlYd9bMRFSoVmSSkKTRWYyO2KDal4Gm794kY6TMiC5xhMmad8MrMtCBemKS+QJHhEsoG0hpJUpN8l0uwpicWfqjA2dBmTipTOVFR4kue8xqOVGkBMCQjWAL3srxyfcBCyx2ZKNZWOz5xClYmOTaAhaEAsSAwFciS+zDGANMzgtctM7Wl84HSCQ4NA7GlSH21iNntXOKCiUJukgOw1aVqQ5xhZyinISpN0pLqBLF2rmRR8M45Nsvm9ofhs7PYpSUsiTKSNgQhvCMXyv5pM9KZctCDdvKKGAUSS1BRwBjvh8Jt2XeAvsoPkwJYlmqQ4pGK5R2lRtBOGqmm6rPvYiNMWbfKqE1RcGumgfhGo0HYBLlomICQqYgXncPgTrDeIxKbQW30hvYtLLugORdzfGOkkay5JFpvHEkijt31hRyxJ51JHrf0w20ZKVMWmaNYVLEse+kWabsrqvLSAN5Cj3QAZdAXMSE78TG8sUsIQlCQwSABwEYb7USwSLiaYYltp+EaGyaTXR2Pce6ADSyYptOmLOhXNrnISvNJNQ+DthAtm0onMEcK/vGP0oomdNVLlqJUtRvM1HoxVQUaEkM2itLWd255D7HrAsrSaDMWDNkBGrcImC8fzBQODGMRdYauqo4lSgpXvJoI7IuhQK03txLDrapgHZ9BRNSrorSr2VA+BgbSS2RCfRVklrWZt0IUou6AAwyABelIdaTSq4xmE0zlIeu8Y9kUKzG26zqvJKnZYdKgQdVyGKXeh4HcY8mznC8jEeluOTP1NDwSxNSlCw4lOElmJvVN5qYiCrNZpaeikdfnwjCTpnbijcbE9n0eSG1jV9VNO1TdrGGUjQa6FgN6lFWG5IENpdobPupBUu0DZXu7H+MYuUjpUY/YtkaEbFbD1EpT2lr3fBqNDSxUoKt6nV4xeLQBs4iLPtI64h2aLavCyVLSBRn2DDr/xE02gDHVyrQHrwiKJ2/tiwF88fOeMS4MreuiudpC6Sm6O3wpAk4C0IVKmrVdVQpuDqZVS4xBpF9qsAUHRRWx6EfAwumS1IotKgO7tqIh7os3jskqMNyh5OTbKp1a0slhMApXBKx6CuNC1DEeSclS7XJSlJJJWWG6UusfQRPVdIAvIZikgrSQciDl2RDk/oyVKtN+zoN1fTS7qlsldEA4yydjkUejN6GHV7uJdnkanQvH+0OV/g0U8pvq1gNZWY/McornWwJDJTU4lWJ6shuiueVFa21dZVaP0jFXMbTG5yHVSiqpL+cokuRRhErMq7TugwMYBAkmSRjFk6xJzrBKUxKXshMARNiS1B2xi+Wi+YnyboT0Jj09ZNBwAEb2euo81jE/6hyHTKXmFqR2pB7NWM5KxiuzWlU9bqOqNgYPBVsl72hbo+eJaYharWqY2zZCSS6AjeYsDR++KbakKJcRZLIglVmUqoSSNrfGE1zYDSVpGXcN4q3gDujI6Xmhc5SgCAWAfYABDv7EWYlI4l+5IMVHRSH1lKPAAeJPhGePEoO0NiAExZJSSamH8uxSk4If2lE9wYQQhRHRCU+ykDwEb2KgLREyYkukLA2i8Bx2RbaxMmKUHNCxvKJxD4B3oYtn2jasA5El26oo+3oAAdSmo7M+0nDHcILCiqVooDpL6gG7z8ouOqwSDxL/BoGXpAnBI6z/iBJlrUcT2QDoYqmKzUw7IAtNoT+YHvgOYp8YpIhgXLtAyB8IiFkxW0dCm4QCNLoHSslICJkwIUBiuiVbCFZUyMaC22hBS4XLO/nERgdJaOAKWWFukF0FwHAN07w7GmO2KEWJUslwkXkkEKSlWqrMYsd+Ih3Qqs0qbakOUrSz4pOLBmcbI6rSAGOO7OM3LSEpCQ9I8l8qxlJW7OqEnGNGkOkz1ba+OUTRpLf1eaRmQSDjXjFibRt+X+YW0r5DUo0hxHXBkm3HaBw/aMgm1HqgmTbIW0e+zYS7VBkq0Rk7NbHIAqTgBU9Qxh4bLOSkKUESk/mnrEsD+VitXAJ7IFBt0geRLtjlE4nCsA6VtxcJv44pBAL5PmcYz1s0/Zk9KbOtGV2SOZln+dTrVxhVN5YTki7Zpcqyp2y03lkb5sx1djRa00n3wR+Wou0jfSLRMQi9MNyXkuddQG3FXS6ngWz8pLJz8sBZmzCVfwUC70FEutTA4ZAx8ym89PVeWVzFH0lqJzGZy1h2wdoSzlFrkAkEkKNMtSYG/498aLT44r7MpanJJ9n1+d01e0r9RiBEctCtdXtK/UYiFQzM4cYtlzIitLiKgWpAIP51uESTMD0gSVMyMTFDAOi5RxjOcrbLzkgazNMBcgnI5CH85dGHl4ScqJoRZyouwWkUD4lvExDAxos0oEJVMUVHBIupdtjlRPZBcuzIFbr+0SfkO6BDakkhQli8HYqZw+Iimbbl5MOp/GChjdMwjosn2QB3isVTZoHSUBxMJzPUekonu7hEA0Axou2I2k8AYpVbtie0/AQEFxwqgAKXa1bhwEDzJpOJJ4mKlKiJVCCiy80VqXHL0RJhgdUqKiY6TEDAI4qKzEyYrMAHhHTWIvHQYYFyphJJepxidmS7uW8IoSYulLAFX8+ES+iodl6kNQjt8Q0RMnZHFWmjMGxqfDZFZnDLsiKN7R24N3VHbpwx2BniN98T54RfYLcZb0cHYz4ZE7o0xw3OjOc9qsKkaHmKF5bSk/mmKam0JxPYIvH2OVVRmWlX5UfhI6zVR6oEnSzMdSVGYRik9Ify59UL1Z9fdHT8MI9nO8kpdDefyqnAXZCZVmT/4ksrrmHWPbGfnzlLJUtSlk5qJJPEmLylvOwfvAsUn4iGvs9FlmLKdnYGnUQ/U7xXE5SHJ4fEd0DBDWzTBepQuOPTkZcEGJ6ML2yR7HjKmH4wApYDPUvUCp6Ss8BgM6gwXoJB+1yrwIxxrTmVN1fAiI6Ks+yT9GTL6jqdJWZ2n1YgNGTPU7T9Mej0ZFWWo0bM9TtP0x1eiln8nafpjsegCyn/pkz1O0/TF40bM2o7T9Mej0AWeXoxYpq9p+mEvKLQ01VmmJdD3XqpWN4N6Mdj0S0FmHPJ+ftle8r6IieTs/bK95X0R2PQ6HZwcnJ+2V7yvojv3cn7ZXvK+iPR6ChnPu1P2yveV9EdPJuftle8r6I9HogEyJ5NT9sr3lfRHPuzP2yvfV9Eej0BVnvu1P2yveV9ER+7M/bK99f0R6PQxNkTyYn7ZXvr/ALcQ+7E/bK99f9uPR6GkFnDyZn7ZXvq+iIfdeftle8r+3Ho9DoTOfdeftle8r+3HvuvP2yvfX9Eej0FE2d+7E/bK99X0R08l7RUvK95f0RyPQUNM6eTE/bKb2lf24irktP2yveV9Eej0KirZz7rTznK95X0RNHJi0bZXvKrxFyOR6NMbqXBMuUW/dufQgynFekqmwg3KcINlaEmTABP5sk0E1BIVX8wKGX3GPR6OhybdGdUVaU5G2iWsoKpJxLhSxQgN6FDuhcOSs/bK95X0R6PRlbTKqySOSk8nGV7y/ojU8mv9LlWlKlmcEhCkhSfzJxWym1SwLEhWNRHY9GcpsKR9BsnIGwIlgfZUKYjWUpV+j1K9u5mjJ8p9ArnaWRORcAKauSCSmUpLkBJD4dmUej0RED//2Q==">
            <a:extLst>
              <a:ext uri="{FF2B5EF4-FFF2-40B4-BE49-F238E27FC236}">
                <a16:creationId xmlns:a16="http://schemas.microsoft.com/office/drawing/2014/main" id="{C775B97C-4F29-463D-86ED-AA3317958011}"/>
              </a:ext>
            </a:extLst>
          </p:cNvPr>
          <p:cNvSpPr>
            <a:spLocks noChangeAspect="1" noChangeArrowheads="1"/>
          </p:cNvSpPr>
          <p:nvPr/>
        </p:nvSpPr>
        <p:spPr bwMode="auto">
          <a:xfrm>
            <a:off x="2305783" y="-695691"/>
            <a:ext cx="2637692" cy="145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GB" altLang="en-US" sz="1246"/>
          </a:p>
        </p:txBody>
      </p:sp>
      <p:grpSp>
        <p:nvGrpSpPr>
          <p:cNvPr id="20490" name="Group 1">
            <a:extLst>
              <a:ext uri="{FF2B5EF4-FFF2-40B4-BE49-F238E27FC236}">
                <a16:creationId xmlns:a16="http://schemas.microsoft.com/office/drawing/2014/main" id="{484E0287-5602-4883-B48E-40D5462B9DBD}"/>
              </a:ext>
            </a:extLst>
          </p:cNvPr>
          <p:cNvGrpSpPr>
            <a:grpSpLocks/>
          </p:cNvGrpSpPr>
          <p:nvPr/>
        </p:nvGrpSpPr>
        <p:grpSpPr bwMode="auto">
          <a:xfrm>
            <a:off x="92774" y="112102"/>
            <a:ext cx="9155876" cy="6541926"/>
            <a:chOff x="-3015758" y="161374"/>
            <a:chExt cx="13223660" cy="9450004"/>
          </a:xfrm>
        </p:grpSpPr>
        <p:sp>
          <p:nvSpPr>
            <p:cNvPr id="28" name="Text Placeholder 2">
              <a:extLst>
                <a:ext uri="{FF2B5EF4-FFF2-40B4-BE49-F238E27FC236}">
                  <a16:creationId xmlns:a16="http://schemas.microsoft.com/office/drawing/2014/main" id="{ECC027F0-8827-4F6A-A0BB-282249B54C43}"/>
                </a:ext>
              </a:extLst>
            </p:cNvPr>
            <p:cNvSpPr txBox="1">
              <a:spLocks/>
            </p:cNvSpPr>
            <p:nvPr>
              <p:custDataLst>
                <p:tags r:id="rId7"/>
              </p:custDataLst>
            </p:nvPr>
          </p:nvSpPr>
          <p:spPr>
            <a:xfrm rot="16200000">
              <a:off x="-3240447" y="2468707"/>
              <a:ext cx="2568725" cy="342861"/>
            </a:xfrm>
            <a:prstGeom prst="rect">
              <a:avLst/>
            </a:prstGeom>
            <a:solidFill>
              <a:srgbClr val="007E01"/>
            </a:solidFill>
            <a:ln>
              <a:solidFill>
                <a:srgbClr val="008000"/>
              </a:solidFill>
            </a:ln>
          </p:spPr>
          <p:txBody>
            <a:bodyPr lIns="25322" tIns="12661" rIns="25322" bIns="12661" anchor="ct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120000"/>
                </a:lnSpc>
                <a:buFont typeface="Arial" panose="020B0604020202020204" pitchFamily="34" charset="0"/>
                <a:buNone/>
                <a:defRPr/>
              </a:pPr>
              <a:r>
                <a:rPr lang="ru-RU" sz="831" b="1" dirty="0">
                  <a:solidFill>
                    <a:schemeClr val="bg1"/>
                  </a:solidFill>
                  <a:effectLst>
                    <a:outerShdw blurRad="38100" dist="38100" dir="2700000" algn="tl">
                      <a:srgbClr val="000000"/>
                    </a:outerShdw>
                  </a:effectLst>
                  <a:latin typeface="Helvetica Neue" charset="0"/>
                </a:rPr>
                <a:t>РЫНОК</a:t>
              </a:r>
              <a:endParaRPr lang="en-GB" sz="831" b="1" dirty="0">
                <a:solidFill>
                  <a:schemeClr val="bg1"/>
                </a:solidFill>
                <a:effectLst>
                  <a:outerShdw blurRad="38100" dist="38100" dir="2700000" algn="tl">
                    <a:srgbClr val="000000"/>
                  </a:outerShdw>
                </a:effectLst>
                <a:latin typeface="Helvetica Neue" charset="0"/>
              </a:endParaRPr>
            </a:p>
          </p:txBody>
        </p:sp>
        <p:sp>
          <p:nvSpPr>
            <p:cNvPr id="1036" name="TextBox 29">
              <a:extLst>
                <a:ext uri="{FF2B5EF4-FFF2-40B4-BE49-F238E27FC236}">
                  <a16:creationId xmlns:a16="http://schemas.microsoft.com/office/drawing/2014/main" id="{1AC5AC88-B44D-4FA7-A418-BFA3143E9038}"/>
                </a:ext>
              </a:extLst>
            </p:cNvPr>
            <p:cNvSpPr txBox="1">
              <a:spLocks noChangeArrowheads="1"/>
            </p:cNvSpPr>
            <p:nvPr>
              <p:custDataLst>
                <p:tags r:id="rId8"/>
              </p:custDataLst>
            </p:nvPr>
          </p:nvSpPr>
          <p:spPr bwMode="auto">
            <a:xfrm>
              <a:off x="442887" y="6572076"/>
              <a:ext cx="5982083" cy="2086150"/>
            </a:xfrm>
            <a:prstGeom prst="rect">
              <a:avLst/>
            </a:prstGeom>
            <a:noFill/>
            <a:ln w="9525">
              <a:noFill/>
              <a:miter lim="800000"/>
              <a:headEnd/>
              <a:tailEnd/>
            </a:ln>
          </p:spPr>
          <p:txBody>
            <a:bodyPr lIns="0" rIns="0" anchor="ctr"/>
            <a:lstStyle/>
            <a:p>
              <a:pPr marL="118695" indent="-118695">
                <a:spcAft>
                  <a:spcPts val="277"/>
                </a:spcAft>
                <a:buFont typeface="Wingdings" pitchFamily="2" charset="2"/>
                <a:buChar char="Ø"/>
                <a:defRPr/>
              </a:pPr>
              <a:endParaRPr lang="en-US" altLang="en-US" sz="1108" dirty="0"/>
            </a:p>
          </p:txBody>
        </p:sp>
        <p:sp>
          <p:nvSpPr>
            <p:cNvPr id="31" name="Text Placeholder 2">
              <a:extLst>
                <a:ext uri="{FF2B5EF4-FFF2-40B4-BE49-F238E27FC236}">
                  <a16:creationId xmlns:a16="http://schemas.microsoft.com/office/drawing/2014/main" id="{9A2DD88D-BC74-4476-89D2-BB9B8B82E25C}"/>
                </a:ext>
              </a:extLst>
            </p:cNvPr>
            <p:cNvSpPr txBox="1">
              <a:spLocks/>
            </p:cNvSpPr>
            <p:nvPr>
              <p:custDataLst>
                <p:tags r:id="rId9"/>
              </p:custDataLst>
            </p:nvPr>
          </p:nvSpPr>
          <p:spPr>
            <a:xfrm rot="16200000">
              <a:off x="-2970893" y="7153694"/>
              <a:ext cx="2194054" cy="330163"/>
            </a:xfrm>
            <a:prstGeom prst="rect">
              <a:avLst/>
            </a:prstGeom>
            <a:solidFill>
              <a:srgbClr val="3366FF"/>
            </a:solidFill>
            <a:ln>
              <a:solidFill>
                <a:srgbClr val="3366FF"/>
              </a:solidFill>
            </a:ln>
          </p:spPr>
          <p:txBody>
            <a:bodyPr lIns="0" tIns="0" rIns="0" bIns="0"/>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ts val="831"/>
                </a:lnSpc>
                <a:defRPr/>
              </a:pPr>
              <a:r>
                <a:rPr lang="ru-RU" sz="831" b="1" dirty="0">
                  <a:solidFill>
                    <a:schemeClr val="bg1"/>
                  </a:solidFill>
                  <a:effectLst>
                    <a:outerShdw blurRad="38100" dist="38100" dir="2700000" algn="tl">
                      <a:srgbClr val="000000"/>
                    </a:outerShdw>
                  </a:effectLst>
                  <a:latin typeface="Helvetica Neue" charset="0"/>
                </a:rPr>
                <a:t>         ИНВЕСТИЦИОННЫЕ ВОЗМОЖНОСТИ</a:t>
              </a:r>
              <a:endParaRPr lang="en-GB" sz="831" b="1" dirty="0">
                <a:solidFill>
                  <a:schemeClr val="bg1"/>
                </a:solidFill>
                <a:effectLst>
                  <a:outerShdw blurRad="38100" dist="38100" dir="2700000" algn="tl">
                    <a:srgbClr val="000000"/>
                  </a:outerShdw>
                </a:effectLst>
                <a:latin typeface="Helvetica Neue" charset="0"/>
              </a:endParaRPr>
            </a:p>
          </p:txBody>
        </p:sp>
        <p:sp>
          <p:nvSpPr>
            <p:cNvPr id="1038" name="TextBox 32">
              <a:extLst>
                <a:ext uri="{FF2B5EF4-FFF2-40B4-BE49-F238E27FC236}">
                  <a16:creationId xmlns:a16="http://schemas.microsoft.com/office/drawing/2014/main" id="{4D1B46FC-5307-42F2-9443-2EFD4B133E0D}"/>
                </a:ext>
              </a:extLst>
            </p:cNvPr>
            <p:cNvSpPr txBox="1">
              <a:spLocks noChangeArrowheads="1"/>
            </p:cNvSpPr>
            <p:nvPr/>
          </p:nvSpPr>
          <p:spPr bwMode="auto">
            <a:xfrm>
              <a:off x="-1531740" y="1234513"/>
              <a:ext cx="8501689" cy="2725444"/>
            </a:xfrm>
            <a:prstGeom prst="rect">
              <a:avLst/>
            </a:prstGeom>
            <a:noFill/>
            <a:ln w="9525">
              <a:noFill/>
              <a:miter lim="800000"/>
              <a:headEnd/>
              <a:tailEnd/>
            </a:ln>
          </p:spPr>
          <p:txBody>
            <a:bodyPr wrap="square">
              <a:spAutoFit/>
            </a:bodyPr>
            <a:lstStyle/>
            <a:p>
              <a:pPr marL="118695" lvl="1" indent="-118695" algn="just">
                <a:spcAft>
                  <a:spcPts val="415"/>
                </a:spcAft>
                <a:buFont typeface="Arial" pitchFamily="34" charset="0"/>
                <a:buChar char="•"/>
                <a:defRPr/>
              </a:pPr>
              <a:r>
                <a:rPr lang="ru-RU" altLang="en-US" sz="1200" dirty="0">
                  <a:latin typeface="Bookman Old Style" pitchFamily="18" charset="0"/>
                </a:rPr>
                <a:t>Вклад в ВВП – </a:t>
              </a:r>
              <a:r>
                <a:rPr lang="en-US" altLang="en-US" sz="1200" dirty="0">
                  <a:latin typeface="Bookman Old Style" pitchFamily="18" charset="0"/>
                </a:rPr>
                <a:t>10%</a:t>
              </a:r>
              <a:r>
                <a:rPr lang="ru-RU" altLang="en-US" sz="1200" dirty="0">
                  <a:latin typeface="Bookman Old Style" pitchFamily="18" charset="0"/>
                </a:rPr>
                <a:t>, в с/х ВВП – </a:t>
              </a:r>
              <a:r>
                <a:rPr lang="en-US" altLang="en-US" sz="1200" dirty="0">
                  <a:latin typeface="Bookman Old Style" pitchFamily="18" charset="0"/>
                </a:rPr>
                <a:t>3%</a:t>
              </a:r>
              <a:r>
                <a:rPr lang="ru-RU" altLang="en-US" sz="1200" dirty="0">
                  <a:latin typeface="Bookman Old Style" pitchFamily="18" charset="0"/>
                </a:rPr>
                <a:t>, </a:t>
              </a:r>
              <a:r>
                <a:rPr lang="en-US" altLang="en-US" sz="1200" dirty="0">
                  <a:latin typeface="Bookman Old Style" pitchFamily="18" charset="0"/>
                </a:rPr>
                <a:t>65% </a:t>
              </a:r>
              <a:r>
                <a:rPr lang="ru-RU" altLang="en-US" sz="1200" dirty="0">
                  <a:latin typeface="Bookman Old Style" pitchFamily="18" charset="0"/>
                </a:rPr>
                <a:t>семей занимаются тем или иным видом животноводства</a:t>
              </a:r>
              <a:endParaRPr lang="en-US" sz="1200" dirty="0">
                <a:latin typeface="Bookman Old Style" pitchFamily="18" charset="0"/>
              </a:endParaRPr>
            </a:p>
            <a:p>
              <a:pPr marL="118695" indent="-118695" algn="just">
                <a:spcAft>
                  <a:spcPts val="415"/>
                </a:spcAft>
                <a:buFont typeface="Arial" pitchFamily="34" charset="0"/>
                <a:buChar char="•"/>
                <a:defRPr/>
              </a:pPr>
              <a:r>
                <a:rPr lang="ru-RU" altLang="en-US" sz="1200" dirty="0">
                  <a:latin typeface="Bookman Old Style" pitchFamily="18" charset="0"/>
                </a:rPr>
                <a:t>Потребление свинины на душу населения – около </a:t>
              </a:r>
              <a:r>
                <a:rPr lang="en-US" altLang="en-US" sz="1200" dirty="0">
                  <a:latin typeface="Bookman Old Style" pitchFamily="18" charset="0"/>
                </a:rPr>
                <a:t>80 </a:t>
              </a:r>
              <a:r>
                <a:rPr lang="ru-RU" altLang="en-US" sz="1200" dirty="0">
                  <a:latin typeface="Bookman Old Style" pitchFamily="18" charset="0"/>
                </a:rPr>
                <a:t>кг/год в мире, в Африке – не более </a:t>
              </a:r>
              <a:r>
                <a:rPr lang="en-US" altLang="en-US" sz="1200" dirty="0">
                  <a:latin typeface="Bookman Old Style" pitchFamily="18" charset="0"/>
                </a:rPr>
                <a:t>32</a:t>
              </a:r>
              <a:r>
                <a:rPr lang="ru-RU" altLang="en-US" sz="1200" dirty="0">
                  <a:latin typeface="Bookman Old Style" pitchFamily="18" charset="0"/>
                </a:rPr>
                <a:t> кг</a:t>
              </a:r>
              <a:r>
                <a:rPr lang="en-US" altLang="en-US" sz="1200" dirty="0">
                  <a:latin typeface="Bookman Old Style" pitchFamily="18" charset="0"/>
                </a:rPr>
                <a:t>. </a:t>
              </a:r>
              <a:r>
                <a:rPr lang="ru-RU" altLang="en-US" sz="1200" dirty="0">
                  <a:latin typeface="Bookman Old Style" pitchFamily="18" charset="0"/>
                </a:rPr>
                <a:t>Потребление мяса в Руанде: </a:t>
              </a:r>
              <a:r>
                <a:rPr lang="en-US" altLang="en-US" sz="1200" dirty="0">
                  <a:latin typeface="Bookman Old Style" pitchFamily="18" charset="0"/>
                </a:rPr>
                <a:t>7</a:t>
              </a:r>
              <a:r>
                <a:rPr lang="ru-RU" altLang="en-US" sz="1200" dirty="0">
                  <a:latin typeface="Bookman Old Style" pitchFamily="18" charset="0"/>
                </a:rPr>
                <a:t>,</a:t>
              </a:r>
              <a:r>
                <a:rPr lang="en-US" altLang="en-US" sz="1200" dirty="0">
                  <a:latin typeface="Bookman Old Style" pitchFamily="18" charset="0"/>
                </a:rPr>
                <a:t>9 </a:t>
              </a:r>
              <a:r>
                <a:rPr lang="ru-RU" altLang="en-US" sz="1200" dirty="0">
                  <a:latin typeface="Bookman Old Style" pitchFamily="18" charset="0"/>
                </a:rPr>
                <a:t>кг</a:t>
              </a:r>
              <a:r>
                <a:rPr lang="en-US" altLang="en-US" sz="1200" dirty="0">
                  <a:latin typeface="Bookman Old Style" pitchFamily="18" charset="0"/>
                </a:rPr>
                <a:t>/</a:t>
              </a:r>
              <a:r>
                <a:rPr lang="ru-RU" altLang="en-US" sz="1200" dirty="0">
                  <a:latin typeface="Bookman Old Style" pitchFamily="18" charset="0"/>
                </a:rPr>
                <a:t>год </a:t>
              </a:r>
              <a:r>
                <a:rPr lang="en-US" altLang="en-US" sz="1200" dirty="0">
                  <a:latin typeface="Bookman Old Style" pitchFamily="18" charset="0"/>
                </a:rPr>
                <a:t>(2014)</a:t>
              </a:r>
              <a:r>
                <a:rPr lang="ru-RU" altLang="en-US" sz="1200" dirty="0">
                  <a:latin typeface="Bookman Old Style" pitchFamily="18" charset="0"/>
                </a:rPr>
                <a:t> (увеличение с </a:t>
              </a:r>
              <a:r>
                <a:rPr lang="en-US" altLang="en-US" sz="1200" dirty="0">
                  <a:latin typeface="Bookman Old Style" pitchFamily="18" charset="0"/>
                </a:rPr>
                <a:t>5</a:t>
              </a:r>
              <a:r>
                <a:rPr lang="ru-RU" altLang="en-US" sz="1200" dirty="0">
                  <a:latin typeface="Bookman Old Style" pitchFamily="18" charset="0"/>
                </a:rPr>
                <a:t>,</a:t>
              </a:r>
              <a:r>
                <a:rPr lang="en-US" altLang="en-US" sz="1200" dirty="0">
                  <a:latin typeface="Bookman Old Style" pitchFamily="18" charset="0"/>
                </a:rPr>
                <a:t>6 </a:t>
              </a:r>
              <a:r>
                <a:rPr lang="ru-RU" altLang="en-US" sz="1200" dirty="0">
                  <a:latin typeface="Bookman Old Style" pitchFamily="18" charset="0"/>
                </a:rPr>
                <a:t>кг/год в</a:t>
              </a:r>
              <a:r>
                <a:rPr lang="en-US" altLang="en-US" sz="1200" dirty="0">
                  <a:latin typeface="Bookman Old Style" pitchFamily="18" charset="0"/>
                </a:rPr>
                <a:t> 2006</a:t>
              </a:r>
              <a:r>
                <a:rPr lang="ru-RU" altLang="en-US" sz="1200" dirty="0">
                  <a:latin typeface="Bookman Old Style" pitchFamily="18" charset="0"/>
                </a:rPr>
                <a:t>г)</a:t>
              </a:r>
              <a:r>
                <a:rPr lang="en-US" altLang="en-US" sz="1200" dirty="0">
                  <a:latin typeface="Bookman Old Style" pitchFamily="18" charset="0"/>
                </a:rPr>
                <a:t>.</a:t>
              </a:r>
            </a:p>
            <a:p>
              <a:pPr marL="118695" indent="-118695" algn="just">
                <a:spcAft>
                  <a:spcPts val="415"/>
                </a:spcAft>
                <a:buFont typeface="Arial" pitchFamily="34" charset="0"/>
                <a:buChar char="•"/>
                <a:defRPr/>
              </a:pPr>
              <a:r>
                <a:rPr lang="ru-RU" altLang="en-US" sz="1200" dirty="0">
                  <a:latin typeface="Bookman Old Style" pitchFamily="18" charset="0"/>
                </a:rPr>
                <a:t>В Руанде число семей, выращивающих свиней, составляет </a:t>
              </a:r>
              <a:r>
                <a:rPr lang="en-US" altLang="en-US" sz="1200" dirty="0">
                  <a:latin typeface="Bookman Old Style" pitchFamily="18" charset="0"/>
                </a:rPr>
                <a:t>31</a:t>
              </a:r>
              <a:r>
                <a:rPr lang="ru-RU" altLang="en-US" sz="1200" dirty="0">
                  <a:latin typeface="Bookman Old Style" pitchFamily="18" charset="0"/>
                </a:rPr>
                <a:t>,</a:t>
              </a:r>
              <a:r>
                <a:rPr lang="en-US" altLang="en-US" sz="1200" dirty="0">
                  <a:latin typeface="Bookman Old Style" pitchFamily="18" charset="0"/>
                </a:rPr>
                <a:t>9%. </a:t>
              </a:r>
            </a:p>
            <a:p>
              <a:pPr marL="118695" indent="-118695" algn="just">
                <a:spcAft>
                  <a:spcPts val="415"/>
                </a:spcAft>
                <a:buFont typeface="Arial" pitchFamily="34" charset="0"/>
                <a:buChar char="•"/>
                <a:defRPr/>
              </a:pPr>
              <a:r>
                <a:rPr lang="ru-RU" altLang="en-US" sz="1200" dirty="0">
                  <a:latin typeface="Bookman Old Style" pitchFamily="18" charset="0"/>
                </a:rPr>
                <a:t>Производство свинины в Руанде более чем удвоилось за последние </a:t>
              </a:r>
              <a:r>
                <a:rPr lang="en-US" altLang="en-US" sz="1200" dirty="0">
                  <a:latin typeface="Bookman Old Style" pitchFamily="18" charset="0"/>
                </a:rPr>
                <a:t>10</a:t>
              </a:r>
              <a:r>
                <a:rPr lang="ru-RU" altLang="en-US" sz="1200" dirty="0">
                  <a:latin typeface="Bookman Old Style" pitchFamily="18" charset="0"/>
                </a:rPr>
                <a:t> лет (с</a:t>
              </a:r>
              <a:r>
                <a:rPr lang="en-US" altLang="en-US" sz="1200" dirty="0">
                  <a:latin typeface="Bookman Old Style" pitchFamily="18" charset="0"/>
                </a:rPr>
                <a:t> 3,585MT </a:t>
              </a:r>
              <a:r>
                <a:rPr lang="ru-RU" altLang="en-US" sz="1200" dirty="0">
                  <a:latin typeface="Bookman Old Style" pitchFamily="18" charset="0"/>
                </a:rPr>
                <a:t>в</a:t>
              </a:r>
              <a:r>
                <a:rPr lang="en-US" altLang="en-US" sz="1200" dirty="0">
                  <a:latin typeface="Bookman Old Style" pitchFamily="18" charset="0"/>
                </a:rPr>
                <a:t> 2005 </a:t>
              </a:r>
              <a:r>
                <a:rPr lang="ru-RU" altLang="en-US" sz="1200" dirty="0">
                  <a:latin typeface="Bookman Old Style" pitchFamily="18" charset="0"/>
                </a:rPr>
                <a:t>до </a:t>
              </a:r>
              <a:r>
                <a:rPr lang="en-US" altLang="en-US" sz="1200" dirty="0">
                  <a:latin typeface="Bookman Old Style" pitchFamily="18" charset="0"/>
                </a:rPr>
                <a:t>10,210MT </a:t>
              </a:r>
              <a:r>
                <a:rPr lang="ru-RU" altLang="en-US" sz="1200" dirty="0">
                  <a:latin typeface="Bookman Old Style" pitchFamily="18" charset="0"/>
                </a:rPr>
                <a:t>в </a:t>
              </a:r>
              <a:r>
                <a:rPr lang="en-US" altLang="en-US" sz="1200" dirty="0">
                  <a:latin typeface="Bookman Old Style" pitchFamily="18" charset="0"/>
                </a:rPr>
                <a:t>2014</a:t>
              </a:r>
              <a:r>
                <a:rPr lang="ru-RU" altLang="en-US" sz="1200" dirty="0">
                  <a:latin typeface="Bookman Old Style" pitchFamily="18" charset="0"/>
                </a:rPr>
                <a:t>)</a:t>
              </a:r>
              <a:r>
                <a:rPr lang="en-US" altLang="en-US" sz="1200" dirty="0">
                  <a:latin typeface="Bookman Old Style" pitchFamily="18" charset="0"/>
                </a:rPr>
                <a:t>.</a:t>
              </a:r>
            </a:p>
            <a:p>
              <a:pPr algn="just">
                <a:spcAft>
                  <a:spcPts val="277"/>
                </a:spcAft>
                <a:defRPr/>
              </a:pPr>
              <a:endParaRPr lang="en-US" altLang="en-US" sz="727" dirty="0">
                <a:latin typeface="Bookman Old Style" pitchFamily="18" charset="0"/>
              </a:endParaRPr>
            </a:p>
          </p:txBody>
        </p:sp>
        <p:sp>
          <p:nvSpPr>
            <p:cNvPr id="20496" name="TextBox 33">
              <a:extLst>
                <a:ext uri="{FF2B5EF4-FFF2-40B4-BE49-F238E27FC236}">
                  <a16:creationId xmlns:a16="http://schemas.microsoft.com/office/drawing/2014/main" id="{EE03BC5B-E27D-4111-ADBA-6AF23183642D}"/>
                </a:ext>
              </a:extLst>
            </p:cNvPr>
            <p:cNvSpPr txBox="1">
              <a:spLocks noChangeArrowheads="1"/>
            </p:cNvSpPr>
            <p:nvPr/>
          </p:nvSpPr>
          <p:spPr bwMode="auto">
            <a:xfrm>
              <a:off x="-1344967" y="4298642"/>
              <a:ext cx="8185284" cy="134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15"/>
                </a:spcAft>
                <a:buFont typeface="Wingdings" panose="05000000000000000000" pitchFamily="2" charset="2"/>
                <a:buChar char="§"/>
              </a:pPr>
              <a:r>
                <a:rPr lang="ru-RU" altLang="ru-RU" sz="1200" dirty="0">
                  <a:latin typeface="Bookman Old Style" panose="02050604050505020204" pitchFamily="18" charset="0"/>
                </a:rPr>
                <a:t>Поголовье свиней: </a:t>
              </a:r>
              <a:r>
                <a:rPr lang="en-US" altLang="ru-RU" sz="1200" dirty="0">
                  <a:latin typeface="Bookman Old Style" panose="02050604050505020204" pitchFamily="18" charset="0"/>
                </a:rPr>
                <a:t>1</a:t>
              </a:r>
              <a:r>
                <a:rPr lang="ru-RU" altLang="ru-RU" sz="1200" dirty="0">
                  <a:latin typeface="Bookman Old Style" panose="02050604050505020204" pitchFamily="18" charset="0"/>
                </a:rPr>
                <a:t> </a:t>
              </a:r>
              <a:r>
                <a:rPr lang="en-US" altLang="ru-RU" sz="1200" dirty="0">
                  <a:latin typeface="Bookman Old Style" panose="02050604050505020204" pitchFamily="18" charset="0"/>
                </a:rPr>
                <a:t>014</a:t>
              </a:r>
              <a:r>
                <a:rPr lang="ru-RU" altLang="ru-RU" sz="1200" dirty="0">
                  <a:latin typeface="Bookman Old Style" panose="02050604050505020204" pitchFamily="18" charset="0"/>
                </a:rPr>
                <a:t> </a:t>
              </a:r>
              <a:r>
                <a:rPr lang="en-US" altLang="ru-RU" sz="1200" dirty="0">
                  <a:latin typeface="Bookman Old Style" panose="02050604050505020204" pitchFamily="18" charset="0"/>
                </a:rPr>
                <a:t>629 </a:t>
              </a:r>
              <a:r>
                <a:rPr lang="ru-RU" altLang="ru-RU" sz="1200" dirty="0">
                  <a:latin typeface="Bookman Old Style" panose="02050604050505020204" pitchFamily="18" charset="0"/>
                </a:rPr>
                <a:t>в </a:t>
              </a:r>
              <a:r>
                <a:rPr lang="en-US" altLang="ru-RU" sz="1200" dirty="0">
                  <a:latin typeface="Bookman Old Style" panose="02050604050505020204" pitchFamily="18" charset="0"/>
                </a:rPr>
                <a:t>2014</a:t>
              </a:r>
              <a:r>
                <a:rPr lang="ru-RU" altLang="ru-RU" sz="1200" dirty="0">
                  <a:latin typeface="Bookman Old Style" panose="02050604050505020204" pitchFamily="18" charset="0"/>
                </a:rPr>
                <a:t>г</a:t>
              </a:r>
              <a:r>
                <a:rPr lang="en-US" altLang="ru-RU" sz="1200" dirty="0">
                  <a:latin typeface="Bookman Old Style" panose="02050604050505020204" pitchFamily="18" charset="0"/>
                </a:rPr>
                <a:t>  </a:t>
              </a:r>
              <a:r>
                <a:rPr lang="ru-RU" altLang="ru-RU" sz="1200" dirty="0">
                  <a:latin typeface="Bookman Old Style" panose="02050604050505020204" pitchFamily="18" charset="0"/>
                </a:rPr>
                <a:t>(</a:t>
              </a:r>
              <a:r>
                <a:rPr lang="en-US" altLang="ru-RU" sz="1200" dirty="0">
                  <a:latin typeface="Bookman Old Style" panose="02050604050505020204" pitchFamily="18" charset="0"/>
                </a:rPr>
                <a:t>326</a:t>
              </a:r>
              <a:r>
                <a:rPr lang="ru-RU" altLang="ru-RU" sz="1200" dirty="0">
                  <a:latin typeface="Bookman Old Style" panose="02050604050505020204" pitchFamily="18" charset="0"/>
                </a:rPr>
                <a:t> </a:t>
              </a:r>
              <a:r>
                <a:rPr lang="en-US" altLang="ru-RU" sz="1200" dirty="0">
                  <a:latin typeface="Bookman Old Style" panose="02050604050505020204" pitchFamily="18" charset="0"/>
                </a:rPr>
                <a:t>652 </a:t>
              </a:r>
              <a:r>
                <a:rPr lang="ru-RU" altLang="ru-RU" sz="1200" dirty="0">
                  <a:latin typeface="Bookman Old Style" panose="02050604050505020204" pitchFamily="18" charset="0"/>
                </a:rPr>
                <a:t>в</a:t>
              </a:r>
              <a:r>
                <a:rPr lang="en-US" altLang="ru-RU" sz="1200" dirty="0">
                  <a:latin typeface="Bookman Old Style" panose="02050604050505020204" pitchFamily="18" charset="0"/>
                </a:rPr>
                <a:t> 2005</a:t>
              </a:r>
              <a:r>
                <a:rPr lang="ru-RU" altLang="ru-RU" sz="1200" dirty="0">
                  <a:latin typeface="Bookman Old Style" panose="02050604050505020204" pitchFamily="18" charset="0"/>
                </a:rPr>
                <a:t>)</a:t>
              </a:r>
              <a:endParaRPr lang="en-US" altLang="ru-RU" sz="1200" dirty="0">
                <a:latin typeface="Bookman Old Style" panose="02050604050505020204" pitchFamily="18" charset="0"/>
              </a:endParaRPr>
            </a:p>
            <a:p>
              <a:pPr>
                <a:spcAft>
                  <a:spcPts val="415"/>
                </a:spcAft>
                <a:buFont typeface="Wingdings" panose="05000000000000000000" pitchFamily="2" charset="2"/>
                <a:buChar char="§"/>
              </a:pPr>
              <a:r>
                <a:rPr lang="ru-RU" altLang="en-US" sz="1200" dirty="0">
                  <a:latin typeface="Bookman Old Style" panose="02050604050505020204" pitchFamily="18" charset="0"/>
                </a:rPr>
                <a:t>Стабильность и поддержка </a:t>
              </a:r>
              <a:r>
                <a:rPr lang="en-US" altLang="en-US" sz="1200" dirty="0">
                  <a:latin typeface="Bookman Old Style" panose="02050604050505020204" pitchFamily="18" charset="0"/>
                </a:rPr>
                <a:t> </a:t>
              </a:r>
              <a:r>
                <a:rPr lang="ru-RU" altLang="en-US" sz="1200" dirty="0">
                  <a:latin typeface="Bookman Old Style" panose="02050604050505020204" pitchFamily="18" charset="0"/>
                </a:rPr>
                <a:t>правительства</a:t>
              </a:r>
              <a:endParaRPr lang="en-US" altLang="en-US" sz="1200" dirty="0">
                <a:latin typeface="Bookman Old Style" panose="02050604050505020204" pitchFamily="18" charset="0"/>
              </a:endParaRPr>
            </a:p>
            <a:p>
              <a:pPr>
                <a:spcAft>
                  <a:spcPts val="415"/>
                </a:spcAft>
                <a:buFont typeface="Wingdings" panose="05000000000000000000" pitchFamily="2" charset="2"/>
                <a:buChar char="§"/>
              </a:pPr>
              <a:r>
                <a:rPr lang="ru-RU" altLang="en-US" sz="1200" dirty="0">
                  <a:latin typeface="Bookman Old Style" panose="02050604050505020204" pitchFamily="18" charset="0"/>
                </a:rPr>
                <a:t>Новая земельная политика, направленная на сохранность фермерских земель</a:t>
              </a:r>
              <a:endParaRPr lang="en-US" altLang="en-US" sz="1200" dirty="0">
                <a:latin typeface="Bookman Old Style" panose="02050604050505020204" pitchFamily="18" charset="0"/>
              </a:endParaRPr>
            </a:p>
          </p:txBody>
        </p:sp>
        <p:sp>
          <p:nvSpPr>
            <p:cNvPr id="41" name="TextBox 40">
              <a:extLst>
                <a:ext uri="{FF2B5EF4-FFF2-40B4-BE49-F238E27FC236}">
                  <a16:creationId xmlns:a16="http://schemas.microsoft.com/office/drawing/2014/main" id="{33E6782D-B7A5-4EDB-8C1B-03D7E048BAFC}"/>
                </a:ext>
              </a:extLst>
            </p:cNvPr>
            <p:cNvSpPr txBox="1"/>
            <p:nvPr>
              <p:custDataLst>
                <p:tags r:id="rId10"/>
              </p:custDataLst>
            </p:nvPr>
          </p:nvSpPr>
          <p:spPr>
            <a:xfrm>
              <a:off x="-2087833" y="161374"/>
              <a:ext cx="10400123" cy="810733"/>
            </a:xfrm>
            <a:prstGeom prst="rect">
              <a:avLst/>
            </a:prstGeom>
            <a:solidFill>
              <a:schemeClr val="accent3"/>
            </a:solidFill>
            <a:ln>
              <a:solidFill>
                <a:schemeClr val="accent1">
                  <a:shade val="50000"/>
                </a:schemeClr>
              </a:solidFill>
            </a:ln>
          </p:spPr>
          <p:txBody>
            <a:bodyPr wrap="square">
              <a:spAutoFit/>
            </a:bodyPr>
            <a:lstStyle/>
            <a:p>
              <a:pPr algn="ctr" eaLnBrk="1" hangingPunct="1">
                <a:defRPr/>
              </a:pPr>
              <a:r>
                <a:rPr lang="ru-RU" sz="1385" b="1" dirty="0">
                  <a:solidFill>
                    <a:srgbClr val="007E01"/>
                  </a:solidFill>
                  <a:latin typeface="+mj-lt"/>
                  <a:ea typeface="ＭＳ Ｐゴシック" charset="0"/>
                  <a:cs typeface="Palatino"/>
                </a:rPr>
                <a:t>РУАНДА</a:t>
              </a:r>
              <a:endParaRPr lang="en-GB" sz="1385" b="1" dirty="0">
                <a:solidFill>
                  <a:srgbClr val="007E01"/>
                </a:solidFill>
                <a:latin typeface="+mj-lt"/>
                <a:ea typeface="ＭＳ Ｐゴシック" charset="0"/>
                <a:cs typeface="Palatino"/>
              </a:endParaRPr>
            </a:p>
            <a:p>
              <a:pPr algn="ctr" eaLnBrk="1" hangingPunct="1">
                <a:defRPr/>
              </a:pPr>
              <a:endParaRPr lang="en-GB" sz="554" b="1" i="1" dirty="0">
                <a:latin typeface="Palatino"/>
                <a:ea typeface="ＭＳ Ｐゴシック" charset="0"/>
                <a:cs typeface="Palatino"/>
              </a:endParaRPr>
            </a:p>
            <a:p>
              <a:pPr algn="ctr" eaLnBrk="1" hangingPunct="1">
                <a:defRPr/>
              </a:pPr>
              <a:r>
                <a:rPr lang="ru-RU" sz="1108" b="1" cap="all" dirty="0">
                  <a:solidFill>
                    <a:srgbClr val="000000"/>
                  </a:solidFill>
                  <a:ea typeface="MS Gothic" charset="0"/>
                  <a:cs typeface="Palatino"/>
                </a:rPr>
                <a:t>Возможности инвестирования</a:t>
              </a:r>
              <a:r>
                <a:rPr lang="en-US" sz="1108" b="1" dirty="0">
                  <a:latin typeface="+mj-lt"/>
                  <a:ea typeface="MS PGothic" pitchFamily="34" charset="-128"/>
                </a:rPr>
                <a:t>: </a:t>
              </a:r>
              <a:r>
                <a:rPr lang="ru-RU" sz="1108" b="1" dirty="0">
                  <a:latin typeface="+mj-lt"/>
                  <a:ea typeface="MS PGothic" pitchFamily="34" charset="-128"/>
                </a:rPr>
                <a:t>ПРОИЗВОДСТВО СВИНИНЫ ДЛЯ МЕСТНОГО И РЕГИОНАЛЬНОГО РЫНКОВ</a:t>
              </a:r>
              <a:endParaRPr lang="en-GB" sz="1108" b="1" i="1" cap="all" dirty="0">
                <a:latin typeface="+mj-lt"/>
                <a:ea typeface="ＭＳ Ｐゴシック" charset="0"/>
                <a:cs typeface="Palatino"/>
              </a:endParaRPr>
            </a:p>
          </p:txBody>
        </p:sp>
        <p:sp>
          <p:nvSpPr>
            <p:cNvPr id="20498" name="Text Placeholder 2">
              <a:extLst>
                <a:ext uri="{FF2B5EF4-FFF2-40B4-BE49-F238E27FC236}">
                  <a16:creationId xmlns:a16="http://schemas.microsoft.com/office/drawing/2014/main" id="{322D3532-8AEA-43AB-94A1-65F4A2CA600D}"/>
                </a:ext>
              </a:extLst>
            </p:cNvPr>
            <p:cNvSpPr txBox="1">
              <a:spLocks/>
            </p:cNvSpPr>
            <p:nvPr>
              <p:custDataLst>
                <p:tags r:id="rId11"/>
              </p:custDataLst>
            </p:nvPr>
          </p:nvSpPr>
          <p:spPr bwMode="auto">
            <a:xfrm rot="16200000">
              <a:off x="-2827500" y="4875477"/>
              <a:ext cx="1852162" cy="385265"/>
            </a:xfrm>
            <a:prstGeom prst="rect">
              <a:avLst/>
            </a:prstGeom>
            <a:solidFill>
              <a:srgbClr val="FFFF66"/>
            </a:solidFill>
            <a:ln w="9525">
              <a:solidFill>
                <a:srgbClr val="FFFF66"/>
              </a:solidFill>
              <a:miter lim="800000"/>
              <a:headEnd/>
              <a:tailEnd/>
            </a:ln>
          </p:spPr>
          <p:txBody>
            <a:bodyPr lIns="25322" tIns="12661" rIns="25322" bIns="12661" anchor="ct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20000"/>
                </a:lnSpc>
                <a:buFont typeface="Arial" panose="020B0604020202020204" pitchFamily="34" charset="0"/>
                <a:buNone/>
              </a:pPr>
              <a:r>
                <a:rPr lang="ru-RU" altLang="en-US" sz="831" b="1" dirty="0">
                  <a:latin typeface="Helvetica Neue" charset="0"/>
                </a:rPr>
                <a:t>ПРЕИМУЩЕСТВА</a:t>
              </a:r>
              <a:endParaRPr lang="en-GB" altLang="en-US" sz="831" b="1" dirty="0">
                <a:latin typeface="Helvetica Neue" charset="0"/>
              </a:endParaRPr>
            </a:p>
          </p:txBody>
        </p:sp>
        <p:pic>
          <p:nvPicPr>
            <p:cNvPr id="20505" name="Picture 9" descr="RWAN0001.GIF">
              <a:extLst>
                <a:ext uri="{FF2B5EF4-FFF2-40B4-BE49-F238E27FC236}">
                  <a16:creationId xmlns:a16="http://schemas.microsoft.com/office/drawing/2014/main" id="{6302DB11-F53D-4279-B00C-76CC7742BC62}"/>
                </a:ext>
              </a:extLst>
            </p:cNvPr>
            <p:cNvPicPr>
              <a:picLocks noChangeAspect="1"/>
            </p:cNvPicPr>
            <p:nvPr>
              <p:custDataLst>
                <p:tags r:id="rId12"/>
              </p:custDataLst>
            </p:nvPr>
          </p:nvPicPr>
          <p:blipFill>
            <a:blip r:embed="rId19">
              <a:extLst>
                <a:ext uri="{28A0092B-C50C-407E-A947-70E740481C1C}">
                  <a14:useLocalDpi xmlns:a14="http://schemas.microsoft.com/office/drawing/2010/main" val="0"/>
                </a:ext>
              </a:extLst>
            </a:blip>
            <a:srcRect/>
            <a:stretch>
              <a:fillRect/>
            </a:stretch>
          </p:blipFill>
          <p:spPr bwMode="auto">
            <a:xfrm>
              <a:off x="-3015758" y="9105229"/>
              <a:ext cx="754563" cy="50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002B8CC1-2A61-4C5D-A131-0A7E7B29176F}"/>
                </a:ext>
              </a:extLst>
            </p:cNvPr>
            <p:cNvSpPr txBox="1"/>
            <p:nvPr/>
          </p:nvSpPr>
          <p:spPr>
            <a:xfrm>
              <a:off x="-1320097" y="6095801"/>
              <a:ext cx="7346120" cy="2923194"/>
            </a:xfrm>
            <a:prstGeom prst="rect">
              <a:avLst/>
            </a:prstGeom>
            <a:noFill/>
          </p:spPr>
          <p:txBody>
            <a:bodyPr wrap="square">
              <a:spAutoFit/>
            </a:bodyPr>
            <a:lstStyle/>
            <a:p>
              <a:pPr algn="just">
                <a:spcAft>
                  <a:spcPts val="692"/>
                </a:spcAft>
                <a:buFont typeface="Wingdings" pitchFamily="2" charset="2"/>
                <a:buChar char="ü"/>
                <a:defRPr/>
              </a:pPr>
              <a:r>
                <a:rPr lang="ru-RU" sz="1200" dirty="0">
                  <a:latin typeface="Bookman Old Style" pitchFamily="18" charset="0"/>
                </a:rPr>
                <a:t>Ежегодный стабильный рост производства свинины за последние </a:t>
              </a:r>
              <a:r>
                <a:rPr lang="en-GB" sz="1200" dirty="0">
                  <a:latin typeface="Bookman Old Style" pitchFamily="18" charset="0"/>
                </a:rPr>
                <a:t>10 </a:t>
              </a:r>
              <a:r>
                <a:rPr lang="ru-RU" sz="1200" dirty="0">
                  <a:latin typeface="Bookman Old Style" pitchFamily="18" charset="0"/>
                </a:rPr>
                <a:t>лет</a:t>
              </a:r>
              <a:r>
                <a:rPr lang="en-GB" sz="1200" dirty="0">
                  <a:latin typeface="Bookman Old Style" pitchFamily="18" charset="0"/>
                </a:rPr>
                <a:t>. </a:t>
              </a:r>
            </a:p>
            <a:p>
              <a:pPr algn="just">
                <a:spcAft>
                  <a:spcPts val="692"/>
                </a:spcAft>
                <a:buFont typeface="Wingdings" pitchFamily="2" charset="2"/>
                <a:buChar char="ü"/>
                <a:defRPr/>
              </a:pPr>
              <a:r>
                <a:rPr lang="ru-RU" sz="1200" dirty="0">
                  <a:latin typeface="Bookman Old Style" pitchFamily="18" charset="0"/>
                </a:rPr>
                <a:t>Стабильное увеличение спроса на свинину, особенно в Кигали</a:t>
              </a:r>
              <a:r>
                <a:rPr lang="en-GB" sz="1200" dirty="0">
                  <a:latin typeface="Bookman Old Style" pitchFamily="18" charset="0"/>
                </a:rPr>
                <a:t>. </a:t>
              </a:r>
              <a:r>
                <a:rPr lang="ru-RU" sz="1200" dirty="0">
                  <a:latin typeface="Bookman Old Style" pitchFamily="18" charset="0"/>
                </a:rPr>
                <a:t>Спрос удовлетворяется в основном за счет импорта. </a:t>
              </a:r>
            </a:p>
            <a:p>
              <a:pPr algn="just">
                <a:spcAft>
                  <a:spcPts val="692"/>
                </a:spcAft>
                <a:buFont typeface="Wingdings" pitchFamily="2" charset="2"/>
                <a:buChar char="ü"/>
                <a:defRPr/>
              </a:pPr>
              <a:r>
                <a:rPr lang="ru-RU" sz="1200" dirty="0">
                  <a:latin typeface="Bookman Old Style" pitchFamily="18" charset="0"/>
                </a:rPr>
                <a:t>Большой потребительский рынок  регионов ВАС и Великих озер</a:t>
              </a:r>
              <a:r>
                <a:rPr lang="en-GB" sz="1200" dirty="0">
                  <a:latin typeface="Bookman Old Style" pitchFamily="18" charset="0"/>
                </a:rPr>
                <a:t>. </a:t>
              </a:r>
            </a:p>
            <a:p>
              <a:pPr algn="just">
                <a:spcAft>
                  <a:spcPts val="692"/>
                </a:spcAft>
                <a:buFont typeface="Wingdings" pitchFamily="2" charset="2"/>
                <a:buChar char="ü"/>
                <a:defRPr/>
              </a:pPr>
              <a:r>
                <a:rPr lang="ru-RU" sz="1200" dirty="0">
                  <a:latin typeface="Bookman Old Style" pitchFamily="18" charset="0"/>
                </a:rPr>
                <a:t>Приток и быстрый рост населения Кигали за счет процесса экспатриации обуславливает высокий спрос на мясную, в частности свиную, продукции.</a:t>
              </a:r>
              <a:endParaRPr lang="en-GB" sz="1200" dirty="0">
                <a:latin typeface="Bookman Old Style" pitchFamily="18" charset="0"/>
              </a:endParaRPr>
            </a:p>
          </p:txBody>
        </p:sp>
        <p:pic>
          <p:nvPicPr>
            <p:cNvPr id="20501" name="Picture 3">
              <a:extLst>
                <a:ext uri="{FF2B5EF4-FFF2-40B4-BE49-F238E27FC236}">
                  <a16:creationId xmlns:a16="http://schemas.microsoft.com/office/drawing/2014/main" id="{6940F8CE-3E56-4878-83ED-E8AA71C3187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48782" y="3618095"/>
              <a:ext cx="3459120" cy="311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Footer Placeholder 4">
              <a:extLst>
                <a:ext uri="{FF2B5EF4-FFF2-40B4-BE49-F238E27FC236}">
                  <a16:creationId xmlns:a16="http://schemas.microsoft.com/office/drawing/2014/main" id="{1F111ED1-46D0-4D53-9E03-4BB0886F830B}"/>
                </a:ext>
              </a:extLst>
            </p:cNvPr>
            <p:cNvSpPr txBox="1">
              <a:spLocks/>
            </p:cNvSpPr>
            <p:nvPr>
              <p:custDataLst>
                <p:tags r:id="rId13"/>
              </p:custDataLst>
            </p:nvPr>
          </p:nvSpPr>
          <p:spPr bwMode="auto">
            <a:xfrm>
              <a:off x="958849" y="8658226"/>
              <a:ext cx="5365059"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1652" tIns="12661" rIns="31652" bIns="12661"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buClr>
                  <a:srgbClr val="000000"/>
                </a:buClr>
                <a:buSzPct val="100000"/>
                <a:buFont typeface="Times New Roman" panose="02020603050405020304" pitchFamily="18" charset="0"/>
                <a:buNone/>
              </a:pPr>
              <a:endParaRPr lang="en-US" altLang="en-US" sz="762" i="1" dirty="0">
                <a:latin typeface="Palatino" pitchFamily="18" charset="0"/>
              </a:endParaRPr>
            </a:p>
          </p:txBody>
        </p:sp>
        <p:pic>
          <p:nvPicPr>
            <p:cNvPr id="20503" name="Picture 2" descr="http://www.agricultureandfood.co.uk/~/media/agricultureandfood-co-uk/Current%20issues/Pig%20industry%20matters/2013/april/Danbred-Sow_web.ashx">
              <a:extLst>
                <a:ext uri="{FF2B5EF4-FFF2-40B4-BE49-F238E27FC236}">
                  <a16:creationId xmlns:a16="http://schemas.microsoft.com/office/drawing/2014/main" id="{7EA44409-2DC7-4B80-8DDD-CD4FB1B8CCE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327949" y="1198568"/>
              <a:ext cx="2253669" cy="20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50543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Placeholder 2">
            <a:extLst>
              <a:ext uri="{FF2B5EF4-FFF2-40B4-BE49-F238E27FC236}">
                <a16:creationId xmlns:a16="http://schemas.microsoft.com/office/drawing/2014/main" id="{7BBCC4BF-C34D-474D-AB50-52912344A78F}"/>
              </a:ext>
            </a:extLst>
          </p:cNvPr>
          <p:cNvSpPr txBox="1">
            <a:spLocks/>
          </p:cNvSpPr>
          <p:nvPr>
            <p:custDataLst>
              <p:tags r:id="rId2"/>
            </p:custDataLst>
          </p:nvPr>
        </p:nvSpPr>
        <p:spPr bwMode="auto">
          <a:xfrm rot="16200000">
            <a:off x="3124570" y="989137"/>
            <a:ext cx="1782639" cy="5860069"/>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25322" tIns="12661" rIns="25322" bIns="12661" anchor="ct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20000"/>
              </a:lnSpc>
              <a:buFont typeface="Arial" panose="020B0604020202020204" pitchFamily="34" charset="0"/>
              <a:buNone/>
            </a:pPr>
            <a:endParaRPr lang="en-GB" altLang="en-US" sz="831">
              <a:latin typeface="Helvetica Neue" charset="0"/>
            </a:endParaRPr>
          </a:p>
        </p:txBody>
      </p:sp>
      <p:sp>
        <p:nvSpPr>
          <p:cNvPr id="50" name="Text Placeholder 2">
            <a:extLst>
              <a:ext uri="{FF2B5EF4-FFF2-40B4-BE49-F238E27FC236}">
                <a16:creationId xmlns:a16="http://schemas.microsoft.com/office/drawing/2014/main" id="{B73B5082-ED96-4630-B002-34869B998F91}"/>
              </a:ext>
            </a:extLst>
          </p:cNvPr>
          <p:cNvSpPr txBox="1">
            <a:spLocks/>
          </p:cNvSpPr>
          <p:nvPr>
            <p:custDataLst>
              <p:tags r:id="rId3"/>
            </p:custDataLst>
          </p:nvPr>
        </p:nvSpPr>
        <p:spPr>
          <a:xfrm rot="16200000">
            <a:off x="3325328" y="2610821"/>
            <a:ext cx="1304924" cy="5936273"/>
          </a:xfrm>
          <a:prstGeom prst="rect">
            <a:avLst/>
          </a:prstGeom>
          <a:noFill/>
          <a:ln>
            <a:solidFill>
              <a:srgbClr val="3366FF"/>
            </a:solidFill>
          </a:ln>
        </p:spPr>
        <p:txBody>
          <a:bodyPr lIns="0" tIns="0" rIns="0" bIns="0" anchor="ct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ts val="831"/>
              </a:lnSpc>
              <a:defRPr/>
            </a:pPr>
            <a:endParaRPr lang="en-GB" sz="831" dirty="0">
              <a:solidFill>
                <a:schemeClr val="bg1"/>
              </a:solidFill>
              <a:effectLst>
                <a:outerShdw blurRad="38100" dist="38100" dir="2700000" algn="tl">
                  <a:srgbClr val="000000"/>
                </a:outerShdw>
              </a:effectLst>
              <a:latin typeface="Helvetica Neue" charset="0"/>
              <a:cs typeface="Helvetica Neue" charset="0"/>
            </a:endParaRPr>
          </a:p>
        </p:txBody>
      </p:sp>
      <p:graphicFrame>
        <p:nvGraphicFramePr>
          <p:cNvPr id="22532" name="Object 51">
            <a:extLst>
              <a:ext uri="{FF2B5EF4-FFF2-40B4-BE49-F238E27FC236}">
                <a16:creationId xmlns:a16="http://schemas.microsoft.com/office/drawing/2014/main" id="{005813BE-93B2-43A0-823F-CA4A4FAE7476}"/>
              </a:ext>
            </a:extLst>
          </p:cNvPr>
          <p:cNvGraphicFramePr>
            <a:graphicFrameLocks noChangeAspect="1"/>
          </p:cNvGraphicFramePr>
          <p:nvPr/>
        </p:nvGraphicFramePr>
        <p:xfrm>
          <a:off x="2198077" y="0"/>
          <a:ext cx="109904" cy="109904"/>
        </p:xfrm>
        <a:graphic>
          <a:graphicData uri="http://schemas.openxmlformats.org/presentationml/2006/ole">
            <mc:AlternateContent xmlns:mc="http://schemas.openxmlformats.org/markup-compatibility/2006">
              <mc:Choice xmlns:v="urn:schemas-microsoft-com:vml" Requires="v">
                <p:oleObj spid="_x0000_s7177" name="think-cell Slide" r:id="rId15" imgW="38100" imgH="38100" progId="">
                  <p:embed/>
                </p:oleObj>
              </mc:Choice>
              <mc:Fallback>
                <p:oleObj name="think-cell Slide" r:id="rId15" imgW="38100" imgH="38100" progId="">
                  <p:embed/>
                  <p:pic>
                    <p:nvPicPr>
                      <p:cNvPr id="22532" name="Object 51">
                        <a:extLst>
                          <a:ext uri="{FF2B5EF4-FFF2-40B4-BE49-F238E27FC236}">
                            <a16:creationId xmlns:a16="http://schemas.microsoft.com/office/drawing/2014/main" id="{005813BE-93B2-43A0-823F-CA4A4FAE747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98077" y="0"/>
                        <a:ext cx="109904" cy="10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 name="Rectangle 46" hidden="1">
            <a:extLst>
              <a:ext uri="{FF2B5EF4-FFF2-40B4-BE49-F238E27FC236}">
                <a16:creationId xmlns:a16="http://schemas.microsoft.com/office/drawing/2014/main" id="{29EE60C2-7D9B-424F-8E2C-DAD40BD71297}"/>
              </a:ext>
            </a:extLst>
          </p:cNvPr>
          <p:cNvSpPr/>
          <p:nvPr>
            <p:custDataLst>
              <p:tags r:id="rId4"/>
            </p:custDataLst>
          </p:nvPr>
        </p:nvSpPr>
        <p:spPr bwMode="auto">
          <a:xfrm>
            <a:off x="2198077" y="0"/>
            <a:ext cx="109904" cy="109904"/>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defRPr/>
            </a:pPr>
            <a:endParaRPr lang="en-US" sz="415">
              <a:cs typeface="Calibri"/>
              <a:sym typeface="Calibri"/>
            </a:endParaRPr>
          </a:p>
        </p:txBody>
      </p:sp>
      <p:sp>
        <p:nvSpPr>
          <p:cNvPr id="22534" name="Text Placeholder 2">
            <a:extLst>
              <a:ext uri="{FF2B5EF4-FFF2-40B4-BE49-F238E27FC236}">
                <a16:creationId xmlns:a16="http://schemas.microsoft.com/office/drawing/2014/main" id="{E453D724-199E-4B06-9FFF-217C5390EC27}"/>
              </a:ext>
            </a:extLst>
          </p:cNvPr>
          <p:cNvSpPr>
            <a:spLocks noGrp="1"/>
          </p:cNvSpPr>
          <p:nvPr>
            <p:custDataLst>
              <p:tags r:id="rId5"/>
            </p:custDataLst>
          </p:nvPr>
        </p:nvSpPr>
        <p:spPr bwMode="auto">
          <a:xfrm>
            <a:off x="2984989" y="2933335"/>
            <a:ext cx="265967" cy="9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buSzPct val="25000"/>
              <a:buFont typeface="Arial" panose="020B0604020202020204" pitchFamily="34" charset="0"/>
              <a:buNone/>
            </a:pPr>
            <a:endParaRPr lang="en-US" altLang="en-US" sz="623">
              <a:latin typeface="Calibri" panose="020F0502020204030204" pitchFamily="34" charset="0"/>
              <a:sym typeface="Calibri" panose="020F0502020204030204" pitchFamily="34" charset="0"/>
            </a:endParaRPr>
          </a:p>
        </p:txBody>
      </p:sp>
      <p:sp>
        <p:nvSpPr>
          <p:cNvPr id="22535" name="Text Placeholder 2">
            <a:extLst>
              <a:ext uri="{FF2B5EF4-FFF2-40B4-BE49-F238E27FC236}">
                <a16:creationId xmlns:a16="http://schemas.microsoft.com/office/drawing/2014/main" id="{02630197-D0F1-441A-8232-6E3C13D4137E}"/>
              </a:ext>
            </a:extLst>
          </p:cNvPr>
          <p:cNvSpPr>
            <a:spLocks noGrp="1"/>
          </p:cNvSpPr>
          <p:nvPr>
            <p:custDataLst>
              <p:tags r:id="rId6"/>
            </p:custDataLst>
          </p:nvPr>
        </p:nvSpPr>
        <p:spPr bwMode="auto">
          <a:xfrm>
            <a:off x="2984989" y="2933335"/>
            <a:ext cx="265967" cy="9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buSzPct val="25000"/>
              <a:buFont typeface="Arial" panose="020B0604020202020204" pitchFamily="34" charset="0"/>
              <a:buNone/>
            </a:pPr>
            <a:endParaRPr lang="en-US" altLang="en-US" sz="623">
              <a:latin typeface="Calibri" panose="020F0502020204030204" pitchFamily="34" charset="0"/>
              <a:sym typeface="Calibri" panose="020F0502020204030204" pitchFamily="34" charset="0"/>
            </a:endParaRPr>
          </a:p>
        </p:txBody>
      </p:sp>
      <p:pic>
        <p:nvPicPr>
          <p:cNvPr id="22536" name="Picture 9" descr="http://tonyblairoffice.org/page/-/images/agi/rdb%20logo.jpg">
            <a:extLst>
              <a:ext uri="{FF2B5EF4-FFF2-40B4-BE49-F238E27FC236}">
                <a16:creationId xmlns:a16="http://schemas.microsoft.com/office/drawing/2014/main" id="{3B960525-BA83-4213-BFEB-34EC9C19EA2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62337" y="6296392"/>
            <a:ext cx="901762" cy="405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AutoShape 4" descr="data:image/jpeg;base64,/9j/4AAQSkZJRgABAQAAAQABAAD/2wCEAAkGBxQTEhUUExQVFhUXGBgYGBYWGBgaHhgXGBcXHBgYGBgcHCggGBolHBcYIjEhJSkrLi4uFx8zODMsNygtLiwBCgoKDg0OGxAQGiwkHyQsLCwsLCwsLCwsLCwsLCwsLCwsLCwsLCwsLCwsLCwsLCwsLCwsLCwsLCwsLCwsLCwsLP/AABEIAKYBLwMBIgACEQEDEQH/xAAbAAACAwEBAQAAAAAAAAAAAAAEBQIDBgEAB//EAEUQAAECAwQFCAcGBQMFAQAAAAECEQADIQQSMUEFIlFhcQYTMoGRobHwQmJyksHR0hQWI1Ky4TOCwtPxBySiFVNjs+I0/8QAGQEAAwEBAQAAAAAAAAAAAAAAAAECAwQF/8QAJxEAAgIBBQACAgEFAAAAAAAAAAECEQMEEiExQRNRFCKBMmGxwfD/2gAMAwEAAhEDEQA/ANbNAvKoOkoknElz3RWskYHqgiaNZXtHxMDlFYkqylaXxA4buuMZyn5PBCStIPNHEZyicCn1fDhG7CPLRIygQQRQhiDrJIOIIOUAj4VNQqWq6rqP5ht/aLER9H5Sci0rlk2eik6wlu9cwk41wY7tlfn2j7MqZMTKSNclmNGObvg2cT2XFhliqLoN1Tghg+G7YxPZDNSiVKJLklydu+HmiuSCEVXNvKat1CcScUqNYq5S6HTZwgoUo3wp7zUIagbjCqhylYokqrvyjb6L0smVKElM5SQAXDS2vHpYrBzMY/QtmKjeySxLtV8g5DlhlWmEMBYjeOs15VHQzkk0BKmMTL6EjSybcCVgzk3SokJNy7VSqhHOMKNhEpEx0Xb6CHOqU06ZxaWuEKLCpVHFGFAS5Oy6Ccu+JI0aspcYOrJQwJGNz4xIUixTB0viqYTuJIpUD8po0UE6+9x8M4nZ5BCyfXaj4uS+GEcnKaZKAFVLrT0QE4niR2mKAzmh58s2iXQl1YqZgS7MkDxMOtMVnED/ALaHrtM1mpjjnGW0aP8AcAhtWa54CZlH0eXoaXNWpalLBYJYMzJvkYj1zFtEozk6X/sUjo6w6ZFNdeLOM8oBtZaYX3NTAMKb+MP9J6GSiQmzy1EC+litiekS1GxeI2fQqFr5yZrAuEpDgEAnWURlsEIBJZ0JmTxeTf1MKmowoMaGBNO2fm5q0VZwoDC7eAN1mxDx9AsqKXUgJTWiQ2T4DqjPcstGFxOxBAStsiAyVcCKcQNsA0I9AEmchrpN4XQrokuLoVuKmEa202xKbPMlqvJmGUU3WSHVfVRWBZi2fWGhDyT0WVzQtzclFKz6xBdKN1Q/Ab43s8Xpa0rAIKEuDUEX6gvu8BCfI3aMPY0lgdr+Ih4lIYAeelE7Zokc3zspN0Ie8irXXGsgnZmneSM4pkr89sTIaL0p+NODQPak4cB+tcEKy87IFnrFHUBQYlvSVERAusAiXKNRShE4JB5s1o5AUzHg9OuAft1wi6ApsSCWNMI6vTcwkMlrpej45eeEUk07E2g2yWtE3Wlm+Sl2DnVDkukYNnC6z6Rlrmc4FklSEgi8HS5cC6KJLJL9UJdIaSu2qXMqg6qV80AFFClV4qIJ7oa2vS8rWRLSQ6VupKUnXvPLSygCoAODUVO9oe0Qv0hPck5PTGp3QB9nUqrb41C7UlSlypkxSlIupVLF24laiwqzuAajI4NAdos6RQYf5ikwEwk74nzB+T1r4dtIMXKFaZxBaA8MAG558+GJOMe5vj5/qOZygth58+dsdMsdnV1P6PshwdsKwBbpxbqFBTAB/RG2D9Cj8aXQVKiaipuKwAIoHiopG4U3g/8Ax7OcH6GlDnkUd3wcPqKqn8o3QWBt5qmCj6yvExxXRBiFuUwI9ZXiYsk1SRsjaiSpOEWJVFUouTwiSJgArBQi0HZCvSWigZiZ8sVCgZia4YXhvbEdcNFJzBpFkpbRLQxTJxPnZC/luh5Es7FkZekn/wCYd2uz3VAp6Ku45j4iF/KhD2Qn8qkHEZ0+MTIaMpYbRcuoC5gKmdKTqkq2geoWc7xDOz2mSNcqtF/8JIIEu8UiqkAs1FF0A0FXhNLWnnkXRTVqXJw4tgwwizRloZaKXmVfTiLpUpAIBLk6qTQ/mo0TRQ+0JpJTzVWhc5LlLKSEklnBCnYUpkGrCXlXbiLOTLUrpUU9SjnFKLgUwg7SdquzpywVIN+Y7FQN4kOKNdqTCjlMnm5QE4LAE1ImBtZlKU4IO1xEY3uHNJdFHJ/SS5k1KVHVcKupKwlwpNbpVvMPJdnARereBlMXUWvTUhWJaogXRBlruLQgAKS6VXEPdfE0xoOyNBOlBKUarggUCEVZSmvNiQodwjYzMdKsqlqmzApL86UhAu3mCnOqz3GIruMfQtG4nr8IzmlbPKUhRlyFoWCS6AA7AFZWE1UGesaKwHh5ECYA2krMJhunAl8AcjkYnYrMi5dMwgAMBdSaYMCA8TtH8QcfnAUy0XGLpDqA1iBnhWIkA2uJuhlV9JJDbXILsRFc+6UlK2aoqH6iGrAcq0BSQpKgobQXFN8U6VVqJ9oV6jAOwiwTZMpLIuIvEkgAs5HyaCxpCXVzsyVllhCackqN8gOoAkCjmgcDeSk7yqkWSmS15OrmVOA2ZfGnXwMMdmfnyrQuaZiUnEqAvJZIdgA5bBhV40TFICBdKQSQWD1Gaseo4ERTZpovFsGPWL3AQWVpMJxsLsprSneNvGAFWdOJTVy+GNCR3jthiqaBgPNIXTC972lfpRCSoHyeZsqed8QsJoaYqJPWQ2exolNOqeEes3SbePFvhDYjH6QWpdrXTW5xTBO1L3QOwQTYtIrSFKEzo3VoQZaVBRBDpKqKTUY1G6F9sSeeWoFjziy/8xj1nQQ4O/vqPGKY/CEm3KC1HAqUSWzJxJ9Y5mD5WkTthNPRnHOcpAOjRC1b38+ewxxdo+Xl/NISS7Rk8XptB/auB894hiGnPd54ddc8duBBiXOjbTImlD4JqxADgwsTN63fbUNUYPUVxxCjFonb3NX2q2vidZJfKsFAMBM450zcbsLwyJxEMNDTvxkPVySWz1FMp2qYR87Vn7duKVEYmlOyGWg5zz5e11EDZqKCkgVavhCoRv8ASitY8T4mJWaeyFHgIjb6udilD/kYGTM1bu9+5o2S4ICnZXb34RUsxM4DgIqSoYny0OhhSSdtIulTXLd8ClTiJ2Y1EKgDV1F04KHYcoWaYlvZpydgGzJQ2wbNmU649aklSJgHpIUesD9h2xlNcDs+cTJKJNwrWSvIOkDc71wNYhY7PMuhYBACmCizAkpSj/kk9hgbSkorVNmXQoJmJQpWy8HQNwx7IvRayoiWlF4IGquoD3lLqk7AtY78oTGjtvlmZNUZT82FVcgP0dY1xIBJZ3Ji/wD1CPOpJSXCp0sAh2LsMDvgmzTkhJWhIBvMsC61AcBjg+ELNMLWtipglRksEhgDzoB1cj8oXoPov0Va1SUSkc0taUJu3wRUVrdy4QdaOVtUJ5hbjV6afzE1BHrd0K584S032JKgABuIcDs8YnL5qY3PBiapWK3dgUDinb8IpuiSHKC1c6Ura7dSQGU5d3xYNG90aqnndHz+0JAWqUoJDPdKW1huGVDG+0WadngIOPBkLfNCVAkgAHEts8YwHKW0CYtRvOAEhLFwCcW4vXhGw5WPzdMbya7K1MYjTk3BIusQCWBFSQTR6RPo/BhoXSXMhaVAlClKIusbqmIIUHcUD9UNLVppBSlN1bpAvKDF6ZB3aM7ZFa0zPXHV069UWTFNHZgwRyRbZhkyOLSRqrQPwkuSdUqetUuijPvT7sAzbW4aoS7+0R8P3i+2WhBs6TfAvSygEH0lc2ABv3bjGVkKUicU84biVsy1kkpZ8M45UjZmpscw4ku6QrtJpvwgnnYukaTkE6iSasGltwx4xHSkyoejCgYb3q/CBoaZQqcXpltfdm1GdPvboHmTWCv5ie6BrVpCVLNxRmFwXu1Avmo24/CJiYFEHEEqOGTmObDOUm2+vDXLilFJtHJFvTMAuqSTRwC+e0UOEFWeZ+IkbS3XUjwMUBIDAAAVLb/JjoSHdsLzHY6ThG5kZ6eAkKWoOASS3HzWLLPZTNAYKQateDEv0Q2Ry7IJly2Ay3xdpFa538NSULW98lywAa8GAAUrFtgeFZozLzgajOtN4xEAE1hmuxKkG4qqgxfJQ2jcYAnByTg5LDr8iKJR5JpE0TPP79kUpMdQK7O7PPshjoI53PzTW2cRF8uY2GXH0TubJUCIQbt5qChNGdj+0cAwxrTDaneICRgKU4jsLjDd5pDXQCv9xL4kjLGUt/L5b4RyZpzByOBzDYMIc8l5ZVPln0QS5Of4a4TY6vo+llTqWPWV+owOUMYmtbLUfWV+oxy2LAyoc43Mi9IcDh8YEm9LdlF1mW6OBI6iXHjA9oVrpG49zQeh4EXmEX2ZLNA6Q5glBg8A9MMFWcPT4PiGPwgMQTZlVEQ1aGfMJs/mp08qSFDnJbgjBkqDjg7dcQGkpZmH8CWu96Sizvg5fKH3KjRSElag14qUp2YvziRtORaLOTFkl82SEVvEPqijAgY7zlnGMpVGzXHHdKmxZJtF5ExIShLBLc2aFKr4FMmrFOlUgSUs1FyGbAPNSfnDfTEsJmmjXpQLOC91Z2GmMZ/Ti3saiHoUYhujNCcBhBF2rDIkm0jltRTm8aAoJOGwjMnJs2BipdpSlk1owZ3dn1js6WELbXaCtMkO7ZcG2dcSkpJUM6h8KBxXui6MhispSFEJ1mNTVnHdH0HQynQDuT+kRj5Viv4pBGDEs+7/ADDuw6VEsAMSKMzYBxt2ACAYRyotBRLUoAlQwSATeJYXaZF6nZHzOc4DEEBnqkj0QTU4gEtG90ja1rllSVBKgaHN8TgK0bvgFdiROQEzQ90O4K0qJAYuHIrXKFYzPWSZrTDsU439LPri+1zQlIL0vAcQ7kNweK5sgSp0xAL0SXPrV7njR6DssqZJdTghRSWDuwcEu9WVGq1HxQd9MyljUmC2hAm2CVUgFT0NQ0wkQoTo0JLhaicXNXptjT6Ss7SShALJWWG68g/GFCbDNV0UE9nzjJT3fsaVRfZNQgA0uy1VY1U5PVSDrTalLZzhsDbMeyF0pTkH/wAcv+oQRfiW2ykgC16OWpZUhV0Kz2beO2DrKkJAD4Xg5z1jXzti1BcgDa3bBiNDzkllJAOy8k9I0wMTCKia5M0ppJ+Ap2+cf2joPS4H9MXWuxqlllpuk1FQXGDuHzgYka3CLRiLrOBdBIc5k8TB9mVk7dSuou1P8wFIqhPnMwVZ5QiWapcF+l7IJyUgnW1rpzCqUriHxAhdyhsBssiZZ13DMlgpwdlLLhSXDgMpwYZCwy1FJKahT0JDvi4B2R3TOl7LaZ8yWoJJCUqpeupSEpJZVSpTkZUYh8YcWTJNHzqTt7jXdFpTwglFmvAVY9TGHFl5LTFA/iSwwcu7dqXhsaaM6pbBsQHYZVp8XiAcmlf8NGlHJdXNqmKXLATlrm9womFqJRUoIcJDtdQlgRxqe0wCbR6wSbxAWo3VNQVe6KOchvjRWScJc2Td6JKgwphLXnAsmyJExSZaSzAAE3i7hwrYfgY0GhdHvaU3Uk3QTq3KEpIdlkD4xD/qNFJKLH8/pK9pX6jHp9Ujs7IitWsr2lfqMTllwR1x1s5QOyTiCUvnht2Hzsi6cBzqPZUO9Jge22dloWMHDwTLH4g3JPaSPlB3yAYkRKIAxJ4GCOxdLMURagwkMQcsUtXJSSesFD94jKWOZOf8JiwdUski+ARUKyVVo1/LmWTZb4xlqB/lXqq77p7YQaGsgMtUwrwPRSoitbrh2JcChpWMaqyk+SpVoQqYlwqWq6pKkLBD1SXvGhDg55xO36JmTJC0JMslSizTEkVmXgHG6NDLW6QXKKYEJSf0+XirmFEBaLoD1vLrlU0YQgbtmNsPJMpIE2ZcUD6CQoEavpEj9qw1naCQnXlKUooBJv8ANhJYZFw+1sTDq3WWatjz0q8KJlkkltgLU7IWJss2YCXSz4CmOyHbJK9H25SZabwulqrAoWxIoMDllFsjRy5iXRMlNVjn1lyINOhVXalNwPQkJpUs/HZsO2ArPZSXD0NWYKxxugj4wDLTo8pAAXLH4gXrKOSACDvJETRZ9YEzUgMsFICiSVuxfJnPGJyNUJQmSU+iHIAoOBjlp0gJZAUUgkUosk9gwgoLBzLlywog84steJlpCmHrEPRsIlYrWtYLo1SQUMqWGSwzDXnxemMLJ2kLOqYyudUpZolICQSaMmrwfLASsBCSEBJF0n0ioaxUcgARWJnCMlUkF0OdHJSpRC0ApdbpUxr+G2FHxglWj5QULqUyzj0ArxEZqwaSQZplJWCpTqTdU9wJCQwLM1D70aiULtwDAAdob948vVZ54JpRfH0aRSl2Ar0LKTVUw5ZMSz5ua1OWcAJ0agrbnQkE7KJGQJUoOeqHFhtCjNCVJSWCnNDeqLtMqQfOVLB/hB9yR8ov8tNfvLa/7K/9MFGhDatEy5aazCskO6WATi2BLmmcN/td6WFpJ1w5JYknPE1ga02lCucSWdIAYPSmzbWIyJjoSmWdlKgsMjQ5RlqPklTi3/yGqFtttBTPvA6ySggjaAI3IRKWLxmKBO0KV3u8Zu0aFvKKjec7xTcHBgqXbbtFEgkKUSKDVqQK45tHTLO8MYblfHP34RV3QPykscsyStM2zKOIUlCxMJeqXBILmmsMozMmH9qs5tDXTqte1iRizZGBVaCUMD4H4p8I6MeT5I7ki4yrsp0cm9MQn8ykp7SB8Y2Vt/0xs7EyVzEKAN0XnD5B2cB4ydksy5M2WtYF1K0qJqAwUDiQwwj65YdIy5weWtKtyVJV4GNoL7FKX0z5ZpTkAuSgNMBcAqTdDBTa3fm0ZW1aAnoOqtadwUbrbgSQM+2PtumLQk0qeDeEZO3JTUlgPWYN1wsiro3xVJfsjFBTJuFEwJzF9++nkwD9mlJVfAmgh2BBUMMwx8Y106zJNQ3UYEmWXdHO8rR0fiwfTEBmSgApE67MOJXLoQSHDhTgB89mUNNDicibLItdnBU7oKFIUWSpxeKiCx7Wia7Gk4pETsWj087L1CQCcMtRW8N5GQhxyW6JyabarGk066vaV+oxbKXV4rtaddXtK/UY5LVHoHmEraWQrcC3YWiFiU7KzIHhE55cRToxiptzj4w0DGSY88Tu0ioQgJPEwYqiZhDI6VlX7POQz3pSw38pPiI+ZaC0qlLqUQkMAxcu7ZAHZ3x9Uk1IG2h4Ghj4wqUZZKCGKdVhsHwjN9gbqRbkqAYpUKsQT5pwgsWkXWKW6g+58IzVneVZUTZhl82pwlyLzgkFISTrCj0wcwTZbNzbTVzZZExKVgyyVIALhn/M7vShEYSk1ba6KQ2VaWUFJIJGagk4edkXItJUC4SVHFV4h+IqOzZGZt9r1mQss4qhSgwzwAYdcRstsWFVmraoZS6P/MW74uMrjuaE+zQ82ZgCiUhnooMaHOkVyULQoqCklwzXSzdZx3wBpSYu4SlawwfVWrPgcIBE0GzSFLWp1Ga5K1Oq7MUA9cqCCE1NXQNUaKx2pSpgCiOoNGe5TEKnhBIBLJD7VKb4iC9AFHOOhthIL5ihhTyomkWkKHoknsKSI1oQz0PZESLS6xgFBJuksDgwApRx1mA7Zo6bPmKM3oE0BYBsqHGkPLNaEzA4w7w+Ri77ClVHHAjweJAB0bYpUog3gCPyCvblD6VbwSAEqO93OB6s4Dl6MQMUq6oIFsQigBfrHjHPlxKfY06DuaBINRrJNW27j5aLrQBe349HLjhCpOkVlQwZ8Gd+Jg8aygoi63rHOnR+cebqNI3NbFxRpFpIkLEipLuamufCLb9wMhPU7RMkZRBa1ZN4x6UYVFIzYutdrtCvRuJ2pIH/ACeOpImIDkE1fOvjELTYZqzVQUN9O7CLrHocBitjuekZ58PyVz0UnQZotDlZ3JT2XiQO6GJRujktgwAAAwAwiaZgjTBj+OCiS3bIiTVw44QHadHyybxQCr8wdKn2hQLwxM0REqfdGwCLSmjpswas+cr1VTFAjgoaqv5weIjFaRsExCtYCpukkBJvmoSpzi1XBIIcvi31MIz7Yy2nZ0qYmbr3ghKL0wAXUlMwKQhxRayXAbAXtsKUbRthyuLS8C7AlpMsPghLkF8o9apyEAla0oGZWQnxMZ/lbyiNllSpUotOXLSorb+GjBwD6SiCA+DPsj51PtRWSVqKlH0lOo9ZL+MLFpfkim3SN8urWN0lbPo1s5WWRD3VmYdiAW94snxgHR/LIrnoSiSkAlVVqJPQUcEs2G2MHcfCvnfBfJ//APVK4q/9a46FpMceas5pa3LPi6R9ltFVK9pXiYFTF8w6y/aV+oxQoVhoyJnCBZVF0y+P7Hugh4FSrX4gjrGENAOiTcBd3OcVpMSnnAbBFbwrAmMYmDFLxY8Kxl0k6w4x8l5QpCbRNASR+LMq7vrHsj6tLVUR8f08om1T2es6Z+sxHozQWaaTZrLuVPA6yO6kAzLa0lKQzhKgx2ibMIpwIh1o/QgVLllU0lKRqBDApcC8CrPWBLNSAOU2gJcmSJiJqsWuKA1ipyTeDFxU1BoInixGbmW2Z+YDgPnA82bMVitR7PlA61selDnRctK5X8QJWVFichRs+MUI080/7dXsphPaAlVklFF0zEzFpyJCFKWTqvQOEl4LKZvNlHOyQlmOqXbcXxhJZFBCgAlKylV5SkpJUEksHZ6B8WzMEugXYXyOV+PXpMX94NFfLVRE8EFul/TE+TSz9oqCKKxBHpbDWPcqk3rQlORvf04QIBRZNIKlgKSpluoAvgyUno7eNIfaL5ZKFJyAv1kUJ4pND2iIWywgWcPMCkg9FgDliXr2R7kxoy+82YHDsgYuAwfhSGwNno3S0uYHSVAeslSfHV7DDRKgoZKHb4Qllojy5DFxQ7RQ9oiRjkSU5JHVErg3jvhMmcsemrrY+Ii1GkF7UnqI8DBSChq2/tERv709rQB/1RQ9BJ4KI+BiE7Td0OZZ6lJPi0Pag5GfPHd737RxVqUPRPvCMvaeWUlJYy5j8EHbv3RBXKqTkFttuj5wmkNQk/DVfb1D0D2j5Rz/AKkr/t9qm+EZE8ppWSZnYn5xA8oUHCWrrKR84TaLWKb8NedLqGCJY4qJ7gRFU3TM3JaE+wj4qfxjHzOUJwCB1qJ7gBEZmkJygCAzvgnCtKqpE7ootYJ+jy3WwrrMKljYpRAfgIT2+3c6AgqZKeihCdUFi5xDnJy5gRIUtwpd4lmDleY2ao7YZaL0EokKW4SDUFg+4YxnPLwb4tOk7fJ3/UvQ5KZdpS5uITKmDYlyUK4AqKTxGyPnzeaR9tXLUQylImJIYpUkhwaEEihDR8x5X8nTZVhSXMlZ1SX1DjcJzpgcwNoMb6XNwoP+DHWYKe9fyI0rPDhDfk8Au0Sg+BViz/w14UwhHfG+GPJ2Z/uZQG1X/rXHc3wcCXJ9cmK11e0r9RiEyJT066vaV+ox4IKqNWOY2IPEFoDv6WQ2Db8otu3ePcOJzMDTVsCRU7Tt8TDAZy7QlYd9bMRFSoVmSSkKTRWYyO2KDal4Gm794kY6TMiC5xhMmad8MrMtCBemKS+QJHhEsoG0hpJUpN8l0uwpicWfqjA2dBmTipTOVFR4kue8xqOVGkBMCQjWAL3srxyfcBCyx2ZKNZWOz5xClYmOTaAhaEAsSAwFciS+zDGANMzgtctM7Wl84HSCQ4NA7GlSH21iNntXOKCiUJukgOw1aVqQ5xhZyinISpN0pLqBLF2rmRR8M45Nsvm9ofhs7PYpSUsiTKSNgQhvCMXyv5pM9KZctCDdvKKGAUSS1BRwBjvh8Jt2XeAvsoPkwJYlmqQ4pGK5R2lRtBOGqmm6rPvYiNMWbfKqE1RcGumgfhGo0HYBLlomICQqYgXncPgTrDeIxKbQW30hvYtLLugORdzfGOkkay5JFpvHEkijt31hRyxJ51JHrf0w20ZKVMWmaNYVLEse+kWabsrqvLSAN5Cj3QAZdAXMSE78TG8sUsIQlCQwSABwEYb7USwSLiaYYltp+EaGyaTXR2Pce6ADSyYptOmLOhXNrnISvNJNQ+DthAtm0onMEcK/vGP0oomdNVLlqJUtRvM1HoxVQUaEkM2itLWd255D7HrAsrSaDMWDNkBGrcImC8fzBQODGMRdYauqo4lSgpXvJoI7IuhQK03txLDrapgHZ9BRNSrorSr2VA+BgbSS2RCfRVklrWZt0IUou6AAwyABelIdaTSq4xmE0zlIeu8Y9kUKzG26zqvJKnZYdKgQdVyGKXeh4HcY8mznC8jEeluOTP1NDwSxNSlCw4lOElmJvVN5qYiCrNZpaeikdfnwjCTpnbijcbE9n0eSG1jV9VNO1TdrGGUjQa6FgN6lFWG5IENpdobPupBUu0DZXu7H+MYuUjpUY/YtkaEbFbD1EpT2lr3fBqNDSxUoKt6nV4xeLQBs4iLPtI64h2aLavCyVLSBRn2DDr/xE02gDHVyrQHrwiKJ2/tiwF88fOeMS4MreuiudpC6Sm6O3wpAk4C0IVKmrVdVQpuDqZVS4xBpF9qsAUHRRWx6EfAwumS1IotKgO7tqIh7os3jskqMNyh5OTbKp1a0slhMApXBKx6CuNC1DEeSclS7XJSlJJJWWG6UusfQRPVdIAvIZikgrSQciDl2RDk/oyVKtN+zoN1fTS7qlsldEA4yydjkUejN6GHV7uJdnkanQvH+0OV/g0U8pvq1gNZWY/McornWwJDJTU4lWJ6shuiueVFa21dZVaP0jFXMbTG5yHVSiqpL+cokuRRhErMq7TugwMYBAkmSRjFk6xJzrBKUxKXshMARNiS1B2xi+Wi+YnyboT0Jj09ZNBwAEb2euo81jE/6hyHTKXmFqR2pB7NWM5KxiuzWlU9bqOqNgYPBVsl72hbo+eJaYharWqY2zZCSS6AjeYsDR++KbakKJcRZLIglVmUqoSSNrfGE1zYDSVpGXcN4q3gDujI6Xmhc5SgCAWAfYABDv7EWYlI4l+5IMVHRSH1lKPAAeJPhGePEoO0NiAExZJSSamH8uxSk4If2lE9wYQQhRHRCU+ykDwEb2KgLREyYkukLA2i8Bx2RbaxMmKUHNCxvKJxD4B3oYtn2jasA5El26oo+3oAAdSmo7M+0nDHcILCiqVooDpL6gG7z8ouOqwSDxL/BoGXpAnBI6z/iBJlrUcT2QDoYqmKzUw7IAtNoT+YHvgOYp8YpIhgXLtAyB8IiFkxW0dCm4QCNLoHSslICJkwIUBiuiVbCFZUyMaC22hBS4XLO/nERgdJaOAKWWFukF0FwHAN07w7GmO2KEWJUslwkXkkEKSlWqrMYsd+Ih3Qqs0qbakOUrSz4pOLBmcbI6rSAGOO7OM3LSEpCQ9I8l8qxlJW7OqEnGNGkOkz1ba+OUTRpLf1eaRmQSDjXjFibRt+X+YW0r5DUo0hxHXBkm3HaBw/aMgm1HqgmTbIW0e+zYS7VBkq0Rk7NbHIAqTgBU9Qxh4bLOSkKUESk/mnrEsD+VitXAJ7IFBt0geRLtjlE4nCsA6VtxcJv44pBAL5PmcYz1s0/Zk9KbOtGV2SOZln+dTrVxhVN5YTki7Zpcqyp2y03lkb5sx1djRa00n3wR+Wou0jfSLRMQi9MNyXkuddQG3FXS6ngWz8pLJz8sBZmzCVfwUC70FEutTA4ZAx8ym89PVeWVzFH0lqJzGZy1h2wdoSzlFrkAkEkKNMtSYG/498aLT44r7MpanJJ9n1+d01e0r9RiBEctCtdXtK/UYiFQzM4cYtlzIitLiKgWpAIP51uESTMD0gSVMyMTFDAOi5RxjOcrbLzkgazNMBcgnI5CH85dGHl4ScqJoRZyouwWkUD4lvExDAxos0oEJVMUVHBIupdtjlRPZBcuzIFbr+0SfkO6BDakkhQli8HYqZw+Iimbbl5MOp/GChjdMwjosn2QB3isVTZoHSUBxMJzPUekonu7hEA0Axou2I2k8AYpVbtie0/AQEFxwqgAKXa1bhwEDzJpOJJ4mKlKiJVCCiy80VqXHL0RJhgdUqKiY6TEDAI4qKzEyYrMAHhHTWIvHQYYFyphJJepxidmS7uW8IoSYulLAFX8+ES+iodl6kNQjt8Q0RMnZHFWmjMGxqfDZFZnDLsiKN7R24N3VHbpwx2BniN98T54RfYLcZb0cHYz4ZE7o0xw3OjOc9qsKkaHmKF5bSk/mmKam0JxPYIvH2OVVRmWlX5UfhI6zVR6oEnSzMdSVGYRik9Ify59UL1Z9fdHT8MI9nO8kpdDefyqnAXZCZVmT/4ksrrmHWPbGfnzlLJUtSlk5qJJPEmLylvOwfvAsUn4iGvs9FlmLKdnYGnUQ/U7xXE5SHJ4fEd0DBDWzTBepQuOPTkZcEGJ6ML2yR7HjKmH4wApYDPUvUCp6Ss8BgM6gwXoJB+1yrwIxxrTmVN1fAiI6Ks+yT9GTL6jqdJWZ2n1YgNGTPU7T9Mej0ZFWWo0bM9TtP0x1eiln8nafpjsegCyn/pkz1O0/TF40bM2o7T9Mej0AWeXoxYpq9p+mEvKLQ01VmmJdD3XqpWN4N6Mdj0S0FmHPJ+ftle8r6IieTs/bK95X0R2PQ6HZwcnJ+2V7yvojv3cn7ZXvK+iPR6ChnPu1P2yveV9EdPJuftle8r6I9HogEyJ5NT9sr3lfRHPuzP2yvfV9Eej0BVnvu1P2yveV9ER+7M/bK99f0R6PQxNkTyYn7ZXvr/ALcQ+7E/bK99f9uPR6GkFnDyZn7ZXvq+iIfdeftle8r+3Ho9DoTOfdeftle8r+3HvuvP2yvfX9Eej0FE2d+7E/bK99X0R08l7RUvK95f0RyPQUNM6eTE/bKb2lf24irktP2yveV9Eej0KirZz7rTznK95X0RNHJi0bZXvKrxFyOR6NMbqXBMuUW/dufQgynFekqmwg3KcINlaEmTABP5sk0E1BIVX8wKGX3GPR6OhybdGdUVaU5G2iWsoKpJxLhSxQgN6FDuhcOSs/bK95X0R6PRlbTKqySOSk8nGV7y/ojU8mv9LlWlKlmcEhCkhSfzJxWym1SwLEhWNRHY9GcpsKR9BsnIGwIlgfZUKYjWUpV+j1K9u5mjJ8p9ArnaWRORcAKauSCSmUpLkBJD4dmUej0RED//2Q==">
            <a:extLst>
              <a:ext uri="{FF2B5EF4-FFF2-40B4-BE49-F238E27FC236}">
                <a16:creationId xmlns:a16="http://schemas.microsoft.com/office/drawing/2014/main" id="{9480290A-65D2-4E94-9F0A-EE42AD8CA144}"/>
              </a:ext>
            </a:extLst>
          </p:cNvPr>
          <p:cNvSpPr>
            <a:spLocks noChangeAspect="1" noChangeArrowheads="1"/>
          </p:cNvSpPr>
          <p:nvPr/>
        </p:nvSpPr>
        <p:spPr bwMode="auto">
          <a:xfrm>
            <a:off x="2305783" y="-695691"/>
            <a:ext cx="2637692" cy="145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GB" altLang="en-US" sz="1246"/>
          </a:p>
        </p:txBody>
      </p:sp>
      <p:grpSp>
        <p:nvGrpSpPr>
          <p:cNvPr id="22538" name="Group 1">
            <a:extLst>
              <a:ext uri="{FF2B5EF4-FFF2-40B4-BE49-F238E27FC236}">
                <a16:creationId xmlns:a16="http://schemas.microsoft.com/office/drawing/2014/main" id="{FDC8A661-8C06-40D9-AD47-37D7D2099E08}"/>
              </a:ext>
            </a:extLst>
          </p:cNvPr>
          <p:cNvGrpSpPr>
            <a:grpSpLocks/>
          </p:cNvGrpSpPr>
          <p:nvPr/>
        </p:nvGrpSpPr>
        <p:grpSpPr bwMode="auto">
          <a:xfrm>
            <a:off x="159804" y="109904"/>
            <a:ext cx="7374470" cy="6592033"/>
            <a:chOff x="-2935665" y="161374"/>
            <a:chExt cx="10653133" cy="9522384"/>
          </a:xfrm>
        </p:grpSpPr>
        <p:sp>
          <p:nvSpPr>
            <p:cNvPr id="28" name="Text Placeholder 2">
              <a:extLst>
                <a:ext uri="{FF2B5EF4-FFF2-40B4-BE49-F238E27FC236}">
                  <a16:creationId xmlns:a16="http://schemas.microsoft.com/office/drawing/2014/main" id="{4E4E6DA2-22D3-4C11-AEBA-EDEBE9CD3156}"/>
                </a:ext>
              </a:extLst>
            </p:cNvPr>
            <p:cNvSpPr txBox="1">
              <a:spLocks/>
            </p:cNvSpPr>
            <p:nvPr>
              <p:custDataLst>
                <p:tags r:id="rId7"/>
              </p:custDataLst>
            </p:nvPr>
          </p:nvSpPr>
          <p:spPr>
            <a:xfrm rot="16200000">
              <a:off x="-3192123" y="2216499"/>
              <a:ext cx="2568725" cy="619720"/>
            </a:xfrm>
            <a:prstGeom prst="rect">
              <a:avLst/>
            </a:prstGeom>
            <a:solidFill>
              <a:srgbClr val="007E01"/>
            </a:solidFill>
            <a:ln>
              <a:solidFill>
                <a:srgbClr val="008000"/>
              </a:solidFill>
            </a:ln>
          </p:spPr>
          <p:txBody>
            <a:bodyPr lIns="25322" tIns="12661" rIns="25322" bIns="12661" anchor="ct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120000"/>
                </a:lnSpc>
                <a:buFont typeface="Arial" panose="020B0604020202020204" pitchFamily="34" charset="0"/>
                <a:buNone/>
                <a:defRPr/>
              </a:pPr>
              <a:r>
                <a:rPr lang="ru-RU" sz="831" b="1" dirty="0">
                  <a:solidFill>
                    <a:schemeClr val="bg1"/>
                  </a:solidFill>
                  <a:effectLst>
                    <a:outerShdw blurRad="38100" dist="38100" dir="2700000" algn="tl">
                      <a:srgbClr val="000000"/>
                    </a:outerShdw>
                  </a:effectLst>
                  <a:latin typeface="Helvetica Neue" charset="0"/>
                </a:rPr>
                <a:t>РЫНОК</a:t>
              </a:r>
              <a:endParaRPr lang="en-GB" sz="831" b="1" dirty="0">
                <a:solidFill>
                  <a:schemeClr val="bg1"/>
                </a:solidFill>
                <a:effectLst>
                  <a:outerShdw blurRad="38100" dist="38100" dir="2700000" algn="tl">
                    <a:srgbClr val="000000"/>
                  </a:outerShdw>
                </a:effectLst>
                <a:latin typeface="Helvetica Neue" charset="0"/>
              </a:endParaRPr>
            </a:p>
          </p:txBody>
        </p:sp>
        <p:sp>
          <p:nvSpPr>
            <p:cNvPr id="1036" name="TextBox 29">
              <a:extLst>
                <a:ext uri="{FF2B5EF4-FFF2-40B4-BE49-F238E27FC236}">
                  <a16:creationId xmlns:a16="http://schemas.microsoft.com/office/drawing/2014/main" id="{8880CC59-8F49-4CE4-84F2-6C1BCDB2697C}"/>
                </a:ext>
              </a:extLst>
            </p:cNvPr>
            <p:cNvSpPr txBox="1">
              <a:spLocks noChangeArrowheads="1"/>
            </p:cNvSpPr>
            <p:nvPr>
              <p:custDataLst>
                <p:tags r:id="rId8"/>
              </p:custDataLst>
            </p:nvPr>
          </p:nvSpPr>
          <p:spPr bwMode="auto">
            <a:xfrm>
              <a:off x="-1511042" y="7319201"/>
              <a:ext cx="6282398" cy="1149418"/>
            </a:xfrm>
            <a:prstGeom prst="rect">
              <a:avLst/>
            </a:prstGeom>
            <a:noFill/>
            <a:ln w="9525">
              <a:noFill/>
              <a:miter lim="800000"/>
              <a:headEnd/>
              <a:tailEnd/>
            </a:ln>
          </p:spPr>
          <p:txBody>
            <a:bodyPr lIns="0" rIns="0" anchor="ctr"/>
            <a:lstStyle/>
            <a:p>
              <a:pPr marL="118695" indent="-118695">
                <a:spcAft>
                  <a:spcPts val="277"/>
                </a:spcAft>
                <a:buFont typeface="Wingdings" pitchFamily="2" charset="2"/>
                <a:buChar char="Ø"/>
                <a:defRPr/>
              </a:pPr>
              <a:endParaRPr lang="en-US" altLang="en-US" sz="1108" dirty="0"/>
            </a:p>
          </p:txBody>
        </p:sp>
        <p:sp>
          <p:nvSpPr>
            <p:cNvPr id="31" name="Text Placeholder 2">
              <a:extLst>
                <a:ext uri="{FF2B5EF4-FFF2-40B4-BE49-F238E27FC236}">
                  <a16:creationId xmlns:a16="http://schemas.microsoft.com/office/drawing/2014/main" id="{E7FF44BF-8262-4A27-A6CB-EE6FA00DE5AC}"/>
                </a:ext>
              </a:extLst>
            </p:cNvPr>
            <p:cNvSpPr txBox="1">
              <a:spLocks/>
            </p:cNvSpPr>
            <p:nvPr>
              <p:custDataLst>
                <p:tags r:id="rId9"/>
              </p:custDataLst>
            </p:nvPr>
          </p:nvSpPr>
          <p:spPr>
            <a:xfrm rot="16200000">
              <a:off x="-2885459" y="7885961"/>
              <a:ext cx="1620932" cy="487413"/>
            </a:xfrm>
            <a:prstGeom prst="rect">
              <a:avLst/>
            </a:prstGeom>
            <a:solidFill>
              <a:srgbClr val="3366FF"/>
            </a:solidFill>
            <a:ln>
              <a:solidFill>
                <a:srgbClr val="3366FF"/>
              </a:solidFill>
            </a:ln>
          </p:spPr>
          <p:txBody>
            <a:bodyPr lIns="0" tIns="0" rIns="0" bIns="0" anchor="ct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ts val="831"/>
                </a:lnSpc>
                <a:defRPr/>
              </a:pPr>
              <a:r>
                <a:rPr lang="ru-RU" sz="831" b="1" dirty="0">
                  <a:solidFill>
                    <a:schemeClr val="bg1"/>
                  </a:solidFill>
                  <a:effectLst>
                    <a:outerShdw blurRad="38100" dist="38100" dir="2700000" algn="tl">
                      <a:srgbClr val="000000"/>
                    </a:outerShdw>
                  </a:effectLst>
                  <a:latin typeface="Helvetica Neue" charset="0"/>
                </a:rPr>
                <a:t>ИНВЕСТИЦИОННЫЕ ВОЗМОЖНОСТИ</a:t>
              </a:r>
              <a:endParaRPr lang="en-GB" sz="831" b="1" dirty="0">
                <a:solidFill>
                  <a:schemeClr val="bg1"/>
                </a:solidFill>
                <a:effectLst>
                  <a:outerShdw blurRad="38100" dist="38100" dir="2700000" algn="tl">
                    <a:srgbClr val="000000"/>
                  </a:outerShdw>
                </a:effectLst>
                <a:latin typeface="Helvetica Neue" charset="0"/>
              </a:endParaRPr>
            </a:p>
          </p:txBody>
        </p:sp>
        <p:sp>
          <p:nvSpPr>
            <p:cNvPr id="22547" name="TextBox 32">
              <a:extLst>
                <a:ext uri="{FF2B5EF4-FFF2-40B4-BE49-F238E27FC236}">
                  <a16:creationId xmlns:a16="http://schemas.microsoft.com/office/drawing/2014/main" id="{C2AB5CEF-E8C9-4565-BCB6-7E38615C578E}"/>
                </a:ext>
              </a:extLst>
            </p:cNvPr>
            <p:cNvSpPr txBox="1">
              <a:spLocks noChangeArrowheads="1"/>
            </p:cNvSpPr>
            <p:nvPr/>
          </p:nvSpPr>
          <p:spPr bwMode="auto">
            <a:xfrm>
              <a:off x="-1446544" y="1113417"/>
              <a:ext cx="9164012" cy="328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Arial" panose="020B0604020202020204" pitchFamily="34" charset="0"/>
                  <a:ea typeface="ＭＳ Ｐゴシック" panose="020B0600070205080204" pitchFamily="34" charset="-128"/>
                </a:defRPr>
              </a:lvl1pPr>
              <a:lvl2pPr marL="171450" indent="-1714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algn="just">
                <a:spcAft>
                  <a:spcPts val="277"/>
                </a:spcAft>
                <a:buFont typeface="Arial" panose="020B0604020202020204" pitchFamily="34" charset="0"/>
                <a:buChar char="•"/>
              </a:pPr>
              <a:r>
                <a:rPr lang="ru-RU" altLang="en-US" sz="1200" dirty="0">
                  <a:latin typeface="Bookman Old Style" panose="02050604050505020204" pitchFamily="18" charset="0"/>
                </a:rPr>
                <a:t>С </a:t>
              </a:r>
              <a:r>
                <a:rPr lang="en-US" altLang="en-US" sz="1200" dirty="0">
                  <a:latin typeface="Bookman Old Style" panose="02050604050505020204" pitchFamily="18" charset="0"/>
                </a:rPr>
                <a:t>2007</a:t>
              </a:r>
              <a:r>
                <a:rPr lang="ru-RU" altLang="en-US" sz="1200" dirty="0">
                  <a:latin typeface="Bookman Old Style" panose="02050604050505020204" pitchFamily="18" charset="0"/>
                </a:rPr>
                <a:t>г объем импорта рыбной продукции возрос до </a:t>
              </a:r>
              <a:r>
                <a:rPr lang="en-US" altLang="en-US" sz="1200" dirty="0">
                  <a:latin typeface="Bookman Old Style" panose="02050604050505020204" pitchFamily="18" charset="0"/>
                </a:rPr>
                <a:t>60000</a:t>
              </a:r>
              <a:r>
                <a:rPr lang="ru-RU" altLang="en-US" sz="1200" dirty="0">
                  <a:latin typeface="Bookman Old Style" panose="02050604050505020204" pitchFamily="18" charset="0"/>
                </a:rPr>
                <a:t> </a:t>
              </a:r>
              <a:r>
                <a:rPr lang="en-US" altLang="en-US" sz="1200" dirty="0">
                  <a:latin typeface="Bookman Old Style" panose="02050604050505020204" pitchFamily="18" charset="0"/>
                </a:rPr>
                <a:t>MT</a:t>
              </a:r>
              <a:r>
                <a:rPr lang="ru-RU" altLang="en-US" sz="1200" dirty="0">
                  <a:latin typeface="Bookman Old Style" panose="02050604050505020204" pitchFamily="18" charset="0"/>
                </a:rPr>
                <a:t>,</a:t>
              </a:r>
              <a:r>
                <a:rPr lang="en-US" altLang="en-US" sz="1200" dirty="0">
                  <a:latin typeface="Bookman Old Style" panose="02050604050505020204" pitchFamily="18" charset="0"/>
                </a:rPr>
                <a:t> </a:t>
              </a:r>
              <a:r>
                <a:rPr lang="ru-RU" altLang="en-US" sz="1200" dirty="0">
                  <a:latin typeface="Bookman Old Style" panose="02050604050505020204" pitchFamily="18" charset="0"/>
                </a:rPr>
                <a:t>производство увеличилось с</a:t>
              </a:r>
              <a:r>
                <a:rPr lang="en-US" altLang="en-US" sz="1200" dirty="0">
                  <a:latin typeface="Bookman Old Style" panose="02050604050505020204" pitchFamily="18" charset="0"/>
                </a:rPr>
                <a:t> 9117 MT </a:t>
              </a:r>
              <a:r>
                <a:rPr lang="ru-RU" altLang="en-US" sz="1200" dirty="0">
                  <a:latin typeface="Bookman Old Style" panose="02050604050505020204" pitchFamily="18" charset="0"/>
                </a:rPr>
                <a:t>в</a:t>
              </a:r>
              <a:r>
                <a:rPr lang="en-US" altLang="en-US" sz="1200" dirty="0">
                  <a:latin typeface="Bookman Old Style" panose="02050604050505020204" pitchFamily="18" charset="0"/>
                </a:rPr>
                <a:t> 2007</a:t>
              </a:r>
              <a:r>
                <a:rPr lang="ru-RU" altLang="en-US" sz="1200" dirty="0">
                  <a:latin typeface="Bookman Old Style" panose="02050604050505020204" pitchFamily="18" charset="0"/>
                </a:rPr>
                <a:t>г</a:t>
              </a:r>
              <a:r>
                <a:rPr lang="en-US" altLang="en-US" sz="1200" dirty="0">
                  <a:latin typeface="Bookman Old Style" panose="02050604050505020204" pitchFamily="18" charset="0"/>
                </a:rPr>
                <a:t> </a:t>
              </a:r>
              <a:r>
                <a:rPr lang="ru-RU" altLang="en-US" sz="1200" dirty="0">
                  <a:latin typeface="Bookman Old Style" panose="02050604050505020204" pitchFamily="18" charset="0"/>
                </a:rPr>
                <a:t>до </a:t>
              </a:r>
              <a:r>
                <a:rPr lang="en-US" altLang="en-US" sz="1200" dirty="0">
                  <a:latin typeface="Bookman Old Style" panose="02050604050505020204" pitchFamily="18" charset="0"/>
                </a:rPr>
                <a:t> 30000</a:t>
              </a:r>
              <a:r>
                <a:rPr lang="ru-RU" altLang="en-US" sz="1200" dirty="0">
                  <a:latin typeface="Bookman Old Style" panose="02050604050505020204" pitchFamily="18" charset="0"/>
                </a:rPr>
                <a:t> </a:t>
              </a:r>
              <a:r>
                <a:rPr lang="en-US" altLang="en-US" sz="1200" dirty="0">
                  <a:latin typeface="Bookman Old Style" panose="02050604050505020204" pitchFamily="18" charset="0"/>
                </a:rPr>
                <a:t>MT </a:t>
              </a:r>
              <a:r>
                <a:rPr lang="ru-RU" altLang="en-US" sz="1200" dirty="0">
                  <a:latin typeface="Bookman Old Style" panose="02050604050505020204" pitchFamily="18" charset="0"/>
                </a:rPr>
                <a:t>в</a:t>
              </a:r>
              <a:r>
                <a:rPr lang="en-US" altLang="en-US" sz="1200" dirty="0">
                  <a:latin typeface="Bookman Old Style" panose="02050604050505020204" pitchFamily="18" charset="0"/>
                </a:rPr>
                <a:t> 2015</a:t>
              </a:r>
              <a:r>
                <a:rPr lang="ru-RU" altLang="en-US" sz="1200" dirty="0">
                  <a:latin typeface="Bookman Old Style" panose="02050604050505020204" pitchFamily="18" charset="0"/>
                </a:rPr>
                <a:t>.</a:t>
              </a:r>
              <a:r>
                <a:rPr lang="en-US" altLang="en-US" sz="1200" dirty="0">
                  <a:latin typeface="Bookman Old Style" panose="02050604050505020204" pitchFamily="18" charset="0"/>
                </a:rPr>
                <a:t> </a:t>
              </a:r>
            </a:p>
            <a:p>
              <a:pPr lvl="1" algn="just">
                <a:spcAft>
                  <a:spcPts val="277"/>
                </a:spcAft>
                <a:buFont typeface="Arial" panose="020B0604020202020204" pitchFamily="34" charset="0"/>
                <a:buChar char="•"/>
              </a:pPr>
              <a:r>
                <a:rPr lang="ru-RU" altLang="en-US" sz="1200" dirty="0">
                  <a:latin typeface="Bookman Old Style" panose="02050604050505020204" pitchFamily="18" charset="0"/>
                </a:rPr>
                <a:t>Планируемый </a:t>
              </a:r>
              <a:r>
                <a:rPr lang="en-US" altLang="en-US" sz="1200" dirty="0">
                  <a:latin typeface="Bookman Old Style" panose="02050604050505020204" pitchFamily="18" charset="0"/>
                </a:rPr>
                <a:t>V</a:t>
              </a:r>
              <a:r>
                <a:rPr lang="ru-RU" altLang="en-US" sz="1200" dirty="0">
                  <a:latin typeface="Bookman Old Style" panose="02050604050505020204" pitchFamily="18" charset="0"/>
                </a:rPr>
                <a:t> потребления к </a:t>
              </a:r>
              <a:r>
                <a:rPr lang="en-ZA" altLang="en-US" sz="1200" dirty="0">
                  <a:latin typeface="Bookman Old Style" panose="02050604050505020204" pitchFamily="18" charset="0"/>
                </a:rPr>
                <a:t>2020</a:t>
              </a:r>
              <a:r>
                <a:rPr lang="ru-RU" altLang="en-US" sz="1200" dirty="0">
                  <a:latin typeface="Bookman Old Style" panose="02050604050505020204" pitchFamily="18" charset="0"/>
                </a:rPr>
                <a:t>г – </a:t>
              </a:r>
              <a:r>
                <a:rPr lang="en-ZA" altLang="en-US" sz="1200" dirty="0">
                  <a:latin typeface="Bookman Old Style" panose="02050604050505020204" pitchFamily="18" charset="0"/>
                </a:rPr>
                <a:t>155000</a:t>
              </a:r>
              <a:r>
                <a:rPr lang="ru-RU" altLang="en-US" sz="1200" dirty="0">
                  <a:latin typeface="Bookman Old Style" panose="02050604050505020204" pitchFamily="18" charset="0"/>
                </a:rPr>
                <a:t> </a:t>
              </a:r>
              <a:r>
                <a:rPr lang="en-ZA" altLang="en-US" sz="1200" dirty="0">
                  <a:latin typeface="Bookman Old Style" panose="02050604050505020204" pitchFamily="18" charset="0"/>
                </a:rPr>
                <a:t>MT</a:t>
              </a:r>
              <a:r>
                <a:rPr lang="ru-RU" altLang="en-US" sz="1200" dirty="0">
                  <a:latin typeface="Bookman Old Style" panose="02050604050505020204" pitchFamily="18" charset="0"/>
                </a:rPr>
                <a:t>.</a:t>
              </a:r>
              <a:endParaRPr lang="en-ZA" altLang="en-US" sz="1200" dirty="0">
                <a:latin typeface="Bookman Old Style" panose="02050604050505020204" pitchFamily="18" charset="0"/>
              </a:endParaRPr>
            </a:p>
            <a:p>
              <a:pPr algn="just">
                <a:spcAft>
                  <a:spcPts val="277"/>
                </a:spcAft>
                <a:buFont typeface="Arial" panose="020B0604020202020204" pitchFamily="34" charset="0"/>
                <a:buChar char="•"/>
              </a:pPr>
              <a:r>
                <a:rPr lang="ru-RU" altLang="en-US" sz="1200" dirty="0">
                  <a:latin typeface="Bookman Old Style" panose="02050604050505020204" pitchFamily="18" charset="0"/>
                </a:rPr>
                <a:t>Потребление рыбы и морепродуктов в ВАС регионе также ежегодно растет, при этом спрос превышает предложение. Руанда планирует стать торгово-транспортным центром в регионе с </a:t>
              </a:r>
              <a:r>
                <a:rPr lang="ru-RU" altLang="en-US" sz="1200" dirty="0" err="1">
                  <a:latin typeface="Bookman Old Style" panose="02050604050505020204" pitchFamily="18" charset="0"/>
                </a:rPr>
                <a:t>потр</a:t>
              </a:r>
              <a:r>
                <a:rPr lang="ru-RU" altLang="en-US" sz="1200" dirty="0">
                  <a:latin typeface="Bookman Old Style" panose="02050604050505020204" pitchFamily="18" charset="0"/>
                </a:rPr>
                <a:t>. рынком 125М чел.</a:t>
              </a:r>
            </a:p>
            <a:p>
              <a:pPr algn="just">
                <a:spcAft>
                  <a:spcPts val="277"/>
                </a:spcAft>
                <a:buFont typeface="Arial" panose="020B0604020202020204" pitchFamily="34" charset="0"/>
                <a:buChar char="•"/>
              </a:pPr>
              <a:r>
                <a:rPr lang="ru-RU" altLang="en-US" sz="1200" dirty="0">
                  <a:latin typeface="Bookman Old Style" panose="02050604050505020204" pitchFamily="18" charset="0"/>
                </a:rPr>
                <a:t>На руандийском рынке преобладает тиляпия (</a:t>
              </a:r>
              <a:r>
                <a:rPr lang="en-US" altLang="en-US" sz="1200" dirty="0">
                  <a:latin typeface="Bookman Old Style" panose="02050604050505020204" pitchFamily="18" charset="0"/>
                </a:rPr>
                <a:t>90%), 5% </a:t>
              </a:r>
              <a:r>
                <a:rPr lang="ru-RU" altLang="en-US" sz="1200" dirty="0">
                  <a:latin typeface="Bookman Old Style" panose="02050604050505020204" pitchFamily="18" charset="0"/>
                </a:rPr>
                <a:t>- </a:t>
              </a:r>
              <a:r>
                <a:rPr lang="ru-RU" altLang="en-US" sz="1200" dirty="0" err="1">
                  <a:latin typeface="Bookman Old Style" panose="02050604050505020204" pitchFamily="18" charset="0"/>
                </a:rPr>
                <a:t>самбаза</a:t>
              </a:r>
              <a:r>
                <a:rPr lang="ru-RU" altLang="en-US" sz="1200" dirty="0">
                  <a:latin typeface="Bookman Old Style" panose="02050604050505020204" pitchFamily="18" charset="0"/>
                </a:rPr>
                <a:t> (местная рыба из </a:t>
              </a:r>
              <a:r>
                <a:rPr lang="ru-RU" altLang="en-US" sz="1200" dirty="0" err="1">
                  <a:latin typeface="Bookman Old Style" panose="02050604050505020204" pitchFamily="18" charset="0"/>
                </a:rPr>
                <a:t>о.Киву</a:t>
              </a:r>
              <a:r>
                <a:rPr lang="ru-RU" altLang="en-US" sz="1200" dirty="0">
                  <a:latin typeface="Bookman Old Style" panose="02050604050505020204" pitchFamily="18" charset="0"/>
                </a:rPr>
                <a:t>) </a:t>
              </a:r>
              <a:r>
                <a:rPr lang="en-US" altLang="en-US" sz="1200" dirty="0">
                  <a:latin typeface="Bookman Old Style" panose="02050604050505020204" pitchFamily="18" charset="0"/>
                </a:rPr>
                <a:t> </a:t>
              </a:r>
              <a:r>
                <a:rPr lang="ru-RU" altLang="en-US" sz="1200" dirty="0">
                  <a:latin typeface="Bookman Old Style" panose="02050604050505020204" pitchFamily="18" charset="0"/>
                </a:rPr>
                <a:t>и</a:t>
              </a:r>
              <a:r>
                <a:rPr lang="en-US" altLang="en-US" sz="1200" dirty="0">
                  <a:latin typeface="Bookman Old Style" panose="02050604050505020204" pitchFamily="18" charset="0"/>
                </a:rPr>
                <a:t> 5% </a:t>
              </a:r>
              <a:r>
                <a:rPr lang="ru-RU" altLang="en-US" sz="1200" dirty="0">
                  <a:latin typeface="Bookman Old Style" panose="02050604050505020204" pitchFamily="18" charset="0"/>
                </a:rPr>
                <a:t>- другие виды (напр., сом или зубатка)</a:t>
              </a:r>
              <a:r>
                <a:rPr lang="en-US" altLang="en-US" sz="1200" dirty="0">
                  <a:latin typeface="Bookman Old Style" panose="02050604050505020204" pitchFamily="18" charset="0"/>
                </a:rPr>
                <a:t>. </a:t>
              </a:r>
            </a:p>
            <a:p>
              <a:pPr algn="just">
                <a:spcAft>
                  <a:spcPts val="277"/>
                </a:spcAft>
                <a:buFont typeface="Arial" panose="020B0604020202020204" pitchFamily="34" charset="0"/>
                <a:buChar char="•"/>
              </a:pPr>
              <a:r>
                <a:rPr lang="ru-RU" altLang="en-US" sz="1200" dirty="0">
                  <a:latin typeface="Bookman Old Style" panose="02050604050505020204" pitchFamily="18" charset="0"/>
                </a:rPr>
                <a:t>Руанда быстро приобретает статус распределительного регионального центра благодаря чрезвычайно благоприятному деловому климату и отсутствию коррупции</a:t>
              </a:r>
              <a:endParaRPr lang="en-US" altLang="en-US" sz="1200" dirty="0">
                <a:latin typeface="Bookman Old Style" panose="02050604050505020204" pitchFamily="18" charset="0"/>
              </a:endParaRPr>
            </a:p>
          </p:txBody>
        </p:sp>
        <p:sp>
          <p:nvSpPr>
            <p:cNvPr id="3087" name="TextBox 33">
              <a:extLst>
                <a:ext uri="{FF2B5EF4-FFF2-40B4-BE49-F238E27FC236}">
                  <a16:creationId xmlns:a16="http://schemas.microsoft.com/office/drawing/2014/main" id="{281E87E4-BFDC-4C51-B68A-E30CCD5E9D47}"/>
                </a:ext>
              </a:extLst>
            </p:cNvPr>
            <p:cNvSpPr txBox="1">
              <a:spLocks noChangeArrowheads="1"/>
            </p:cNvSpPr>
            <p:nvPr/>
          </p:nvSpPr>
          <p:spPr bwMode="auto">
            <a:xfrm>
              <a:off x="-1446545" y="4403400"/>
              <a:ext cx="7708657" cy="2718033"/>
            </a:xfrm>
            <a:prstGeom prst="rect">
              <a:avLst/>
            </a:prstGeom>
            <a:noFill/>
            <a:ln w="9525">
              <a:noFill/>
              <a:miter lim="800000"/>
              <a:headEnd/>
              <a:tailEnd/>
            </a:ln>
          </p:spPr>
          <p:txBody>
            <a:bodyPr wrap="square">
              <a:spAutoFit/>
            </a:bodyPr>
            <a:lstStyle/>
            <a:p>
              <a:pPr marL="118695" indent="-118695" algn="just">
                <a:spcAft>
                  <a:spcPts val="277"/>
                </a:spcAft>
                <a:buFont typeface="Wingdings" pitchFamily="2" charset="2"/>
                <a:buChar char="§"/>
                <a:defRPr/>
              </a:pPr>
              <a:r>
                <a:rPr lang="ru-RU" sz="1100" dirty="0">
                  <a:latin typeface="Bookman Old Style" pitchFamily="18" charset="0"/>
                </a:rPr>
                <a:t>Благоприятный климат, наличие водных ресурсов </a:t>
              </a:r>
              <a:endParaRPr lang="en-US" sz="1100" dirty="0">
                <a:latin typeface="Bookman Old Style" pitchFamily="18" charset="0"/>
              </a:endParaRPr>
            </a:p>
            <a:p>
              <a:pPr marL="118695" indent="-118695" algn="just">
                <a:spcAft>
                  <a:spcPts val="277"/>
                </a:spcAft>
                <a:buFont typeface="Wingdings" pitchFamily="2" charset="2"/>
                <a:buChar char="§"/>
                <a:defRPr/>
              </a:pPr>
              <a:r>
                <a:rPr lang="ru-RU" altLang="en-US" sz="1100" dirty="0">
                  <a:latin typeface="Bookman Old Style" pitchFamily="18" charset="0"/>
                </a:rPr>
                <a:t>Водная площадь - </a:t>
              </a:r>
              <a:r>
                <a:rPr lang="en-US" altLang="en-US" sz="1100" dirty="0">
                  <a:latin typeface="Bookman Old Style" pitchFamily="18" charset="0"/>
                </a:rPr>
                <a:t>8%</a:t>
              </a:r>
              <a:r>
                <a:rPr lang="ru-RU" altLang="en-US" sz="1100" dirty="0">
                  <a:latin typeface="Bookman Old Style" pitchFamily="18" charset="0"/>
                </a:rPr>
                <a:t> территории страны</a:t>
              </a:r>
              <a:r>
                <a:rPr lang="en-US" altLang="en-US" sz="1100" dirty="0">
                  <a:latin typeface="Bookman Old Style" pitchFamily="18" charset="0"/>
                </a:rPr>
                <a:t>: </a:t>
              </a:r>
              <a:r>
                <a:rPr lang="ru-RU" altLang="en-US" sz="1100" dirty="0">
                  <a:latin typeface="Bookman Old Style" pitchFamily="18" charset="0"/>
                </a:rPr>
                <a:t>озера - </a:t>
              </a:r>
              <a:r>
                <a:rPr lang="en-US" altLang="en-US" sz="1100" dirty="0">
                  <a:latin typeface="Bookman Old Style" pitchFamily="18" charset="0"/>
                </a:rPr>
                <a:t> 128000</a:t>
              </a:r>
              <a:r>
                <a:rPr lang="ru-RU" altLang="en-US" sz="1100" dirty="0">
                  <a:latin typeface="Bookman Old Style" pitchFamily="18" charset="0"/>
                </a:rPr>
                <a:t>Га</a:t>
              </a:r>
              <a:r>
                <a:rPr lang="en-US" altLang="en-US" sz="1100" dirty="0">
                  <a:latin typeface="Bookman Old Style" pitchFamily="18" charset="0"/>
                </a:rPr>
                <a:t>, </a:t>
              </a:r>
              <a:r>
                <a:rPr lang="ru-RU" altLang="en-US" sz="1100" dirty="0">
                  <a:latin typeface="Bookman Old Style" pitchFamily="18" charset="0"/>
                </a:rPr>
                <a:t>реки - </a:t>
              </a:r>
              <a:r>
                <a:rPr lang="en-US" altLang="en-US" sz="1100" dirty="0">
                  <a:latin typeface="Bookman Old Style" pitchFamily="18" charset="0"/>
                </a:rPr>
                <a:t>7260</a:t>
              </a:r>
              <a:r>
                <a:rPr lang="ru-RU" altLang="en-US" sz="1100" dirty="0">
                  <a:latin typeface="Bookman Old Style" pitchFamily="18" charset="0"/>
                </a:rPr>
                <a:t>Га, влажные болотистые земли и долины - </a:t>
              </a:r>
              <a:r>
                <a:rPr lang="en-US" altLang="en-US" sz="1100" dirty="0">
                  <a:latin typeface="Bookman Old Style" pitchFamily="18" charset="0"/>
                </a:rPr>
                <a:t>77000</a:t>
              </a:r>
              <a:r>
                <a:rPr lang="ru-RU" altLang="en-US" sz="1100" dirty="0">
                  <a:latin typeface="Bookman Old Style" pitchFamily="18" charset="0"/>
                </a:rPr>
                <a:t>Га</a:t>
              </a:r>
              <a:r>
                <a:rPr lang="en-US" altLang="en-US" sz="1100" dirty="0">
                  <a:latin typeface="Bookman Old Style" pitchFamily="18" charset="0"/>
                </a:rPr>
                <a:t>. </a:t>
              </a:r>
            </a:p>
            <a:p>
              <a:pPr marL="118695" indent="-118695" algn="just">
                <a:spcAft>
                  <a:spcPts val="277"/>
                </a:spcAft>
                <a:buFont typeface="Arial" panose="020B0604020202020204" pitchFamily="34" charset="0"/>
                <a:buChar char="•"/>
                <a:defRPr/>
              </a:pPr>
              <a:r>
                <a:rPr lang="ru-RU" altLang="en-US" sz="1100" dirty="0">
                  <a:latin typeface="Bookman Old Style" pitchFamily="18" charset="0"/>
                </a:rPr>
                <a:t>Более</a:t>
              </a:r>
              <a:r>
                <a:rPr lang="en-US" altLang="en-US" sz="1100" dirty="0">
                  <a:latin typeface="Bookman Old Style" pitchFamily="18" charset="0"/>
                </a:rPr>
                <a:t> 25 </a:t>
              </a:r>
              <a:r>
                <a:rPr lang="ru-RU" altLang="en-US" sz="1100" dirty="0">
                  <a:latin typeface="Bookman Old Style" pitchFamily="18" charset="0"/>
                </a:rPr>
                <a:t>озер</a:t>
              </a:r>
              <a:r>
                <a:rPr lang="en-US" altLang="en-US" sz="1100" dirty="0">
                  <a:latin typeface="Bookman Old Style" pitchFamily="18" charset="0"/>
                </a:rPr>
                <a:t>, </a:t>
              </a:r>
              <a:r>
                <a:rPr lang="ru-RU" altLang="en-US" sz="1100" dirty="0">
                  <a:latin typeface="Bookman Old Style" pitchFamily="18" charset="0"/>
                </a:rPr>
                <a:t>в основном, в Восточной провинции. Самое большое - </a:t>
              </a:r>
              <a:r>
                <a:rPr lang="ru-RU" altLang="en-US" sz="1100" dirty="0" err="1">
                  <a:latin typeface="Bookman Old Style" pitchFamily="18" charset="0"/>
                </a:rPr>
                <a:t>о.Киву</a:t>
              </a:r>
              <a:r>
                <a:rPr lang="ru-RU" altLang="en-US" sz="1100" dirty="0">
                  <a:latin typeface="Bookman Old Style" pitchFamily="18" charset="0"/>
                </a:rPr>
                <a:t> (</a:t>
              </a:r>
              <a:r>
                <a:rPr lang="en-US" altLang="en-US" sz="1100" dirty="0">
                  <a:latin typeface="Bookman Old Style" pitchFamily="18" charset="0"/>
                </a:rPr>
                <a:t>2700 </a:t>
              </a:r>
              <a:r>
                <a:rPr lang="ru-RU" altLang="en-US" sz="1100" dirty="0">
                  <a:latin typeface="Bookman Old Style" panose="02050604050505020204" pitchFamily="18" charset="0"/>
                </a:rPr>
                <a:t>км</a:t>
              </a:r>
              <a:r>
                <a:rPr lang="en-ZA" sz="1100" baseline="30000" dirty="0">
                  <a:latin typeface="Bookman Old Style" panose="02050604050505020204" pitchFamily="18" charset="0"/>
                </a:rPr>
                <a:t>2</a:t>
              </a:r>
              <a:r>
                <a:rPr lang="ru-RU" sz="1100" dirty="0">
                  <a:latin typeface="Bookman Old Style" panose="02050604050505020204" pitchFamily="18" charset="0"/>
                </a:rPr>
                <a:t>), обладает лучшими условиями для разведения рыбы в резервуарах: температура – </a:t>
              </a:r>
              <a:r>
                <a:rPr lang="en-ZA" sz="1100" dirty="0">
                  <a:latin typeface="Bookman Old Style" panose="02050604050505020204" pitchFamily="18" charset="0"/>
                </a:rPr>
                <a:t>25</a:t>
              </a:r>
              <a:r>
                <a:rPr lang="en-ZA" sz="1100" baseline="30000" dirty="0">
                  <a:latin typeface="Bookman Old Style" panose="02050604050505020204" pitchFamily="18" charset="0"/>
                </a:rPr>
                <a:t>0</a:t>
              </a:r>
              <a:r>
                <a:rPr lang="en-ZA" sz="1100" dirty="0">
                  <a:latin typeface="Bookman Old Style" panose="02050604050505020204" pitchFamily="18" charset="0"/>
                </a:rPr>
                <a:t>C </a:t>
              </a:r>
              <a:r>
                <a:rPr lang="ru-RU" sz="1100" dirty="0">
                  <a:latin typeface="Bookman Old Style" panose="02050604050505020204" pitchFamily="18" charset="0"/>
                </a:rPr>
                <a:t>круглый год, с концентрацией растворенного кислорода </a:t>
              </a:r>
              <a:r>
                <a:rPr lang="en-ZA" sz="1100" dirty="0">
                  <a:latin typeface="Bookman Old Style" panose="02050604050505020204" pitchFamily="18" charset="0"/>
                </a:rPr>
                <a:t>8</a:t>
              </a:r>
              <a:r>
                <a:rPr lang="ru-RU" sz="1100" dirty="0">
                  <a:latin typeface="Bookman Old Style" panose="02050604050505020204" pitchFamily="18" charset="0"/>
                </a:rPr>
                <a:t> </a:t>
              </a:r>
              <a:r>
                <a:rPr lang="en-ZA" sz="1100" dirty="0">
                  <a:latin typeface="Bookman Old Style" panose="02050604050505020204" pitchFamily="18" charset="0"/>
                </a:rPr>
                <a:t>ppm</a:t>
              </a:r>
              <a:r>
                <a:rPr lang="ru-RU" sz="1100" dirty="0">
                  <a:latin typeface="Bookman Old Style" panose="02050604050505020204" pitchFamily="18" charset="0"/>
                </a:rPr>
                <a:t> (промилле) на глубине</a:t>
              </a:r>
              <a:r>
                <a:rPr lang="en-ZA" sz="1100" dirty="0">
                  <a:latin typeface="Bookman Old Style" panose="02050604050505020204" pitchFamily="18" charset="0"/>
                </a:rPr>
                <a:t>10</a:t>
              </a:r>
              <a:r>
                <a:rPr lang="ru-RU" sz="1100" dirty="0">
                  <a:latin typeface="Bookman Old Style" panose="02050604050505020204" pitchFamily="18" charset="0"/>
                </a:rPr>
                <a:t>м.</a:t>
              </a:r>
              <a:endParaRPr lang="en-ZA" sz="1100" dirty="0">
                <a:latin typeface="Bookman Old Style" panose="02050604050505020204" pitchFamily="18" charset="0"/>
              </a:endParaRPr>
            </a:p>
            <a:p>
              <a:pPr marL="118695" indent="-118695" algn="just">
                <a:spcAft>
                  <a:spcPts val="277"/>
                </a:spcAft>
                <a:buFont typeface="Arial" panose="020B0604020202020204" pitchFamily="34" charset="0"/>
                <a:buChar char="•"/>
                <a:defRPr/>
              </a:pPr>
              <a:r>
                <a:rPr lang="ru-RU" sz="1100" dirty="0">
                  <a:latin typeface="Bookman Old Style" panose="02050604050505020204" pitchFamily="18" charset="0"/>
                </a:rPr>
                <a:t>Ср. производительность – </a:t>
              </a:r>
              <a:r>
                <a:rPr lang="en-ZA" sz="1100" dirty="0">
                  <a:latin typeface="Bookman Old Style" panose="02050604050505020204" pitchFamily="18" charset="0"/>
                </a:rPr>
                <a:t>1</a:t>
              </a:r>
              <a:r>
                <a:rPr lang="ru-RU" sz="1100" dirty="0">
                  <a:latin typeface="Bookman Old Style" panose="02050604050505020204" pitchFamily="18" charset="0"/>
                </a:rPr>
                <a:t>Т</a:t>
              </a:r>
              <a:r>
                <a:rPr lang="en-ZA" sz="1100" dirty="0">
                  <a:latin typeface="Bookman Old Style" panose="02050604050505020204" pitchFamily="18" charset="0"/>
                </a:rPr>
                <a:t>/</a:t>
              </a:r>
              <a:r>
                <a:rPr lang="ru-RU" sz="1100" dirty="0">
                  <a:latin typeface="Bookman Old Style" panose="02050604050505020204" pitchFamily="18" charset="0"/>
                </a:rPr>
                <a:t>резервуар размером </a:t>
              </a:r>
              <a:r>
                <a:rPr lang="en-ZA" sz="1100" dirty="0">
                  <a:latin typeface="Bookman Old Style" panose="02050604050505020204" pitchFamily="18" charset="0"/>
                </a:rPr>
                <a:t>8</a:t>
              </a:r>
              <a:r>
                <a:rPr lang="ru-RU" sz="1100" dirty="0">
                  <a:latin typeface="Bookman Old Style" panose="02050604050505020204" pitchFamily="18" charset="0"/>
                </a:rPr>
                <a:t>м</a:t>
              </a:r>
              <a:r>
                <a:rPr lang="ru-RU" sz="1100" baseline="30000" dirty="0">
                  <a:latin typeface="Bookman Old Style" panose="02050604050505020204" pitchFamily="18" charset="0"/>
                </a:rPr>
                <a:t>3</a:t>
              </a:r>
              <a:r>
                <a:rPr lang="ru-RU" sz="1100" dirty="0">
                  <a:latin typeface="Bookman Old Style" panose="02050604050505020204" pitchFamily="18" charset="0"/>
                </a:rPr>
                <a:t>, максимум – </a:t>
              </a:r>
              <a:r>
                <a:rPr lang="en-ZA" sz="1100" dirty="0">
                  <a:latin typeface="Bookman Old Style" panose="02050604050505020204" pitchFamily="18" charset="0"/>
                </a:rPr>
                <a:t>1</a:t>
              </a:r>
              <a:r>
                <a:rPr lang="ru-RU" sz="1100" dirty="0">
                  <a:latin typeface="Bookman Old Style" panose="02050604050505020204" pitchFamily="18" charset="0"/>
                </a:rPr>
                <a:t>,</a:t>
              </a:r>
              <a:r>
                <a:rPr lang="en-ZA" sz="1100" dirty="0">
                  <a:latin typeface="Bookman Old Style" panose="02050604050505020204" pitchFamily="18" charset="0"/>
                </a:rPr>
                <a:t>5</a:t>
              </a:r>
              <a:r>
                <a:rPr lang="ru-RU" sz="1100" dirty="0">
                  <a:latin typeface="Bookman Old Style" panose="02050604050505020204" pitchFamily="18" charset="0"/>
                </a:rPr>
                <a:t>Т</a:t>
              </a:r>
              <a:r>
                <a:rPr lang="en-ZA" sz="1100" dirty="0">
                  <a:latin typeface="Bookman Old Style" panose="02050604050505020204" pitchFamily="18" charset="0"/>
                </a:rPr>
                <a:t>/</a:t>
              </a:r>
              <a:r>
                <a:rPr lang="ru-RU" sz="1100" dirty="0">
                  <a:latin typeface="Bookman Old Style" panose="02050604050505020204" pitchFamily="18" charset="0"/>
                </a:rPr>
                <a:t>резервуар.</a:t>
              </a:r>
              <a:endParaRPr lang="en-ZA" sz="1100" dirty="0">
                <a:latin typeface="Bookman Old Style" panose="02050604050505020204" pitchFamily="18" charset="0"/>
              </a:endParaRPr>
            </a:p>
            <a:p>
              <a:pPr marL="118695" indent="-118695">
                <a:buFont typeface="Arial" panose="020B0604020202020204" pitchFamily="34" charset="0"/>
                <a:buChar char="•"/>
                <a:defRPr/>
              </a:pPr>
              <a:endParaRPr lang="en-ZA" sz="727" dirty="0">
                <a:latin typeface="Bookman Old Style" panose="02050604050505020204" pitchFamily="18" charset="0"/>
              </a:endParaRPr>
            </a:p>
          </p:txBody>
        </p:sp>
        <p:sp>
          <p:nvSpPr>
            <p:cNvPr id="41" name="TextBox 40">
              <a:extLst>
                <a:ext uri="{FF2B5EF4-FFF2-40B4-BE49-F238E27FC236}">
                  <a16:creationId xmlns:a16="http://schemas.microsoft.com/office/drawing/2014/main" id="{D1E12678-4D70-42DB-BDC7-19C2D2F11449}"/>
                </a:ext>
              </a:extLst>
            </p:cNvPr>
            <p:cNvSpPr txBox="1"/>
            <p:nvPr>
              <p:custDataLst>
                <p:tags r:id="rId10"/>
              </p:custDataLst>
            </p:nvPr>
          </p:nvSpPr>
          <p:spPr>
            <a:xfrm>
              <a:off x="-1707979" y="161374"/>
              <a:ext cx="8575517" cy="718201"/>
            </a:xfrm>
            <a:prstGeom prst="rect">
              <a:avLst/>
            </a:prstGeom>
            <a:solidFill>
              <a:schemeClr val="accent3"/>
            </a:solidFill>
            <a:ln>
              <a:solidFill>
                <a:schemeClr val="accent1">
                  <a:shade val="50000"/>
                </a:schemeClr>
              </a:solidFill>
            </a:ln>
          </p:spPr>
          <p:txBody>
            <a:bodyPr wrap="square">
              <a:spAutoFit/>
            </a:bodyPr>
            <a:lstStyle/>
            <a:p>
              <a:pPr algn="ctr" eaLnBrk="1" hangingPunct="1">
                <a:defRPr/>
              </a:pPr>
              <a:r>
                <a:rPr lang="ru-RU" sz="1385" b="1" dirty="0">
                  <a:solidFill>
                    <a:srgbClr val="007E01"/>
                  </a:solidFill>
                  <a:latin typeface="+mj-lt"/>
                  <a:ea typeface="ＭＳ Ｐゴシック" charset="0"/>
                  <a:cs typeface="Palatino"/>
                </a:rPr>
                <a:t>РУАНДА</a:t>
              </a:r>
              <a:endParaRPr lang="en-GB" sz="1385" b="1" dirty="0">
                <a:solidFill>
                  <a:srgbClr val="007E01"/>
                </a:solidFill>
                <a:latin typeface="+mj-lt"/>
                <a:ea typeface="ＭＳ Ｐゴシック" charset="0"/>
                <a:cs typeface="Palatino"/>
              </a:endParaRPr>
            </a:p>
            <a:p>
              <a:pPr algn="ctr" eaLnBrk="1" hangingPunct="1">
                <a:defRPr/>
              </a:pPr>
              <a:r>
                <a:rPr lang="ru-RU" sz="1246" b="1" dirty="0">
                  <a:latin typeface="+mj-lt"/>
                  <a:ea typeface="MS PGothic" pitchFamily="34" charset="-128"/>
                </a:rPr>
                <a:t>ИНВЕСТИЦИОННЫЕ ВОЗМОЖНОСТИ</a:t>
              </a:r>
              <a:r>
                <a:rPr lang="en-US" sz="1108" b="1" dirty="0">
                  <a:latin typeface="+mj-lt"/>
                  <a:ea typeface="MS PGothic" pitchFamily="34" charset="-128"/>
                </a:rPr>
                <a:t>: </a:t>
              </a:r>
              <a:r>
                <a:rPr lang="ru-RU" sz="1108" b="1" dirty="0">
                  <a:latin typeface="+mj-lt"/>
                  <a:ea typeface="MS PGothic" pitchFamily="34" charset="-128"/>
                </a:rPr>
                <a:t>РЫБА И МОРЕПРОДУКТЫ</a:t>
              </a:r>
              <a:endParaRPr lang="en-GB" sz="1108" b="1" i="1" cap="all" dirty="0">
                <a:latin typeface="+mj-lt"/>
                <a:ea typeface="ＭＳ Ｐゴシック" charset="0"/>
                <a:cs typeface="Palatino"/>
              </a:endParaRPr>
            </a:p>
          </p:txBody>
        </p:sp>
        <p:sp>
          <p:nvSpPr>
            <p:cNvPr id="22550" name="Text Placeholder 2">
              <a:extLst>
                <a:ext uri="{FF2B5EF4-FFF2-40B4-BE49-F238E27FC236}">
                  <a16:creationId xmlns:a16="http://schemas.microsoft.com/office/drawing/2014/main" id="{A7972F2F-4468-4611-B1EC-0F1A699C2029}"/>
                </a:ext>
              </a:extLst>
            </p:cNvPr>
            <p:cNvSpPr txBox="1">
              <a:spLocks/>
            </p:cNvSpPr>
            <p:nvPr>
              <p:custDataLst>
                <p:tags r:id="rId11"/>
              </p:custDataLst>
            </p:nvPr>
          </p:nvSpPr>
          <p:spPr bwMode="auto">
            <a:xfrm rot="16200000">
              <a:off x="-2932666" y="5314281"/>
              <a:ext cx="1939737" cy="509639"/>
            </a:xfrm>
            <a:prstGeom prst="rect">
              <a:avLst/>
            </a:prstGeom>
            <a:solidFill>
              <a:srgbClr val="FFFF66"/>
            </a:solidFill>
            <a:ln w="9525">
              <a:solidFill>
                <a:srgbClr val="FFFF66"/>
              </a:solidFill>
              <a:miter lim="800000"/>
              <a:headEnd/>
              <a:tailEnd/>
            </a:ln>
          </p:spPr>
          <p:txBody>
            <a:bodyPr lIns="25322" tIns="12661" rIns="25322" bIns="12661" anchor="ct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20000"/>
                </a:lnSpc>
                <a:buFont typeface="Arial" panose="020B0604020202020204" pitchFamily="34" charset="0"/>
                <a:buNone/>
              </a:pPr>
              <a:r>
                <a:rPr lang="ru-RU" altLang="en-US" sz="831" b="1" dirty="0">
                  <a:latin typeface="Helvetica Neue" charset="0"/>
                </a:rPr>
                <a:t>ПРЕИМУЩЕСТВА</a:t>
              </a:r>
              <a:endParaRPr lang="en-GB" altLang="en-US" sz="831" b="1" dirty="0">
                <a:latin typeface="Helvetica Neue" charset="0"/>
              </a:endParaRPr>
            </a:p>
          </p:txBody>
        </p:sp>
        <p:pic>
          <p:nvPicPr>
            <p:cNvPr id="22555" name="Picture 9" descr="RWAN0001.GIF">
              <a:extLst>
                <a:ext uri="{FF2B5EF4-FFF2-40B4-BE49-F238E27FC236}">
                  <a16:creationId xmlns:a16="http://schemas.microsoft.com/office/drawing/2014/main" id="{80D34B0E-4E6E-490B-8241-F4A4FF9177CA}"/>
                </a:ext>
              </a:extLst>
            </p:cNvPr>
            <p:cNvPicPr>
              <a:picLocks noChangeAspect="1"/>
            </p:cNvPicPr>
            <p:nvPr>
              <p:custDataLst>
                <p:tags r:id="rId12"/>
              </p:custDataLst>
            </p:nvPr>
          </p:nvPicPr>
          <p:blipFill>
            <a:blip r:embed="rId18">
              <a:extLst>
                <a:ext uri="{28A0092B-C50C-407E-A947-70E740481C1C}">
                  <a14:useLocalDpi xmlns:a14="http://schemas.microsoft.com/office/drawing/2010/main" val="0"/>
                </a:ext>
              </a:extLst>
            </a:blip>
            <a:srcRect/>
            <a:stretch>
              <a:fillRect/>
            </a:stretch>
          </p:blipFill>
          <p:spPr bwMode="auto">
            <a:xfrm>
              <a:off x="-2935665" y="9177609"/>
              <a:ext cx="754563" cy="50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2" name="TextBox 24">
              <a:extLst>
                <a:ext uri="{FF2B5EF4-FFF2-40B4-BE49-F238E27FC236}">
                  <a16:creationId xmlns:a16="http://schemas.microsoft.com/office/drawing/2014/main" id="{7F95E6C9-68CA-4CB4-943F-FA7AD4F4CC7D}"/>
                </a:ext>
              </a:extLst>
            </p:cNvPr>
            <p:cNvSpPr txBox="1">
              <a:spLocks noChangeArrowheads="1"/>
            </p:cNvSpPr>
            <p:nvPr/>
          </p:nvSpPr>
          <p:spPr bwMode="auto">
            <a:xfrm>
              <a:off x="-1773597" y="7223683"/>
              <a:ext cx="8035709" cy="173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spcAft>
                  <a:spcPts val="692"/>
                </a:spcAft>
                <a:buFont typeface="Arial" panose="020B0604020202020204" pitchFamily="34" charset="0"/>
                <a:buChar char="•"/>
              </a:pPr>
              <a:r>
                <a:rPr lang="ru-RU" altLang="en-US" sz="1100" dirty="0">
                  <a:latin typeface="Bookman Old Style" panose="02050604050505020204" pitchFamily="18" charset="0"/>
                </a:rPr>
                <a:t>Рыбная промышленность в стадии зарождения, развивается быстрыми темпами</a:t>
              </a:r>
              <a:r>
                <a:rPr lang="en-GB" altLang="en-US" sz="1100" dirty="0">
                  <a:latin typeface="Bookman Old Style" panose="02050604050505020204" pitchFamily="18" charset="0"/>
                </a:rPr>
                <a:t>. </a:t>
              </a:r>
              <a:r>
                <a:rPr lang="ru-RU" altLang="en-US" sz="1100" dirty="0">
                  <a:latin typeface="Bookman Old Style" panose="02050604050505020204" pitchFamily="18" charset="0"/>
                </a:rPr>
                <a:t>Рыбные кооперативы</a:t>
              </a:r>
              <a:r>
                <a:rPr lang="en-GB" altLang="en-US" sz="1100" dirty="0">
                  <a:latin typeface="Bookman Old Style" panose="02050604050505020204" pitchFamily="18" charset="0"/>
                </a:rPr>
                <a:t>: Rwanda Fish Industry, Lakeside Fish Farm, SOPICAKI Ltd, Fine Fish Ltd </a:t>
              </a:r>
              <a:r>
                <a:rPr lang="ru-RU" altLang="en-US" sz="1100" dirty="0">
                  <a:latin typeface="Bookman Old Style" panose="02050604050505020204" pitchFamily="18" charset="0"/>
                </a:rPr>
                <a:t>и другие</a:t>
              </a:r>
              <a:r>
                <a:rPr lang="en-GB" altLang="en-US" sz="1100" dirty="0">
                  <a:latin typeface="Bookman Old Style" panose="02050604050505020204" pitchFamily="18" charset="0"/>
                </a:rPr>
                <a:t>. </a:t>
              </a:r>
            </a:p>
            <a:p>
              <a:pPr algn="just">
                <a:spcAft>
                  <a:spcPts val="692"/>
                </a:spcAft>
                <a:buFont typeface="Arial" panose="020B0604020202020204" pitchFamily="34" charset="0"/>
                <a:buChar char="•"/>
              </a:pPr>
              <a:r>
                <a:rPr lang="ru-RU" altLang="en-US" sz="1100" dirty="0">
                  <a:latin typeface="Bookman Old Style" panose="02050604050505020204" pitchFamily="18" charset="0"/>
                </a:rPr>
                <a:t>В настоящее время разведение рыбы занимает </a:t>
              </a:r>
              <a:r>
                <a:rPr lang="en-GB" altLang="en-US" sz="1100" dirty="0">
                  <a:latin typeface="Bookman Old Style" panose="02050604050505020204" pitchFamily="18" charset="0"/>
                </a:rPr>
                <a:t>218</a:t>
              </a:r>
              <a:r>
                <a:rPr lang="ru-RU" altLang="en-US" sz="1100" dirty="0">
                  <a:latin typeface="Bookman Old Style" panose="02050604050505020204" pitchFamily="18" charset="0"/>
                </a:rPr>
                <a:t>Га территории страны и </a:t>
              </a:r>
              <a:r>
                <a:rPr lang="en-GB" altLang="en-US" sz="1100" dirty="0">
                  <a:latin typeface="Bookman Old Style" panose="02050604050505020204" pitchFamily="18" charset="0"/>
                </a:rPr>
                <a:t>718 </a:t>
              </a:r>
              <a:r>
                <a:rPr lang="ru-RU" altLang="en-US" sz="1100" dirty="0">
                  <a:latin typeface="Bookman Old Style" panose="02050604050505020204" pitchFamily="18" charset="0"/>
                </a:rPr>
                <a:t>резервуаров в</a:t>
              </a:r>
              <a:r>
                <a:rPr lang="en-GB" altLang="en-US" sz="1100" dirty="0">
                  <a:latin typeface="Bookman Old Style" panose="02050604050505020204" pitchFamily="18" charset="0"/>
                </a:rPr>
                <a:t> 186 </a:t>
              </a:r>
              <a:r>
                <a:rPr lang="ru-RU" altLang="en-US" sz="1100" dirty="0">
                  <a:latin typeface="Bookman Old Style" panose="02050604050505020204" pitchFamily="18" charset="0"/>
                </a:rPr>
                <a:t>кооперативах, в которых занято </a:t>
              </a:r>
              <a:r>
                <a:rPr lang="en-GB" altLang="en-US" sz="1100" dirty="0">
                  <a:latin typeface="Bookman Old Style" panose="02050604050505020204" pitchFamily="18" charset="0"/>
                </a:rPr>
                <a:t>6269 </a:t>
              </a:r>
              <a:r>
                <a:rPr lang="ru-RU" altLang="en-US" sz="1100" dirty="0">
                  <a:latin typeface="Bookman Old Style" panose="02050604050505020204" pitchFamily="18" charset="0"/>
                </a:rPr>
                <a:t>человек, </a:t>
              </a:r>
              <a:r>
                <a:rPr lang="en-GB" altLang="en-US" sz="1100" dirty="0">
                  <a:latin typeface="Bookman Old Style" panose="02050604050505020204" pitchFamily="18" charset="0"/>
                </a:rPr>
                <a:t>2551 </a:t>
              </a:r>
              <a:r>
                <a:rPr lang="ru-RU" altLang="en-US" sz="1100" dirty="0">
                  <a:latin typeface="Bookman Old Style" panose="02050604050505020204" pitchFamily="18" charset="0"/>
                </a:rPr>
                <a:t>из них – женщины</a:t>
              </a:r>
              <a:r>
                <a:rPr lang="en-GB" altLang="en-US" sz="1100" dirty="0">
                  <a:latin typeface="Bookman Old Style" panose="02050604050505020204" pitchFamily="18" charset="0"/>
                </a:rPr>
                <a:t>. </a:t>
              </a:r>
            </a:p>
          </p:txBody>
        </p:sp>
      </p:grpSp>
      <p:pic>
        <p:nvPicPr>
          <p:cNvPr id="22539" name="Picture 28">
            <a:extLst>
              <a:ext uri="{FF2B5EF4-FFF2-40B4-BE49-F238E27FC236}">
                <a16:creationId xmlns:a16="http://schemas.microsoft.com/office/drawing/2014/main" id="{42793906-7044-40D7-937D-1F0E167F07E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62800" y="0"/>
            <a:ext cx="1000125" cy="76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29">
            <a:extLst>
              <a:ext uri="{FF2B5EF4-FFF2-40B4-BE49-F238E27FC236}">
                <a16:creationId xmlns:a16="http://schemas.microsoft.com/office/drawing/2014/main" id="{52BD4E57-BD0F-446F-85D6-19306C298F8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653704" y="755040"/>
            <a:ext cx="1490296" cy="137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32">
            <a:extLst>
              <a:ext uri="{FF2B5EF4-FFF2-40B4-BE49-F238E27FC236}">
                <a16:creationId xmlns:a16="http://schemas.microsoft.com/office/drawing/2014/main" id="{EC0FC3D8-6198-4FF2-B7A0-43B51C0AEF7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945923" y="3260848"/>
            <a:ext cx="2003913" cy="137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Rectangle 3">
            <a:extLst>
              <a:ext uri="{FF2B5EF4-FFF2-40B4-BE49-F238E27FC236}">
                <a16:creationId xmlns:a16="http://schemas.microsoft.com/office/drawing/2014/main" id="{89BFCA33-1698-42A7-83EF-66C1C88352C4}"/>
              </a:ext>
            </a:extLst>
          </p:cNvPr>
          <p:cNvSpPr>
            <a:spLocks noChangeArrowheads="1"/>
          </p:cNvSpPr>
          <p:nvPr/>
        </p:nvSpPr>
        <p:spPr bwMode="auto">
          <a:xfrm>
            <a:off x="7540868" y="2395703"/>
            <a:ext cx="1408967" cy="66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lnSpc>
                <a:spcPct val="97000"/>
              </a:lnSpc>
              <a:spcAft>
                <a:spcPts val="346"/>
              </a:spcAft>
            </a:pPr>
            <a:r>
              <a:rPr lang="ru-RU" altLang="en-US" sz="762" b="1" dirty="0">
                <a:solidFill>
                  <a:srgbClr val="000000"/>
                </a:solidFill>
                <a:latin typeface="Bookman Old Style" panose="02050604050505020204" pitchFamily="18" charset="0"/>
              </a:rPr>
              <a:t>Топографическая карта показывает некоторые из озер Руанды. </a:t>
            </a:r>
            <a:r>
              <a:rPr lang="ru-RU" altLang="en-US" sz="762" b="1" dirty="0" err="1">
                <a:solidFill>
                  <a:srgbClr val="000000"/>
                </a:solidFill>
                <a:latin typeface="Bookman Old Style" panose="02050604050505020204" pitchFamily="18" charset="0"/>
              </a:rPr>
              <a:t>О.Мухази</a:t>
            </a:r>
            <a:r>
              <a:rPr lang="ru-RU" altLang="en-US" sz="762" b="1" dirty="0">
                <a:solidFill>
                  <a:srgbClr val="000000"/>
                </a:solidFill>
                <a:latin typeface="Bookman Old Style" panose="02050604050505020204" pitchFamily="18" charset="0"/>
              </a:rPr>
              <a:t> не показано</a:t>
            </a:r>
            <a:r>
              <a:rPr lang="en-ZA" altLang="en-US" sz="762" b="1" dirty="0">
                <a:solidFill>
                  <a:srgbClr val="000000"/>
                </a:solidFill>
                <a:latin typeface="Bookman Old Style" panose="02050604050505020204" pitchFamily="18" charset="0"/>
              </a:rPr>
              <a:t>.</a:t>
            </a:r>
            <a:endParaRPr lang="en-ZA" altLang="en-US" sz="762" dirty="0">
              <a:solidFill>
                <a:srgbClr val="000000"/>
              </a:solidFill>
              <a:latin typeface="Bookman Old Style" panose="02050604050505020204" pitchFamily="18" charset="0"/>
            </a:endParaRPr>
          </a:p>
        </p:txBody>
      </p:sp>
    </p:spTree>
    <p:extLst>
      <p:ext uri="{BB962C8B-B14F-4D97-AF65-F5344CB8AC3E}">
        <p14:creationId xmlns:p14="http://schemas.microsoft.com/office/powerpoint/2010/main" val="1626062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5013A8-F3E1-2C42-B42A-3ED798E2D4A7}" type="slidenum">
              <a:rPr lang="en-US" smtClean="0"/>
              <a:t>17</a:t>
            </a:fld>
            <a:endParaRPr lang="en-US" dirty="0"/>
          </a:p>
        </p:txBody>
      </p:sp>
      <p:pic>
        <p:nvPicPr>
          <p:cNvPr id="3" name="Picture 2" descr="RDB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6983" y="5806941"/>
            <a:ext cx="1186192" cy="1051708"/>
          </a:xfrm>
          <a:prstGeom prst="rect">
            <a:avLst/>
          </a:prstGeom>
        </p:spPr>
      </p:pic>
      <p:sp>
        <p:nvSpPr>
          <p:cNvPr id="4" name="Rectangle 3"/>
          <p:cNvSpPr/>
          <p:nvPr/>
        </p:nvSpPr>
        <p:spPr>
          <a:xfrm>
            <a:off x="4793047" y="2275308"/>
            <a:ext cx="4100127" cy="1871999"/>
          </a:xfrm>
          <a:prstGeom prst="rect">
            <a:avLst/>
          </a:prstGeom>
          <a:solidFill>
            <a:srgbClr val="C7E0FB"/>
          </a:solidFill>
        </p:spPr>
        <p:txBody>
          <a:bodyPr wrap="square" lIns="288000" tIns="73152" rIns="73152" bIns="73152" anchor="ctr">
            <a:noAutofit/>
          </a:bodyPr>
          <a:lstStyle/>
          <a:p>
            <a:pPr marL="171450" indent="-171450" defTabSz="914400" eaLnBrk="0" hangingPunct="0">
              <a:lnSpc>
                <a:spcPct val="90000"/>
              </a:lnSpc>
              <a:spcAft>
                <a:spcPts val="600"/>
              </a:spcAft>
              <a:buClr>
                <a:srgbClr val="FF6600"/>
              </a:buClr>
              <a:buSzPct val="100000"/>
              <a:buFont typeface="Arial" pitchFamily="34" charset="0"/>
              <a:buChar char="•"/>
            </a:pPr>
            <a:endParaRPr lang="en-US" sz="1200" kern="0" dirty="0">
              <a:solidFill>
                <a:sysClr val="windowText" lastClr="000000"/>
              </a:solidFill>
              <a:cs typeface="Arial" pitchFamily="34" charset="0"/>
            </a:endParaRPr>
          </a:p>
          <a:p>
            <a:pPr marL="171450" indent="-171450" defTabSz="914400" eaLnBrk="0" hangingPunct="0">
              <a:lnSpc>
                <a:spcPct val="90000"/>
              </a:lnSpc>
              <a:spcAft>
                <a:spcPts val="600"/>
              </a:spcAft>
              <a:buClr>
                <a:srgbClr val="FF6600"/>
              </a:buClr>
              <a:buSzPct val="100000"/>
              <a:buFont typeface="Arial" pitchFamily="34" charset="0"/>
              <a:buChar char="•"/>
            </a:pPr>
            <a:r>
              <a:rPr lang="ru-RU" sz="1200" kern="0" dirty="0">
                <a:solidFill>
                  <a:sysClr val="windowText" lastClr="000000"/>
                </a:solidFill>
                <a:cs typeface="Arial" pitchFamily="34" charset="0"/>
              </a:rPr>
              <a:t>Инвестиции в строительство 4- и</a:t>
            </a:r>
            <a:r>
              <a:rPr lang="en-US" sz="1200" b="1" kern="0" dirty="0">
                <a:solidFill>
                  <a:sysClr val="windowText" lastClr="000000"/>
                </a:solidFill>
                <a:cs typeface="Arial" pitchFamily="34" charset="0"/>
              </a:rPr>
              <a:t> 5</a:t>
            </a:r>
            <a:r>
              <a:rPr lang="ru-RU" sz="1200" b="1" kern="0" dirty="0">
                <a:solidFill>
                  <a:sysClr val="windowText" lastClr="000000"/>
                </a:solidFill>
                <a:cs typeface="Arial" pitchFamily="34" charset="0"/>
              </a:rPr>
              <a:t>-звездных отелей</a:t>
            </a:r>
            <a:r>
              <a:rPr lang="en-US" sz="1200" b="1" kern="0" dirty="0">
                <a:solidFill>
                  <a:sysClr val="windowText" lastClr="000000"/>
                </a:solidFill>
                <a:cs typeface="Arial" pitchFamily="34" charset="0"/>
              </a:rPr>
              <a:t>, </a:t>
            </a:r>
            <a:r>
              <a:rPr lang="ru-RU" sz="1200" b="1" kern="0" dirty="0">
                <a:solidFill>
                  <a:sysClr val="windowText" lastClr="000000"/>
                </a:solidFill>
                <a:cs typeface="Arial" pitchFamily="34" charset="0"/>
              </a:rPr>
              <a:t>эко-гостиниц и пансионатов</a:t>
            </a:r>
            <a:endParaRPr lang="en-US" sz="1200" b="1" kern="0" dirty="0">
              <a:solidFill>
                <a:sysClr val="windowText" lastClr="000000"/>
              </a:solidFill>
              <a:cs typeface="Arial" pitchFamily="34" charset="0"/>
            </a:endParaRPr>
          </a:p>
          <a:p>
            <a:pPr marL="171450" indent="-171450" defTabSz="914400" eaLnBrk="0" hangingPunct="0">
              <a:lnSpc>
                <a:spcPct val="90000"/>
              </a:lnSpc>
              <a:spcAft>
                <a:spcPts val="600"/>
              </a:spcAft>
              <a:buClr>
                <a:srgbClr val="FF6600"/>
              </a:buClr>
              <a:buSzPct val="100000"/>
              <a:buFont typeface="Arial" pitchFamily="34" charset="0"/>
              <a:buChar char="•"/>
            </a:pPr>
            <a:r>
              <a:rPr lang="ru-RU" sz="1200" kern="0" noProof="0" dirty="0">
                <a:solidFill>
                  <a:sysClr val="windowText" lastClr="000000"/>
                </a:solidFill>
                <a:cs typeface="Arial" pitchFamily="34" charset="0"/>
              </a:rPr>
              <a:t>Строительство люксовых отелей, эко-гостиниц и гольф-клубов </a:t>
            </a:r>
            <a:r>
              <a:rPr lang="ru-RU" sz="1200" kern="0" dirty="0">
                <a:solidFill>
                  <a:sysClr val="windowText" lastClr="000000"/>
                </a:solidFill>
                <a:cs typeface="Arial" pitchFamily="34" charset="0"/>
              </a:rPr>
              <a:t>на </a:t>
            </a:r>
            <a:r>
              <a:rPr lang="ru-RU" sz="1200" b="1" kern="0" dirty="0">
                <a:solidFill>
                  <a:sysClr val="windowText" lastClr="000000"/>
                </a:solidFill>
                <a:cs typeface="Arial" pitchFamily="34" charset="0"/>
              </a:rPr>
              <a:t>п</a:t>
            </a:r>
            <a:r>
              <a:rPr lang="ru-RU" sz="1200" b="1" kern="0" noProof="0" dirty="0" err="1">
                <a:solidFill>
                  <a:sysClr val="windowText" lastClr="000000"/>
                </a:solidFill>
                <a:cs typeface="Arial" pitchFamily="34" charset="0"/>
              </a:rPr>
              <a:t>рибрежных</a:t>
            </a:r>
            <a:r>
              <a:rPr lang="ru-RU" sz="1200" b="1" kern="0" noProof="0" dirty="0">
                <a:solidFill>
                  <a:sysClr val="windowText" lastClr="000000"/>
                </a:solidFill>
                <a:cs typeface="Arial" pitchFamily="34" charset="0"/>
              </a:rPr>
              <a:t> зонах </a:t>
            </a:r>
            <a:r>
              <a:rPr lang="ru-RU" sz="1200" b="1" kern="0" dirty="0">
                <a:solidFill>
                  <a:sysClr val="windowText" lastClr="000000"/>
                </a:solidFill>
                <a:cs typeface="Arial" pitchFamily="34" charset="0"/>
              </a:rPr>
              <a:t>о</a:t>
            </a:r>
            <a:r>
              <a:rPr lang="ru-RU" sz="1200" b="1" kern="0" noProof="0" dirty="0" err="1">
                <a:solidFill>
                  <a:sysClr val="windowText" lastClr="000000"/>
                </a:solidFill>
                <a:cs typeface="Arial" pitchFamily="34" charset="0"/>
              </a:rPr>
              <a:t>зер</a:t>
            </a:r>
            <a:r>
              <a:rPr lang="ru-RU" sz="1200" b="1" kern="0" noProof="0" dirty="0">
                <a:solidFill>
                  <a:sysClr val="windowText" lastClr="000000"/>
                </a:solidFill>
                <a:cs typeface="Arial" pitchFamily="34" charset="0"/>
              </a:rPr>
              <a:t>-близнецов на севере страны и </a:t>
            </a:r>
            <a:r>
              <a:rPr lang="ru-RU" sz="1200" b="1" kern="0" noProof="0" dirty="0" err="1">
                <a:solidFill>
                  <a:sysClr val="windowText" lastClr="000000"/>
                </a:solidFill>
                <a:cs typeface="Arial" pitchFamily="34" charset="0"/>
              </a:rPr>
              <a:t>о.Киву</a:t>
            </a:r>
            <a:r>
              <a:rPr lang="en-US" sz="1200" kern="0" noProof="0" dirty="0">
                <a:solidFill>
                  <a:sysClr val="windowText" lastClr="000000"/>
                </a:solidFill>
                <a:cs typeface="Arial" pitchFamily="34" charset="0"/>
              </a:rPr>
              <a:t>.</a:t>
            </a:r>
          </a:p>
          <a:p>
            <a:pPr marL="171450" indent="-171450" defTabSz="914400" eaLnBrk="0" hangingPunct="0">
              <a:lnSpc>
                <a:spcPct val="90000"/>
              </a:lnSpc>
              <a:spcAft>
                <a:spcPts val="600"/>
              </a:spcAft>
              <a:buClr>
                <a:srgbClr val="FF6600"/>
              </a:buClr>
              <a:buSzPct val="100000"/>
              <a:buFont typeface="Arial" pitchFamily="34" charset="0"/>
              <a:buChar char="•"/>
            </a:pPr>
            <a:r>
              <a:rPr lang="ru-RU" sz="1200" kern="0" dirty="0">
                <a:solidFill>
                  <a:sysClr val="windowText" lastClr="000000"/>
                </a:solidFill>
                <a:cs typeface="Arial" pitchFamily="34" charset="0"/>
              </a:rPr>
              <a:t>Развитие эко-курортов в районах </a:t>
            </a:r>
            <a:r>
              <a:rPr lang="ru-RU" sz="1200" b="1" kern="0" dirty="0">
                <a:solidFill>
                  <a:sysClr val="windowText" lastClr="000000"/>
                </a:solidFill>
                <a:cs typeface="Arial" pitchFamily="34" charset="0"/>
              </a:rPr>
              <a:t>г</a:t>
            </a:r>
            <a:r>
              <a:rPr lang="ru-RU" sz="1200" b="1" kern="0" noProof="0" dirty="0" err="1">
                <a:solidFill>
                  <a:sysClr val="windowText" lastClr="000000"/>
                </a:solidFill>
                <a:cs typeface="Arial" pitchFamily="34" charset="0"/>
              </a:rPr>
              <a:t>орячих</a:t>
            </a:r>
            <a:r>
              <a:rPr lang="ru-RU" sz="1200" b="1" kern="0" noProof="0" dirty="0">
                <a:solidFill>
                  <a:sysClr val="windowText" lastClr="000000"/>
                </a:solidFill>
                <a:cs typeface="Arial" pitchFamily="34" charset="0"/>
              </a:rPr>
              <a:t> источников </a:t>
            </a:r>
            <a:r>
              <a:rPr lang="en-US" sz="1200" b="1" kern="0" noProof="0" dirty="0">
                <a:solidFill>
                  <a:sysClr val="windowText" lastClr="000000"/>
                </a:solidFill>
                <a:cs typeface="Arial" pitchFamily="34" charset="0"/>
              </a:rPr>
              <a:t> </a:t>
            </a:r>
            <a:r>
              <a:rPr lang="ru-RU" sz="1200" b="1" kern="0" noProof="0" dirty="0">
                <a:solidFill>
                  <a:sysClr val="windowText" lastClr="000000"/>
                </a:solidFill>
                <a:cs typeface="Arial" pitchFamily="34" charset="0"/>
              </a:rPr>
              <a:t>вдоль </a:t>
            </a:r>
            <a:r>
              <a:rPr lang="ru-RU" sz="1200" b="1" kern="0" noProof="0" dirty="0" err="1">
                <a:solidFill>
                  <a:sysClr val="windowText" lastClr="000000"/>
                </a:solidFill>
                <a:cs typeface="Arial" pitchFamily="34" charset="0"/>
              </a:rPr>
              <a:t>о.Мухази</a:t>
            </a:r>
            <a:r>
              <a:rPr lang="en-US" sz="1200" kern="0" dirty="0">
                <a:solidFill>
                  <a:sysClr val="windowText" lastClr="000000"/>
                </a:solidFill>
                <a:cs typeface="Arial" pitchFamily="34" charset="0"/>
              </a:rPr>
              <a:t>. </a:t>
            </a:r>
            <a:r>
              <a:rPr lang="en-US" sz="1200" kern="0" noProof="0" dirty="0">
                <a:solidFill>
                  <a:sysClr val="windowText" lastClr="000000"/>
                </a:solidFill>
                <a:cs typeface="Arial" pitchFamily="34" charset="0"/>
              </a:rPr>
              <a:t> </a:t>
            </a:r>
          </a:p>
        </p:txBody>
      </p:sp>
      <p:sp>
        <p:nvSpPr>
          <p:cNvPr id="5" name="Rectangle 4"/>
          <p:cNvSpPr/>
          <p:nvPr/>
        </p:nvSpPr>
        <p:spPr>
          <a:xfrm>
            <a:off x="4793047" y="4279779"/>
            <a:ext cx="4100128" cy="1850115"/>
          </a:xfrm>
          <a:prstGeom prst="rect">
            <a:avLst/>
          </a:prstGeom>
          <a:solidFill>
            <a:srgbClr val="C7E0FB"/>
          </a:solidFill>
        </p:spPr>
        <p:txBody>
          <a:bodyPr wrap="square" lIns="288000" tIns="73152" rIns="73152" bIns="73152" anchor="ctr">
            <a:noAutofit/>
          </a:bodyPr>
          <a:lstStyle/>
          <a:p>
            <a:pPr marL="171450" lvl="0" indent="-171450" defTabSz="914400" eaLnBrk="0" hangingPunct="0">
              <a:lnSpc>
                <a:spcPct val="90000"/>
              </a:lnSpc>
              <a:spcAft>
                <a:spcPts val="600"/>
              </a:spcAft>
              <a:buClr>
                <a:srgbClr val="FF6600"/>
              </a:buClr>
              <a:buSzPct val="100000"/>
              <a:buFont typeface="Arial" pitchFamily="34" charset="0"/>
              <a:buChar char="•"/>
            </a:pPr>
            <a:r>
              <a:rPr lang="ru-RU" sz="1200" kern="0" dirty="0">
                <a:solidFill>
                  <a:sysClr val="windowText" lastClr="000000"/>
                </a:solidFill>
                <a:cs typeface="Arial" pitchFamily="34" charset="0"/>
              </a:rPr>
              <a:t>Развитие </a:t>
            </a:r>
            <a:r>
              <a:rPr lang="ru-RU" sz="1200" b="1" kern="0" dirty="0">
                <a:solidFill>
                  <a:sysClr val="windowText" lastClr="000000"/>
                </a:solidFill>
                <a:cs typeface="Arial" pitchFamily="34" charset="0"/>
              </a:rPr>
              <a:t>специализированных медицинских услуг</a:t>
            </a:r>
            <a:r>
              <a:rPr lang="en-US" sz="1200" kern="0" dirty="0">
                <a:solidFill>
                  <a:sysClr val="windowText" lastClr="000000"/>
                </a:solidFill>
                <a:cs typeface="Arial" pitchFamily="34" charset="0"/>
              </a:rPr>
              <a:t>:</a:t>
            </a:r>
          </a:p>
          <a:p>
            <a:pPr marL="171450" lvl="0" indent="-171450" defTabSz="914400" eaLnBrk="0" hangingPunct="0">
              <a:lnSpc>
                <a:spcPct val="90000"/>
              </a:lnSpc>
              <a:spcAft>
                <a:spcPts val="600"/>
              </a:spcAft>
              <a:buClr>
                <a:srgbClr val="FF6600"/>
              </a:buClr>
              <a:buSzPct val="100000"/>
              <a:buFont typeface="Arial" pitchFamily="34" charset="0"/>
              <a:buChar char="•"/>
            </a:pPr>
            <a:r>
              <a:rPr lang="ru-RU" sz="1200" b="1" kern="0" dirty="0">
                <a:solidFill>
                  <a:sysClr val="windowText" lastClr="000000"/>
                </a:solidFill>
                <a:cs typeface="Arial" pitchFamily="34" charset="0"/>
              </a:rPr>
              <a:t>Кардиология</a:t>
            </a:r>
            <a:r>
              <a:rPr lang="en-US" sz="1200" b="1" kern="0" dirty="0">
                <a:solidFill>
                  <a:sysClr val="windowText" lastClr="000000"/>
                </a:solidFill>
                <a:cs typeface="Arial" pitchFamily="34" charset="0"/>
              </a:rPr>
              <a:t> ($9</a:t>
            </a:r>
            <a:r>
              <a:rPr lang="ru-RU" sz="1200" b="1" kern="0" dirty="0">
                <a:solidFill>
                  <a:sysClr val="windowText" lastClr="000000"/>
                </a:solidFill>
                <a:cs typeface="Arial" pitchFamily="34" charset="0"/>
              </a:rPr>
              <a:t>М</a:t>
            </a:r>
            <a:r>
              <a:rPr lang="en-US" sz="1200" b="1" kern="0" dirty="0">
                <a:solidFill>
                  <a:sysClr val="windowText" lastClr="000000"/>
                </a:solidFill>
                <a:cs typeface="Arial" pitchFamily="34" charset="0"/>
              </a:rPr>
              <a:t>): </a:t>
            </a:r>
            <a:r>
              <a:rPr lang="ru-RU" sz="1200" kern="0" dirty="0">
                <a:solidFill>
                  <a:sysClr val="windowText" lastClr="000000"/>
                </a:solidFill>
                <a:cs typeface="Arial" pitchFamily="34" charset="0"/>
              </a:rPr>
              <a:t>Смертность от сердечно-сосудистых заболеваний составляет </a:t>
            </a:r>
            <a:r>
              <a:rPr lang="en-US" sz="1200" kern="0" dirty="0">
                <a:solidFill>
                  <a:sysClr val="windowText" lastClr="000000"/>
                </a:solidFill>
                <a:cs typeface="Arial" pitchFamily="34" charset="0"/>
              </a:rPr>
              <a:t> </a:t>
            </a:r>
            <a:r>
              <a:rPr lang="ru-RU" sz="1200" kern="0" dirty="0">
                <a:solidFill>
                  <a:sysClr val="windowText" lastClr="000000"/>
                </a:solidFill>
                <a:cs typeface="Arial" pitchFamily="34" charset="0"/>
              </a:rPr>
              <a:t>наибольшую долю в регионе ВАС (</a:t>
            </a:r>
            <a:r>
              <a:rPr lang="en-US" sz="1200" kern="0" dirty="0">
                <a:solidFill>
                  <a:sysClr val="windowText" lastClr="000000"/>
                </a:solidFill>
                <a:cs typeface="Arial" pitchFamily="34" charset="0"/>
              </a:rPr>
              <a:t>12%</a:t>
            </a:r>
            <a:r>
              <a:rPr lang="ru-RU" sz="1200" kern="0" dirty="0">
                <a:solidFill>
                  <a:sysClr val="windowText" lastClr="000000"/>
                </a:solidFill>
                <a:cs typeface="Arial" pitchFamily="34" charset="0"/>
              </a:rPr>
              <a:t>)</a:t>
            </a:r>
            <a:r>
              <a:rPr lang="en-US" sz="1200" kern="0" dirty="0">
                <a:solidFill>
                  <a:sysClr val="windowText" lastClr="000000"/>
                </a:solidFill>
                <a:cs typeface="Arial" pitchFamily="34" charset="0"/>
              </a:rPr>
              <a:t>.</a:t>
            </a:r>
            <a:r>
              <a:rPr lang="ru-RU" sz="1200" kern="0" dirty="0">
                <a:solidFill>
                  <a:sysClr val="windowText" lastClr="000000"/>
                </a:solidFill>
                <a:cs typeface="Arial" pitchFamily="34" charset="0"/>
              </a:rPr>
              <a:t> Увеличивается частота заболевания вегето-сосудистой дистонией. </a:t>
            </a:r>
            <a:endParaRPr lang="en-US" sz="1200" kern="0" dirty="0">
              <a:solidFill>
                <a:sysClr val="windowText" lastClr="000000"/>
              </a:solidFill>
              <a:cs typeface="Arial" pitchFamily="34" charset="0"/>
            </a:endParaRPr>
          </a:p>
          <a:p>
            <a:pPr marL="171450" indent="-171450" defTabSz="914400" eaLnBrk="0" hangingPunct="0">
              <a:lnSpc>
                <a:spcPct val="90000"/>
              </a:lnSpc>
              <a:spcAft>
                <a:spcPts val="600"/>
              </a:spcAft>
              <a:buClr>
                <a:srgbClr val="FF6600"/>
              </a:buClr>
              <a:buSzPct val="100000"/>
              <a:buFont typeface="Arial" pitchFamily="34" charset="0"/>
              <a:buChar char="•"/>
            </a:pPr>
            <a:r>
              <a:rPr lang="ru-RU" sz="1200" b="1" kern="0" dirty="0">
                <a:solidFill>
                  <a:sysClr val="windowText" lastClr="000000"/>
                </a:solidFill>
                <a:cs typeface="Arial" pitchFamily="34" charset="0"/>
              </a:rPr>
              <a:t>Онкология</a:t>
            </a:r>
            <a:r>
              <a:rPr lang="en-US" sz="1200" b="1" kern="0" dirty="0">
                <a:solidFill>
                  <a:sysClr val="windowText" lastClr="000000"/>
                </a:solidFill>
                <a:cs typeface="Arial" pitchFamily="34" charset="0"/>
              </a:rPr>
              <a:t> ($5</a:t>
            </a:r>
            <a:r>
              <a:rPr lang="ru-RU" sz="1200" b="1" kern="0" dirty="0">
                <a:solidFill>
                  <a:sysClr val="windowText" lastClr="000000"/>
                </a:solidFill>
                <a:cs typeface="Arial" pitchFamily="34" charset="0"/>
              </a:rPr>
              <a:t>М</a:t>
            </a:r>
            <a:r>
              <a:rPr lang="en-US" sz="1200" b="1" kern="0" dirty="0">
                <a:solidFill>
                  <a:sysClr val="windowText" lastClr="000000"/>
                </a:solidFill>
                <a:cs typeface="Arial" pitchFamily="34" charset="0"/>
              </a:rPr>
              <a:t>): </a:t>
            </a:r>
            <a:r>
              <a:rPr lang="ru-RU" sz="1200" kern="0" dirty="0">
                <a:solidFill>
                  <a:sysClr val="windowText" lastClr="000000"/>
                </a:solidFill>
                <a:cs typeface="Arial" pitchFamily="34" charset="0"/>
              </a:rPr>
              <a:t>В Африке регистрируется более</a:t>
            </a:r>
            <a:r>
              <a:rPr lang="en-US" sz="1200" kern="0" dirty="0">
                <a:solidFill>
                  <a:sysClr val="windowText" lastClr="000000"/>
                </a:solidFill>
                <a:cs typeface="Arial" pitchFamily="34" charset="0"/>
              </a:rPr>
              <a:t> 200</a:t>
            </a:r>
            <a:r>
              <a:rPr lang="ru-RU" sz="1200" kern="0" dirty="0">
                <a:solidFill>
                  <a:sysClr val="windowText" lastClr="000000"/>
                </a:solidFill>
                <a:cs typeface="Arial" pitchFamily="34" charset="0"/>
              </a:rPr>
              <a:t> </a:t>
            </a:r>
            <a:r>
              <a:rPr lang="en-US" sz="1200" kern="0" dirty="0">
                <a:solidFill>
                  <a:sysClr val="windowText" lastClr="000000"/>
                </a:solidFill>
                <a:cs typeface="Arial" pitchFamily="34" charset="0"/>
              </a:rPr>
              <a:t>000 </a:t>
            </a:r>
            <a:r>
              <a:rPr lang="ru-RU" sz="1200" kern="0" dirty="0">
                <a:solidFill>
                  <a:sysClr val="windowText" lastClr="000000"/>
                </a:solidFill>
                <a:cs typeface="Arial" pitchFamily="34" charset="0"/>
              </a:rPr>
              <a:t>случаев онкозаболеваний ежегодно</a:t>
            </a:r>
            <a:r>
              <a:rPr lang="en-US" sz="1200" kern="0" dirty="0">
                <a:solidFill>
                  <a:sysClr val="windowText" lastClr="000000"/>
                </a:solidFill>
                <a:cs typeface="Arial" pitchFamily="34" charset="0"/>
              </a:rPr>
              <a:t>. </a:t>
            </a:r>
          </a:p>
          <a:p>
            <a:pPr marL="171450" lvl="0" indent="-171450" defTabSz="914400" eaLnBrk="0" hangingPunct="0">
              <a:lnSpc>
                <a:spcPct val="90000"/>
              </a:lnSpc>
              <a:spcAft>
                <a:spcPts val="600"/>
              </a:spcAft>
              <a:buClr>
                <a:srgbClr val="FF6600"/>
              </a:buClr>
              <a:buSzPct val="100000"/>
              <a:buFont typeface="Arial" pitchFamily="34" charset="0"/>
              <a:buChar char="•"/>
            </a:pPr>
            <a:r>
              <a:rPr lang="ru-RU" sz="1200" b="1" kern="0" dirty="0">
                <a:solidFill>
                  <a:sysClr val="windowText" lastClr="000000"/>
                </a:solidFill>
                <a:cs typeface="Arial" pitchFamily="34" charset="0"/>
              </a:rPr>
              <a:t>Нефрология</a:t>
            </a:r>
            <a:r>
              <a:rPr lang="en-US" sz="1200" b="1" kern="0" dirty="0">
                <a:solidFill>
                  <a:sysClr val="windowText" lastClr="000000"/>
                </a:solidFill>
                <a:cs typeface="Arial" pitchFamily="34" charset="0"/>
              </a:rPr>
              <a:t> </a:t>
            </a:r>
            <a:r>
              <a:rPr lang="ru-RU" sz="1200" b="1" kern="0" dirty="0">
                <a:solidFill>
                  <a:sysClr val="windowText" lastClr="000000"/>
                </a:solidFill>
                <a:cs typeface="Arial" pitchFamily="34" charset="0"/>
              </a:rPr>
              <a:t>и </a:t>
            </a:r>
            <a:r>
              <a:rPr lang="ru-RU" sz="1200" b="1" kern="0" dirty="0" err="1">
                <a:solidFill>
                  <a:sysClr val="windowText" lastClr="000000"/>
                </a:solidFill>
                <a:cs typeface="Arial" pitchFamily="34" charset="0"/>
              </a:rPr>
              <a:t>энодокринология</a:t>
            </a:r>
            <a:r>
              <a:rPr lang="ru-RU" sz="1200" b="1" kern="0" dirty="0">
                <a:solidFill>
                  <a:sysClr val="windowText" lastClr="000000"/>
                </a:solidFill>
                <a:cs typeface="Arial" pitchFamily="34" charset="0"/>
              </a:rPr>
              <a:t> </a:t>
            </a:r>
            <a:r>
              <a:rPr lang="en-US" sz="1200" b="1" kern="0" dirty="0">
                <a:solidFill>
                  <a:sysClr val="windowText" lastClr="000000"/>
                </a:solidFill>
                <a:cs typeface="Arial" pitchFamily="34" charset="0"/>
              </a:rPr>
              <a:t>($3.4</a:t>
            </a:r>
            <a:r>
              <a:rPr lang="ru-RU" sz="1200" b="1" kern="0" dirty="0">
                <a:solidFill>
                  <a:sysClr val="windowText" lastClr="000000"/>
                </a:solidFill>
                <a:cs typeface="Arial" pitchFamily="34" charset="0"/>
              </a:rPr>
              <a:t>М</a:t>
            </a:r>
            <a:r>
              <a:rPr lang="en-US" sz="1200" b="1" kern="0" dirty="0">
                <a:solidFill>
                  <a:sysClr val="windowText" lastClr="000000"/>
                </a:solidFill>
                <a:cs typeface="Arial" pitchFamily="34" charset="0"/>
              </a:rPr>
              <a:t>): </a:t>
            </a:r>
            <a:r>
              <a:rPr lang="ru-RU" sz="1200" kern="0" dirty="0">
                <a:solidFill>
                  <a:sysClr val="windowText" lastClr="000000"/>
                </a:solidFill>
                <a:cs typeface="Arial" pitchFamily="34" charset="0"/>
              </a:rPr>
              <a:t>Быстро увеличивается частота заболеваний диабетом. </a:t>
            </a:r>
            <a:endParaRPr lang="en-US" sz="1200" kern="0" dirty="0">
              <a:solidFill>
                <a:sysClr val="windowText" lastClr="000000"/>
              </a:solidFill>
              <a:cs typeface="Arial" pitchFamily="34" charset="0"/>
            </a:endParaRPr>
          </a:p>
        </p:txBody>
      </p:sp>
      <p:sp>
        <p:nvSpPr>
          <p:cNvPr id="7" name="Title 3"/>
          <p:cNvSpPr txBox="1">
            <a:spLocks/>
          </p:cNvSpPr>
          <p:nvPr/>
        </p:nvSpPr>
        <p:spPr bwMode="auto">
          <a:xfrm>
            <a:off x="250825" y="266947"/>
            <a:ext cx="8642350" cy="3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1" fontAlgn="base" hangingPunct="1">
              <a:lnSpc>
                <a:spcPct val="90000"/>
              </a:lnSpc>
              <a:spcBef>
                <a:spcPct val="0"/>
              </a:spcBef>
              <a:spcAft>
                <a:spcPct val="0"/>
              </a:spcAft>
              <a:defRPr sz="2400" b="1" kern="1200">
                <a:solidFill>
                  <a:schemeClr val="tx2"/>
                </a:solidFill>
                <a:latin typeface="Arial"/>
                <a:ea typeface="+mj-ea"/>
                <a:cs typeface="Arial"/>
                <a:sym typeface="Arial"/>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002960"/>
                </a:solidFill>
                <a:effectLst/>
                <a:uLnTx/>
                <a:uFillTx/>
                <a:sym typeface="Arial"/>
              </a:rPr>
              <a:t>Туризм</a:t>
            </a:r>
            <a:endParaRPr kumimoji="0" lang="en-GB" sz="2800" b="1" i="0" u="none" strike="noStrike" kern="1200" cap="none" spc="0" normalizeH="0" baseline="0" noProof="0" dirty="0">
              <a:ln>
                <a:noFill/>
              </a:ln>
              <a:solidFill>
                <a:srgbClr val="002960"/>
              </a:solidFill>
              <a:effectLst/>
              <a:uLnTx/>
              <a:uFillTx/>
              <a:sym typeface="Arial"/>
            </a:endParaRPr>
          </a:p>
        </p:txBody>
      </p:sp>
      <p:sp>
        <p:nvSpPr>
          <p:cNvPr id="8" name="TextBox 7"/>
          <p:cNvSpPr txBox="1"/>
          <p:nvPr/>
        </p:nvSpPr>
        <p:spPr bwMode="gray">
          <a:xfrm>
            <a:off x="1371667" y="1268413"/>
            <a:ext cx="6842760" cy="249299"/>
          </a:xfrm>
          <a:prstGeom prst="rect">
            <a:avLst/>
          </a:prstGeom>
          <a:noFill/>
          <a:ln w="6350">
            <a:noFill/>
          </a:ln>
          <a:extLst>
            <a:ext uri="{91240B29-F687-4F45-9708-019B960494DF}">
              <a14:hiddenLine xmlns:a14="http://schemas.microsoft.com/office/drawing/2010/main" w="6350">
                <a:solidFill>
                  <a:srgbClr val="ADABA1"/>
                </a:solidFill>
              </a14:hiddenLine>
            </a:ext>
          </a:extLst>
        </p:spPr>
        <p:txBody>
          <a:bodyPr wrap="square" lIns="0" tIns="0" rIns="0" bIns="0" rtlCol="0" anchor="t" anchorCtr="0">
            <a:spAutoFit/>
          </a:bodyPr>
          <a:lstStyle/>
          <a:p>
            <a:pPr algn="ctr">
              <a:lnSpc>
                <a:spcPct val="90000"/>
              </a:lnSpc>
            </a:pPr>
            <a:r>
              <a:rPr lang="ru-RU" b="1" dirty="0">
                <a:latin typeface="Arial"/>
                <a:cs typeface="Arial" pitchFamily="34" charset="0"/>
              </a:rPr>
              <a:t>Возможности в области туризма и медицинского туризма</a:t>
            </a:r>
            <a:endParaRPr lang="en-US" b="1" dirty="0">
              <a:latin typeface="Arial"/>
              <a:cs typeface="Arial" pitchFamily="34" charset="0"/>
            </a:endParaRPr>
          </a:p>
        </p:txBody>
      </p:sp>
      <p:sp>
        <p:nvSpPr>
          <p:cNvPr id="9" name="Rectangle 8"/>
          <p:cNvSpPr/>
          <p:nvPr/>
        </p:nvSpPr>
        <p:spPr>
          <a:xfrm>
            <a:off x="3275856" y="1773238"/>
            <a:ext cx="5617319" cy="411058"/>
          </a:xfrm>
          <a:prstGeom prst="rect">
            <a:avLst/>
          </a:prstGeom>
          <a:solidFill>
            <a:srgbClr val="002960"/>
          </a:solidFill>
          <a:ln w="9525" cap="flat" cmpd="sng" algn="ctr">
            <a:solidFill>
              <a:srgbClr val="002960"/>
            </a:solidFill>
            <a:prstDash val="solid"/>
          </a:ln>
          <a:effectLst/>
          <a:extLst/>
        </p:spPr>
        <p:txBody>
          <a:bodyPr rot="0" spcFirstLastPara="0" vertOverflow="overflow" horzOverflow="overflow" vert="horz" wrap="square" lIns="72009" tIns="72009" rIns="72009" bIns="72009" numCol="1" spcCol="0" rtlCol="0" fromWordArt="0" anchor="ctr" anchorCtr="0" forceAA="0" compatLnSpc="1">
            <a:prstTxWarp prst="textNoShape">
              <a:avLst/>
            </a:prstTxWarp>
            <a:noAutofit/>
          </a:bodyPr>
          <a:lstStyle/>
          <a:p>
            <a:pPr lvl="0" algn="ctr" defTabSz="914400" fontAlgn="base">
              <a:lnSpc>
                <a:spcPct val="90000"/>
              </a:lnSpc>
              <a:spcBef>
                <a:spcPct val="0"/>
              </a:spcBef>
              <a:spcAft>
                <a:spcPct val="0"/>
              </a:spcAft>
              <a:defRPr/>
            </a:pPr>
            <a:r>
              <a:rPr lang="ru-RU" sz="1600" b="1" kern="0" dirty="0">
                <a:solidFill>
                  <a:srgbClr val="FFFFFF"/>
                </a:solidFill>
                <a:latin typeface="Arial"/>
                <a:cs typeface="Arial"/>
              </a:rPr>
              <a:t>Инвестиционные возможности</a:t>
            </a:r>
            <a:endParaRPr lang="en-US" sz="1600" b="1" kern="0" dirty="0">
              <a:solidFill>
                <a:srgbClr val="FFFFFF"/>
              </a:solidFill>
              <a:latin typeface="Arial"/>
              <a:cs typeface="Arial"/>
            </a:endParaRPr>
          </a:p>
        </p:txBody>
      </p:sp>
      <p:sp>
        <p:nvSpPr>
          <p:cNvPr id="10" name="Pentagon 9"/>
          <p:cNvSpPr/>
          <p:nvPr/>
        </p:nvSpPr>
        <p:spPr>
          <a:xfrm>
            <a:off x="250825" y="1772816"/>
            <a:ext cx="2900804" cy="411480"/>
          </a:xfrm>
          <a:prstGeom prst="homePlate">
            <a:avLst>
              <a:gd name="adj" fmla="val 19760"/>
            </a:avLst>
          </a:prstGeom>
          <a:solidFill>
            <a:srgbClr val="002960"/>
          </a:solidFill>
          <a:ln w="6350">
            <a:solidFill>
              <a:srgbClr val="002960"/>
            </a:solidFill>
            <a:miter lim="800000"/>
            <a:headEnd/>
            <a:tailEnd/>
          </a:ln>
        </p:spPr>
        <p:txBody>
          <a:bodyPr lIns="72000" tIns="72000" rIns="72000" bIns="72000" anchor="ctr"/>
          <a:lstStyle/>
          <a:p>
            <a:pPr lvl="0" algn="ctr" defTabSz="914400" eaLnBrk="0" hangingPunct="0">
              <a:lnSpc>
                <a:spcPct val="90000"/>
              </a:lnSpc>
              <a:spcBef>
                <a:spcPct val="0"/>
              </a:spcBef>
              <a:defRPr/>
            </a:pPr>
            <a:r>
              <a:rPr lang="ru-RU" sz="1600" b="1" kern="0" dirty="0">
                <a:solidFill>
                  <a:srgbClr val="FFFFFF"/>
                </a:solidFill>
                <a:latin typeface="Arial"/>
                <a:cs typeface="Arial" pitchFamily="34" charset="0"/>
              </a:rPr>
              <a:t>Обзор</a:t>
            </a:r>
            <a:endParaRPr kumimoji="0" lang="en-US" sz="1600" b="1" i="0" u="none" strike="noStrike" kern="0" cap="none" spc="0" normalizeH="0" baseline="0" noProof="0" dirty="0">
              <a:ln>
                <a:noFill/>
              </a:ln>
              <a:solidFill>
                <a:srgbClr val="FFFFFF"/>
              </a:solidFill>
              <a:effectLst/>
              <a:uLnTx/>
              <a:uFillTx/>
              <a:latin typeface="Arial"/>
              <a:cs typeface="Arial" pitchFamily="34" charset="0"/>
            </a:endParaRPr>
          </a:p>
        </p:txBody>
      </p:sp>
      <p:sp>
        <p:nvSpPr>
          <p:cNvPr id="11" name="Rectangle 8"/>
          <p:cNvSpPr>
            <a:spLocks noChangeArrowheads="1"/>
          </p:cNvSpPr>
          <p:nvPr/>
        </p:nvSpPr>
        <p:spPr bwMode="gray">
          <a:xfrm>
            <a:off x="250825" y="2233694"/>
            <a:ext cx="2819048" cy="3945600"/>
          </a:xfrm>
          <a:prstGeom prst="rect">
            <a:avLst/>
          </a:prstGeom>
          <a:noFill/>
          <a:ln w="6350">
            <a:solidFill>
              <a:srgbClr val="002960"/>
            </a:solidFill>
            <a:miter lim="800000"/>
            <a:headEnd/>
            <a:tailEnd/>
          </a:ln>
        </p:spPr>
        <p:txBody>
          <a:bodyPr wrap="square" lIns="91440" tIns="91440" rIns="0" bIns="0" anchorCtr="0">
            <a:noAutofit/>
          </a:bodyPr>
          <a:lstStyle/>
          <a:p>
            <a:pPr marL="171450" marR="0" lvl="0" indent="-171450" defTabSz="966788" eaLnBrk="0" fontAlgn="auto" latinLnBrk="0" hangingPunct="0">
              <a:lnSpc>
                <a:spcPct val="90000"/>
              </a:lnSpc>
              <a:spcBef>
                <a:spcPts val="900"/>
              </a:spcBef>
              <a:spcAft>
                <a:spcPts val="0"/>
              </a:spcAft>
              <a:buClr>
                <a:srgbClr val="FF6600"/>
              </a:buClr>
              <a:buSzPct val="100000"/>
              <a:buFont typeface="Arial" pitchFamily="34" charset="0"/>
              <a:buChar char="•"/>
              <a:tabLst/>
              <a:defRPr/>
            </a:pPr>
            <a:endParaRPr kumimoji="0" lang="en-US" sz="1400" b="0" i="0" u="none" strike="noStrike" kern="0" cap="none" spc="0" normalizeH="0" baseline="0" noProof="0" dirty="0">
              <a:ln>
                <a:noFill/>
              </a:ln>
              <a:solidFill>
                <a:sysClr val="windowText" lastClr="000000"/>
              </a:solidFill>
              <a:effectLst/>
              <a:uLnTx/>
              <a:uFillTx/>
              <a:latin typeface="Arial"/>
              <a:cs typeface="Arial" pitchFamily="34" charset="0"/>
            </a:endParaRPr>
          </a:p>
        </p:txBody>
      </p:sp>
      <p:sp>
        <p:nvSpPr>
          <p:cNvPr id="12" name="Pentagon 11"/>
          <p:cNvSpPr/>
          <p:nvPr/>
        </p:nvSpPr>
        <p:spPr>
          <a:xfrm>
            <a:off x="3275855" y="2275308"/>
            <a:ext cx="1887165" cy="1871999"/>
          </a:xfrm>
          <a:prstGeom prst="homePlate">
            <a:avLst>
              <a:gd name="adj" fmla="val 19760"/>
            </a:avLst>
          </a:prstGeom>
          <a:solidFill>
            <a:srgbClr val="0066CC"/>
          </a:solidFill>
          <a:ln w="6350">
            <a:noFill/>
            <a:miter lim="800000"/>
            <a:headEnd/>
            <a:tailEnd/>
          </a:ln>
        </p:spPr>
        <p:txBody>
          <a:bodyPr lIns="72000" tIns="72000" rIns="72000" bIns="72000" anchor="ctr"/>
          <a:lstStyle/>
          <a:p>
            <a:pPr marL="0" marR="0" lvl="0" indent="0" defTabSz="914400" eaLnBrk="0" fontAlgn="auto" latinLnBrk="0" hangingPunct="0">
              <a:lnSpc>
                <a:spcPct val="90000"/>
              </a:lnSpc>
              <a:spcBef>
                <a:spcPct val="0"/>
              </a:spcBef>
              <a:spcAft>
                <a:spcPts val="0"/>
              </a:spcAft>
              <a:buClrTx/>
              <a:buSzTx/>
              <a:buFontTx/>
              <a:buNone/>
              <a:tabLst/>
              <a:defRPr/>
            </a:pPr>
            <a:r>
              <a:rPr lang="ru-RU" sz="1500" b="1" kern="0" dirty="0">
                <a:solidFill>
                  <a:srgbClr val="FFFFFF"/>
                </a:solidFill>
                <a:latin typeface="Arial"/>
                <a:cs typeface="Arial" pitchFamily="34" charset="0"/>
              </a:rPr>
              <a:t>Туризм люксового качества</a:t>
            </a:r>
            <a:endParaRPr kumimoji="0" lang="en-US" sz="1500" b="1" i="0" u="none" strike="noStrike" kern="0" cap="none" spc="0" normalizeH="0" baseline="0" noProof="0" dirty="0">
              <a:ln>
                <a:noFill/>
              </a:ln>
              <a:solidFill>
                <a:srgbClr val="FFFFFF"/>
              </a:solidFill>
              <a:effectLst/>
              <a:uLnTx/>
              <a:uFillTx/>
              <a:latin typeface="Arial"/>
              <a:cs typeface="Arial" pitchFamily="34" charset="0"/>
            </a:endParaRPr>
          </a:p>
        </p:txBody>
      </p:sp>
      <p:sp>
        <p:nvSpPr>
          <p:cNvPr id="13" name="Pentagon 12"/>
          <p:cNvSpPr/>
          <p:nvPr/>
        </p:nvSpPr>
        <p:spPr>
          <a:xfrm>
            <a:off x="3275856" y="4279779"/>
            <a:ext cx="1887164" cy="1850115"/>
          </a:xfrm>
          <a:prstGeom prst="homePlate">
            <a:avLst>
              <a:gd name="adj" fmla="val 19760"/>
            </a:avLst>
          </a:prstGeom>
          <a:solidFill>
            <a:srgbClr val="0066CC"/>
          </a:solidFill>
          <a:ln w="6350">
            <a:noFill/>
            <a:miter lim="800000"/>
            <a:headEnd/>
            <a:tailEnd/>
          </a:ln>
        </p:spPr>
        <p:txBody>
          <a:bodyPr wrap="none" lIns="72000" tIns="72000" rIns="0" bIns="72000" anchor="ctr"/>
          <a:lstStyle/>
          <a:p>
            <a:pPr marL="0" marR="0" lvl="0" indent="0" defTabSz="914400" eaLnBrk="0" fontAlgn="auto" latinLnBrk="0" hangingPunct="0">
              <a:lnSpc>
                <a:spcPct val="90000"/>
              </a:lnSpc>
              <a:spcBef>
                <a:spcPct val="0"/>
              </a:spcBef>
              <a:spcAft>
                <a:spcPts val="0"/>
              </a:spcAft>
              <a:buClrTx/>
              <a:buSzTx/>
              <a:buFontTx/>
              <a:buNone/>
              <a:tabLst/>
              <a:defRPr/>
            </a:pPr>
            <a:r>
              <a:rPr lang="ru-RU" sz="1500" b="1" kern="0" dirty="0">
                <a:solidFill>
                  <a:srgbClr val="FFFFFF"/>
                </a:solidFill>
                <a:latin typeface="Arial"/>
                <a:cs typeface="Arial" pitchFamily="34" charset="0"/>
              </a:rPr>
              <a:t>Медицинский</a:t>
            </a:r>
          </a:p>
          <a:p>
            <a:pPr marL="0" marR="0" lvl="0" indent="0" defTabSz="914400" eaLnBrk="0" fontAlgn="auto" latinLnBrk="0" hangingPunct="0">
              <a:lnSpc>
                <a:spcPct val="90000"/>
              </a:lnSpc>
              <a:spcBef>
                <a:spcPct val="0"/>
              </a:spcBef>
              <a:spcAft>
                <a:spcPts val="0"/>
              </a:spcAft>
              <a:buClrTx/>
              <a:buSzTx/>
              <a:buFontTx/>
              <a:buNone/>
              <a:tabLst/>
              <a:defRPr/>
            </a:pPr>
            <a:r>
              <a:rPr lang="ru-RU" sz="1500" b="1" kern="0" dirty="0">
                <a:solidFill>
                  <a:srgbClr val="FFFFFF"/>
                </a:solidFill>
                <a:latin typeface="Arial"/>
                <a:cs typeface="Arial" pitchFamily="34" charset="0"/>
              </a:rPr>
              <a:t>туризм</a:t>
            </a:r>
            <a:endParaRPr kumimoji="0" lang="en-US" sz="1500" b="1" i="0" u="none" strike="noStrike" kern="0" cap="none" spc="0" normalizeH="0" baseline="0" noProof="0" dirty="0">
              <a:ln>
                <a:noFill/>
              </a:ln>
              <a:solidFill>
                <a:srgbClr val="FFFFFF"/>
              </a:solidFill>
              <a:effectLst/>
              <a:uLnTx/>
              <a:uFillTx/>
              <a:latin typeface="Arial"/>
              <a:cs typeface="Arial" pitchFamily="34" charset="0"/>
            </a:endParaRPr>
          </a:p>
        </p:txBody>
      </p:sp>
      <p:cxnSp>
        <p:nvCxnSpPr>
          <p:cNvPr id="15" name="Straight Connector 14"/>
          <p:cNvCxnSpPr/>
          <p:nvPr/>
        </p:nvCxnSpPr>
        <p:spPr>
          <a:xfrm>
            <a:off x="0" y="1027326"/>
            <a:ext cx="9144000" cy="0"/>
          </a:xfrm>
          <a:prstGeom prst="line">
            <a:avLst/>
          </a:prstGeom>
          <a:ln w="38100" cmpd="sng">
            <a:solidFill>
              <a:schemeClr val="tx2"/>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6450384"/>
            <a:ext cx="7706983" cy="0"/>
          </a:xfrm>
          <a:prstGeom prst="line">
            <a:avLst/>
          </a:prstGeom>
          <a:ln w="38100" cmpd="sng">
            <a:solidFill>
              <a:schemeClr val="tx2"/>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sp>
        <p:nvSpPr>
          <p:cNvPr id="20" name="Rectangle 8"/>
          <p:cNvSpPr>
            <a:spLocks noChangeArrowheads="1"/>
          </p:cNvSpPr>
          <p:nvPr/>
        </p:nvSpPr>
        <p:spPr bwMode="gray">
          <a:xfrm>
            <a:off x="250825" y="2184296"/>
            <a:ext cx="2900804" cy="3994998"/>
          </a:xfrm>
          <a:prstGeom prst="rect">
            <a:avLst/>
          </a:prstGeom>
          <a:noFill/>
          <a:ln w="6350">
            <a:solidFill>
              <a:srgbClr val="002960"/>
            </a:solidFill>
            <a:miter lim="800000"/>
            <a:headEnd/>
            <a:tailEnd/>
          </a:ln>
        </p:spPr>
        <p:txBody>
          <a:bodyPr wrap="square" lIns="91440" tIns="91440" rIns="0" bIns="0" anchorCtr="0">
            <a:noAutofit/>
          </a:bodyPr>
          <a:lstStyle/>
          <a:p>
            <a:pPr marL="171450" indent="-171450" defTabSz="966788" eaLnBrk="0" hangingPunct="0">
              <a:lnSpc>
                <a:spcPct val="90000"/>
              </a:lnSpc>
              <a:spcBef>
                <a:spcPts val="900"/>
              </a:spcBef>
              <a:buClr>
                <a:srgbClr val="FF6600"/>
              </a:buClr>
              <a:buSzPct val="100000"/>
              <a:buFont typeface="Arial" pitchFamily="34" charset="0"/>
              <a:buChar char="•"/>
            </a:pPr>
            <a:r>
              <a:rPr lang="ru-RU" sz="1300" b="1" kern="0" noProof="0" dirty="0">
                <a:solidFill>
                  <a:sysClr val="windowText" lastClr="000000"/>
                </a:solidFill>
                <a:latin typeface="Arial"/>
                <a:cs typeface="Arial" pitchFamily="34" charset="0"/>
              </a:rPr>
              <a:t>Темпы развития туризма </a:t>
            </a:r>
            <a:r>
              <a:rPr lang="ru-RU" sz="1300" b="1" kern="0" dirty="0">
                <a:solidFill>
                  <a:sysClr val="windowText" lastClr="000000"/>
                </a:solidFill>
                <a:latin typeface="Arial"/>
                <a:cs typeface="Arial" pitchFamily="34" charset="0"/>
              </a:rPr>
              <a:t>– </a:t>
            </a:r>
            <a:r>
              <a:rPr lang="en-US" sz="1300" kern="0" noProof="0" dirty="0">
                <a:solidFill>
                  <a:sysClr val="windowText" lastClr="000000"/>
                </a:solidFill>
                <a:latin typeface="Arial"/>
                <a:cs typeface="Arial" pitchFamily="34" charset="0"/>
              </a:rPr>
              <a:t>11</a:t>
            </a:r>
            <a:r>
              <a:rPr lang="ru-RU" sz="1300" kern="0" noProof="0" dirty="0">
                <a:solidFill>
                  <a:sysClr val="windowText" lastClr="000000"/>
                </a:solidFill>
                <a:latin typeface="Arial"/>
                <a:cs typeface="Arial" pitchFamily="34" charset="0"/>
              </a:rPr>
              <a:t>,</a:t>
            </a:r>
            <a:r>
              <a:rPr lang="en-US" sz="1300" kern="0" noProof="0" dirty="0">
                <a:solidFill>
                  <a:sysClr val="windowText" lastClr="000000"/>
                </a:solidFill>
                <a:latin typeface="Arial"/>
                <a:cs typeface="Arial" pitchFamily="34" charset="0"/>
              </a:rPr>
              <a:t>2% </a:t>
            </a:r>
            <a:r>
              <a:rPr lang="ru-RU" sz="1300" kern="0" noProof="0" dirty="0">
                <a:solidFill>
                  <a:sysClr val="windowText" lastClr="000000"/>
                </a:solidFill>
                <a:latin typeface="Arial"/>
                <a:cs typeface="Arial" pitchFamily="34" charset="0"/>
              </a:rPr>
              <a:t>в год за последнее 10-летие</a:t>
            </a:r>
            <a:r>
              <a:rPr lang="en-US" sz="1300" kern="0" noProof="0" dirty="0">
                <a:solidFill>
                  <a:sysClr val="windowText" lastClr="000000"/>
                </a:solidFill>
                <a:latin typeface="Arial"/>
                <a:cs typeface="Arial" pitchFamily="34" charset="0"/>
              </a:rPr>
              <a:t>, </a:t>
            </a:r>
            <a:r>
              <a:rPr lang="ru-RU" sz="1300" kern="0" noProof="0" dirty="0">
                <a:solidFill>
                  <a:sysClr val="windowText" lastClr="000000"/>
                </a:solidFill>
                <a:latin typeface="Arial"/>
                <a:cs typeface="Arial" pitchFamily="34" charset="0"/>
              </a:rPr>
              <a:t>планируется рост до </a:t>
            </a:r>
            <a:r>
              <a:rPr lang="en-US" sz="1300" kern="0" noProof="0" dirty="0">
                <a:solidFill>
                  <a:sysClr val="windowText" lastClr="000000"/>
                </a:solidFill>
                <a:latin typeface="Arial"/>
                <a:cs typeface="Arial" pitchFamily="34" charset="0"/>
              </a:rPr>
              <a:t>25% </a:t>
            </a:r>
            <a:r>
              <a:rPr lang="ru-RU" sz="1300" kern="0" noProof="0" dirty="0">
                <a:solidFill>
                  <a:sysClr val="windowText" lastClr="000000"/>
                </a:solidFill>
                <a:latin typeface="Arial"/>
                <a:cs typeface="Arial" pitchFamily="34" charset="0"/>
              </a:rPr>
              <a:t>к </a:t>
            </a:r>
            <a:r>
              <a:rPr lang="en-US" sz="1300" kern="0" noProof="0" dirty="0">
                <a:solidFill>
                  <a:sysClr val="windowText" lastClr="000000"/>
                </a:solidFill>
                <a:latin typeface="Arial"/>
                <a:cs typeface="Arial" pitchFamily="34" charset="0"/>
              </a:rPr>
              <a:t>2018</a:t>
            </a:r>
            <a:r>
              <a:rPr lang="ru-RU" sz="1300" kern="0" noProof="0" dirty="0">
                <a:solidFill>
                  <a:sysClr val="windowText" lastClr="000000"/>
                </a:solidFill>
                <a:latin typeface="Arial"/>
                <a:cs typeface="Arial" pitchFamily="34" charset="0"/>
              </a:rPr>
              <a:t>г</a:t>
            </a:r>
            <a:r>
              <a:rPr lang="en-US" sz="1300" kern="0" noProof="0" dirty="0">
                <a:solidFill>
                  <a:sysClr val="windowText" lastClr="000000"/>
                </a:solidFill>
                <a:latin typeface="Arial"/>
                <a:cs typeface="Arial" pitchFamily="34" charset="0"/>
              </a:rPr>
              <a:t>.</a:t>
            </a:r>
          </a:p>
          <a:p>
            <a:pPr marL="171450" indent="-171450" defTabSz="966788" eaLnBrk="0" hangingPunct="0">
              <a:lnSpc>
                <a:spcPct val="90000"/>
              </a:lnSpc>
              <a:spcBef>
                <a:spcPts val="900"/>
              </a:spcBef>
              <a:buClr>
                <a:srgbClr val="FF6600"/>
              </a:buClr>
              <a:buSzPct val="100000"/>
              <a:buFont typeface="Arial" pitchFamily="34" charset="0"/>
              <a:buChar char="•"/>
            </a:pPr>
            <a:r>
              <a:rPr lang="ru-RU" sz="1300" kern="0" dirty="0">
                <a:solidFill>
                  <a:sysClr val="windowText" lastClr="000000"/>
                </a:solidFill>
                <a:latin typeface="Arial"/>
                <a:cs typeface="Arial" pitchFamily="34" charset="0"/>
              </a:rPr>
              <a:t>За последние 10 лет число туристов увеличилось с </a:t>
            </a:r>
            <a:r>
              <a:rPr lang="en-US" sz="1300" b="1" kern="0" dirty="0">
                <a:solidFill>
                  <a:sysClr val="windowText" lastClr="000000"/>
                </a:solidFill>
                <a:latin typeface="Arial"/>
                <a:cs typeface="Arial" pitchFamily="34" charset="0"/>
              </a:rPr>
              <a:t>499 </a:t>
            </a:r>
            <a:r>
              <a:rPr lang="ru-RU" sz="1300" b="1" kern="0" dirty="0">
                <a:solidFill>
                  <a:sysClr val="windowText" lastClr="000000"/>
                </a:solidFill>
                <a:latin typeface="Arial"/>
                <a:cs typeface="Arial" pitchFamily="34" charset="0"/>
              </a:rPr>
              <a:t>до</a:t>
            </a:r>
            <a:r>
              <a:rPr lang="en-US" sz="1300" b="1" kern="0" dirty="0">
                <a:solidFill>
                  <a:sysClr val="windowText" lastClr="000000"/>
                </a:solidFill>
                <a:latin typeface="Arial"/>
                <a:cs typeface="Arial" pitchFamily="34" charset="0"/>
              </a:rPr>
              <a:t> 1.3</a:t>
            </a:r>
            <a:r>
              <a:rPr lang="ru-RU" sz="1300" b="1" kern="0" dirty="0">
                <a:solidFill>
                  <a:sysClr val="windowText" lastClr="000000"/>
                </a:solidFill>
                <a:latin typeface="Arial"/>
                <a:cs typeface="Arial" pitchFamily="34" charset="0"/>
              </a:rPr>
              <a:t>М</a:t>
            </a:r>
            <a:r>
              <a:rPr lang="en-US" sz="1300" b="1" kern="0" dirty="0">
                <a:solidFill>
                  <a:sysClr val="windowText" lastClr="000000"/>
                </a:solidFill>
                <a:latin typeface="Arial"/>
                <a:cs typeface="Arial" pitchFamily="34" charset="0"/>
              </a:rPr>
              <a:t>.</a:t>
            </a:r>
          </a:p>
          <a:p>
            <a:pPr marL="171450" indent="-171450" defTabSz="966788" eaLnBrk="0" hangingPunct="0">
              <a:lnSpc>
                <a:spcPct val="90000"/>
              </a:lnSpc>
              <a:spcBef>
                <a:spcPts val="900"/>
              </a:spcBef>
              <a:buClr>
                <a:srgbClr val="FF6600"/>
              </a:buClr>
              <a:buSzPct val="100000"/>
              <a:buFont typeface="Arial" pitchFamily="34" charset="0"/>
              <a:buChar char="•"/>
            </a:pPr>
            <a:r>
              <a:rPr lang="ru-RU" sz="1300" kern="0" dirty="0">
                <a:solidFill>
                  <a:sysClr val="windowText" lastClr="000000"/>
                </a:solidFill>
                <a:latin typeface="Arial"/>
                <a:cs typeface="Arial" pitchFamily="34" charset="0"/>
              </a:rPr>
              <a:t>Руанда планирует стать региональным центром по обеспечению медицинских услуг высшего качества путем внедрения передовых систем здравоохранения и лучшего </a:t>
            </a:r>
            <a:r>
              <a:rPr lang="ru-RU" sz="1300" kern="0" dirty="0" err="1">
                <a:solidFill>
                  <a:sysClr val="windowText" lastClr="000000"/>
                </a:solidFill>
                <a:latin typeface="Arial"/>
                <a:cs typeface="Arial" pitchFamily="34" charset="0"/>
              </a:rPr>
              <a:t>мед.оборудования</a:t>
            </a:r>
            <a:r>
              <a:rPr lang="ru-RU" sz="1300" kern="0" dirty="0">
                <a:solidFill>
                  <a:sysClr val="windowText" lastClr="000000"/>
                </a:solidFill>
                <a:latin typeface="Arial"/>
                <a:cs typeface="Arial" pitchFamily="34" charset="0"/>
              </a:rPr>
              <a:t> </a:t>
            </a:r>
          </a:p>
          <a:p>
            <a:pPr marL="171450" indent="-171450" defTabSz="966788" eaLnBrk="0" hangingPunct="0">
              <a:lnSpc>
                <a:spcPct val="90000"/>
              </a:lnSpc>
              <a:spcBef>
                <a:spcPts val="900"/>
              </a:spcBef>
              <a:buClr>
                <a:srgbClr val="FF6600"/>
              </a:buClr>
              <a:buSzPct val="100000"/>
              <a:buFont typeface="Arial" pitchFamily="34" charset="0"/>
              <a:buChar char="•"/>
            </a:pPr>
            <a:r>
              <a:rPr lang="ru-RU" sz="1300" kern="0" dirty="0">
                <a:solidFill>
                  <a:sysClr val="windowText" lastClr="000000"/>
                </a:solidFill>
                <a:latin typeface="Arial"/>
                <a:cs typeface="Arial" pitchFamily="34" charset="0"/>
              </a:rPr>
              <a:t>В Руанде введена система  широкопрофильного </a:t>
            </a:r>
            <a:r>
              <a:rPr lang="ru-RU" sz="1300" kern="0" dirty="0" err="1">
                <a:solidFill>
                  <a:sysClr val="windowText" lastClr="000000"/>
                </a:solidFill>
                <a:latin typeface="Arial"/>
                <a:cs typeface="Arial" pitchFamily="34" charset="0"/>
              </a:rPr>
              <a:t>мед.обслуживания</a:t>
            </a:r>
            <a:r>
              <a:rPr lang="ru-RU" sz="1300" kern="0" dirty="0">
                <a:solidFill>
                  <a:sysClr val="windowText" lastClr="000000"/>
                </a:solidFill>
                <a:latin typeface="Arial"/>
                <a:cs typeface="Arial" pitchFamily="34" charset="0"/>
              </a:rPr>
              <a:t>, используется доставка медикаментов с помощью беспилотников компании</a:t>
            </a:r>
            <a:r>
              <a:rPr lang="ru-RU" sz="1300" b="1" kern="0" dirty="0">
                <a:solidFill>
                  <a:sysClr val="windowText" lastClr="000000"/>
                </a:solidFill>
                <a:latin typeface="Arial"/>
                <a:cs typeface="Arial" pitchFamily="34" charset="0"/>
              </a:rPr>
              <a:t> </a:t>
            </a:r>
            <a:r>
              <a:rPr lang="en-US" sz="1300" kern="0" dirty="0">
                <a:solidFill>
                  <a:sysClr val="windowText" lastClr="000000"/>
                </a:solidFill>
                <a:latin typeface="Arial"/>
                <a:cs typeface="Arial" pitchFamily="34" charset="0"/>
              </a:rPr>
              <a:t>Zipline International Inc.</a:t>
            </a:r>
          </a:p>
          <a:p>
            <a:pPr defTabSz="966788" eaLnBrk="0" hangingPunct="0">
              <a:lnSpc>
                <a:spcPct val="90000"/>
              </a:lnSpc>
              <a:spcBef>
                <a:spcPts val="900"/>
              </a:spcBef>
              <a:buClr>
                <a:srgbClr val="FF6600"/>
              </a:buClr>
              <a:buSzPct val="100000"/>
            </a:pPr>
            <a:endParaRPr lang="en-US" sz="1300" kern="0" dirty="0">
              <a:solidFill>
                <a:sysClr val="windowText" lastClr="000000"/>
              </a:solidFill>
              <a:latin typeface="Arial"/>
              <a:cs typeface="Arial" pitchFamily="34" charset="0"/>
            </a:endParaRPr>
          </a:p>
        </p:txBody>
      </p:sp>
    </p:spTree>
    <p:extLst>
      <p:ext uri="{BB962C8B-B14F-4D97-AF65-F5344CB8AC3E}">
        <p14:creationId xmlns:p14="http://schemas.microsoft.com/office/powerpoint/2010/main" val="1505467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5013A8-F3E1-2C42-B42A-3ED798E2D4A7}" type="slidenum">
              <a:rPr lang="en-US" smtClean="0"/>
              <a:t>18</a:t>
            </a:fld>
            <a:endParaRPr lang="en-US"/>
          </a:p>
        </p:txBody>
      </p:sp>
      <p:pic>
        <p:nvPicPr>
          <p:cNvPr id="3" name="Picture 2" descr="RDB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6983" y="5806941"/>
            <a:ext cx="1186192" cy="1051708"/>
          </a:xfrm>
          <a:prstGeom prst="rect">
            <a:avLst/>
          </a:prstGeom>
        </p:spPr>
      </p:pic>
      <p:sp>
        <p:nvSpPr>
          <p:cNvPr id="4" name="Rectangle 3"/>
          <p:cNvSpPr/>
          <p:nvPr/>
        </p:nvSpPr>
        <p:spPr>
          <a:xfrm>
            <a:off x="4793047" y="2042380"/>
            <a:ext cx="4208340" cy="2104927"/>
          </a:xfrm>
          <a:prstGeom prst="rect">
            <a:avLst/>
          </a:prstGeom>
          <a:solidFill>
            <a:srgbClr val="C7E0FB"/>
          </a:solidFill>
        </p:spPr>
        <p:txBody>
          <a:bodyPr wrap="square" lIns="288000" tIns="73152" rIns="73152" bIns="73152" anchor="ctr">
            <a:noAutofit/>
          </a:bodyPr>
          <a:lstStyle/>
          <a:p>
            <a:pPr marL="171450" indent="-171450" defTabSz="914400" eaLnBrk="0" hangingPunct="0">
              <a:lnSpc>
                <a:spcPct val="90000"/>
              </a:lnSpc>
              <a:spcAft>
                <a:spcPts val="600"/>
              </a:spcAft>
              <a:buClr>
                <a:srgbClr val="FF6600"/>
              </a:buClr>
              <a:buSzPct val="100000"/>
              <a:buFont typeface="Arial" pitchFamily="34" charset="0"/>
              <a:buChar char="•"/>
            </a:pPr>
            <a:endParaRPr lang="en-US" sz="1200" kern="0" dirty="0">
              <a:solidFill>
                <a:sysClr val="windowText" lastClr="000000"/>
              </a:solidFill>
              <a:cs typeface="Arial" pitchFamily="34" charset="0"/>
            </a:endParaRPr>
          </a:p>
          <a:p>
            <a:pPr marL="171450" indent="-171450" defTabSz="914400" eaLnBrk="0" hangingPunct="0">
              <a:lnSpc>
                <a:spcPct val="90000"/>
              </a:lnSpc>
              <a:spcAft>
                <a:spcPts val="600"/>
              </a:spcAft>
              <a:buClr>
                <a:srgbClr val="FF6600"/>
              </a:buClr>
              <a:buSzPct val="100000"/>
              <a:buFont typeface="Arial" pitchFamily="34" charset="0"/>
              <a:buChar char="•"/>
            </a:pPr>
            <a:r>
              <a:rPr lang="ru-RU" sz="1200" kern="0" dirty="0">
                <a:solidFill>
                  <a:sysClr val="windowText" lastClr="000000"/>
                </a:solidFill>
                <a:cs typeface="Arial" pitchFamily="34" charset="0"/>
              </a:rPr>
              <a:t>ИКТ – основа руандийской технологичной инновационной экосистемы</a:t>
            </a:r>
            <a:r>
              <a:rPr lang="en-US" sz="1200" kern="0" dirty="0">
                <a:solidFill>
                  <a:sysClr val="windowText" lastClr="000000"/>
                </a:solidFill>
                <a:cs typeface="Arial" pitchFamily="34" charset="0"/>
              </a:rPr>
              <a:t>, </a:t>
            </a:r>
            <a:r>
              <a:rPr lang="ru-RU" sz="1200" kern="0" dirty="0">
                <a:solidFill>
                  <a:sysClr val="windowText" lastClr="000000"/>
                </a:solidFill>
                <a:cs typeface="Arial" pitchFamily="34" charset="0"/>
              </a:rPr>
              <a:t>развитие которой поддерживается руандийским фондом инноваций</a:t>
            </a:r>
            <a:r>
              <a:rPr lang="en-US" sz="1200" kern="0" dirty="0">
                <a:solidFill>
                  <a:sysClr val="windowText" lastClr="000000"/>
                </a:solidFill>
                <a:cs typeface="Arial" pitchFamily="34" charset="0"/>
              </a:rPr>
              <a:t>.</a:t>
            </a:r>
          </a:p>
          <a:p>
            <a:pPr marL="171450" indent="-171450" defTabSz="914400" eaLnBrk="0" hangingPunct="0">
              <a:lnSpc>
                <a:spcPct val="90000"/>
              </a:lnSpc>
              <a:spcAft>
                <a:spcPts val="600"/>
              </a:spcAft>
              <a:buClr>
                <a:srgbClr val="FF6600"/>
              </a:buClr>
              <a:buSzPct val="100000"/>
              <a:buFont typeface="Arial" pitchFamily="34" charset="0"/>
              <a:buChar char="•"/>
            </a:pPr>
            <a:r>
              <a:rPr lang="ru-RU" sz="1200" kern="0" noProof="0" dirty="0">
                <a:solidFill>
                  <a:sysClr val="windowText" lastClr="000000"/>
                </a:solidFill>
                <a:cs typeface="Arial" pitchFamily="34" charset="0"/>
              </a:rPr>
              <a:t>Расположен в С</a:t>
            </a:r>
            <a:r>
              <a:rPr lang="ru-RU" sz="1200" kern="0" dirty="0">
                <a:solidFill>
                  <a:sysClr val="windowText" lastClr="000000"/>
                </a:solidFill>
                <a:cs typeface="Arial" pitchFamily="34" charset="0"/>
              </a:rPr>
              <a:t>ЭЗ</a:t>
            </a:r>
            <a:r>
              <a:rPr lang="en-US" sz="1200" kern="0" noProof="0" dirty="0">
                <a:solidFill>
                  <a:sysClr val="windowText" lastClr="000000"/>
                </a:solidFill>
                <a:cs typeface="Arial" pitchFamily="34" charset="0"/>
              </a:rPr>
              <a:t>, </a:t>
            </a:r>
            <a:r>
              <a:rPr lang="ru-RU" sz="1200" kern="0" noProof="0" dirty="0">
                <a:solidFill>
                  <a:sysClr val="windowText" lastClr="000000"/>
                </a:solidFill>
                <a:cs typeface="Arial" pitchFamily="34" charset="0"/>
              </a:rPr>
              <a:t>занимает</a:t>
            </a:r>
            <a:r>
              <a:rPr lang="en-US" sz="1200" kern="0" noProof="0" dirty="0">
                <a:solidFill>
                  <a:sysClr val="windowText" lastClr="000000"/>
                </a:solidFill>
                <a:cs typeface="Arial" pitchFamily="34" charset="0"/>
              </a:rPr>
              <a:t> 62 </a:t>
            </a:r>
            <a:r>
              <a:rPr lang="ru-RU" sz="1200" kern="0" noProof="0" dirty="0">
                <a:solidFill>
                  <a:sysClr val="windowText" lastClr="000000"/>
                </a:solidFill>
                <a:cs typeface="Arial" pitchFamily="34" charset="0"/>
              </a:rPr>
              <a:t>га земли, на нем размещены лучшие учебные и научные институты </a:t>
            </a:r>
            <a:r>
              <a:rPr lang="en-US" sz="1200" kern="0" noProof="0" dirty="0">
                <a:solidFill>
                  <a:sysClr val="windowText" lastClr="000000"/>
                </a:solidFill>
                <a:cs typeface="Arial" pitchFamily="34" charset="0"/>
              </a:rPr>
              <a:t>(Carnegie Mellon, AIMS</a:t>
            </a:r>
            <a:r>
              <a:rPr lang="ru-RU" sz="1200" kern="0" dirty="0">
                <a:solidFill>
                  <a:sysClr val="windowText" lastClr="000000"/>
                </a:solidFill>
                <a:cs typeface="Arial" pitchFamily="34" charset="0"/>
              </a:rPr>
              <a:t>, </a:t>
            </a:r>
            <a:r>
              <a:rPr lang="en-US" sz="1200" kern="0" noProof="0" dirty="0">
                <a:solidFill>
                  <a:sysClr val="windowText" lastClr="000000"/>
                </a:solidFill>
                <a:cs typeface="Arial" pitchFamily="34" charset="0"/>
              </a:rPr>
              <a:t>ALU), </a:t>
            </a:r>
            <a:r>
              <a:rPr lang="ru-RU" sz="1200" kern="0" noProof="0" dirty="0">
                <a:solidFill>
                  <a:sysClr val="windowText" lastClr="000000"/>
                </a:solidFill>
                <a:cs typeface="Arial" pitchFamily="34" charset="0"/>
              </a:rPr>
              <a:t>научно-исследовательские центры и специализированная инфраструктура</a:t>
            </a:r>
            <a:r>
              <a:rPr lang="en-US" sz="1200" kern="0" noProof="0" dirty="0">
                <a:solidFill>
                  <a:sysClr val="windowText" lastClr="000000"/>
                </a:solidFill>
                <a:cs typeface="Arial" pitchFamily="34" charset="0"/>
              </a:rPr>
              <a:t>. </a:t>
            </a:r>
          </a:p>
          <a:p>
            <a:pPr marL="171450" indent="-171450" defTabSz="914400" eaLnBrk="0" hangingPunct="0">
              <a:lnSpc>
                <a:spcPct val="90000"/>
              </a:lnSpc>
              <a:spcAft>
                <a:spcPts val="600"/>
              </a:spcAft>
              <a:buClr>
                <a:srgbClr val="FF6600"/>
              </a:buClr>
              <a:buSzPct val="100000"/>
              <a:buFont typeface="Arial" pitchFamily="34" charset="0"/>
              <a:buChar char="•"/>
            </a:pPr>
            <a:r>
              <a:rPr lang="ru-RU" sz="1200" kern="0" dirty="0">
                <a:solidFill>
                  <a:sysClr val="windowText" lastClr="000000"/>
                </a:solidFill>
                <a:cs typeface="Arial" pitchFamily="34" charset="0"/>
              </a:rPr>
              <a:t>Возможности: с</a:t>
            </a:r>
            <a:r>
              <a:rPr lang="ru-RU" sz="1200" kern="0" noProof="0" dirty="0">
                <a:solidFill>
                  <a:sysClr val="windowText" lastClr="000000"/>
                </a:solidFill>
                <a:cs typeface="Arial" pitchFamily="34" charset="0"/>
              </a:rPr>
              <a:t>троительство, недвижимость, развитие науч.исследований</a:t>
            </a:r>
            <a:r>
              <a:rPr lang="ru-RU" sz="1200" kern="0" dirty="0">
                <a:solidFill>
                  <a:sysClr val="windowText" lastClr="000000"/>
                </a:solidFill>
                <a:cs typeface="Arial" pitchFamily="34" charset="0"/>
              </a:rPr>
              <a:t>,</a:t>
            </a:r>
            <a:r>
              <a:rPr lang="ru-RU" sz="1200" kern="0" noProof="0" dirty="0">
                <a:solidFill>
                  <a:sysClr val="windowText" lastClr="000000"/>
                </a:solidFill>
                <a:cs typeface="Arial" pitchFamily="34" charset="0"/>
              </a:rPr>
              <a:t> образование, банкинг и финансовые технологии</a:t>
            </a:r>
            <a:r>
              <a:rPr lang="en-US" sz="1200" kern="0" noProof="0" dirty="0">
                <a:solidFill>
                  <a:sysClr val="windowText" lastClr="000000"/>
                </a:solidFill>
                <a:cs typeface="Arial" pitchFamily="34" charset="0"/>
              </a:rPr>
              <a:t>, </a:t>
            </a:r>
            <a:r>
              <a:rPr lang="ru-RU" sz="1200" kern="0" noProof="0" dirty="0">
                <a:solidFill>
                  <a:sysClr val="windowText" lastClr="000000"/>
                </a:solidFill>
                <a:cs typeface="Arial" pitchFamily="34" charset="0"/>
              </a:rPr>
              <a:t>с/х технологии, энергетика</a:t>
            </a:r>
            <a:r>
              <a:rPr lang="en-US" sz="1200" kern="0" noProof="0" dirty="0">
                <a:solidFill>
                  <a:sysClr val="windowText" lastClr="000000"/>
                </a:solidFill>
                <a:cs typeface="Arial" pitchFamily="34" charset="0"/>
              </a:rPr>
              <a:t>, </a:t>
            </a:r>
            <a:r>
              <a:rPr lang="ru-RU" sz="1200" kern="0" dirty="0">
                <a:solidFill>
                  <a:sysClr val="windowText" lastClr="000000"/>
                </a:solidFill>
                <a:cs typeface="Arial" pitchFamily="34" charset="0"/>
              </a:rPr>
              <a:t>био-инжинеринг и медицина</a:t>
            </a:r>
            <a:r>
              <a:rPr lang="en-US" sz="1200" kern="0" noProof="0" dirty="0">
                <a:solidFill>
                  <a:sysClr val="windowText" lastClr="000000"/>
                </a:solidFill>
                <a:cs typeface="Arial" pitchFamily="34" charset="0"/>
              </a:rPr>
              <a:t>, </a:t>
            </a:r>
            <a:r>
              <a:rPr lang="ru-RU" sz="1200" kern="0" noProof="0" dirty="0">
                <a:solidFill>
                  <a:sysClr val="windowText" lastClr="000000"/>
                </a:solidFill>
                <a:cs typeface="Arial" pitchFamily="34" charset="0"/>
              </a:rPr>
              <a:t>логистика и кибербезопасность</a:t>
            </a:r>
            <a:r>
              <a:rPr lang="en-US" sz="1200" kern="0" noProof="0" dirty="0">
                <a:solidFill>
                  <a:sysClr val="windowText" lastClr="000000"/>
                </a:solidFill>
                <a:cs typeface="Arial" pitchFamily="34" charset="0"/>
              </a:rPr>
              <a:t>.</a:t>
            </a:r>
          </a:p>
          <a:p>
            <a:pPr marL="171450" indent="-171450" defTabSz="914400" eaLnBrk="0" hangingPunct="0">
              <a:lnSpc>
                <a:spcPct val="90000"/>
              </a:lnSpc>
              <a:spcAft>
                <a:spcPts val="600"/>
              </a:spcAft>
              <a:buClr>
                <a:srgbClr val="FF6600"/>
              </a:buClr>
              <a:buSzPct val="100000"/>
              <a:buFont typeface="Arial" pitchFamily="34" charset="0"/>
              <a:buChar char="•"/>
            </a:pPr>
            <a:endParaRPr lang="en-US" sz="1200" kern="0" noProof="0" dirty="0">
              <a:solidFill>
                <a:sysClr val="windowText" lastClr="000000"/>
              </a:solidFill>
              <a:cs typeface="Arial" pitchFamily="34" charset="0"/>
            </a:endParaRPr>
          </a:p>
        </p:txBody>
      </p:sp>
      <p:sp>
        <p:nvSpPr>
          <p:cNvPr id="5" name="Rectangle 4"/>
          <p:cNvSpPr/>
          <p:nvPr/>
        </p:nvSpPr>
        <p:spPr>
          <a:xfrm>
            <a:off x="4793047" y="4279779"/>
            <a:ext cx="4208340" cy="1850115"/>
          </a:xfrm>
          <a:prstGeom prst="rect">
            <a:avLst/>
          </a:prstGeom>
          <a:solidFill>
            <a:srgbClr val="C7E0FB"/>
          </a:solidFill>
        </p:spPr>
        <p:txBody>
          <a:bodyPr wrap="square" lIns="288000" tIns="73152" rIns="73152" bIns="73152" anchor="ctr">
            <a:noAutofit/>
          </a:bodyPr>
          <a:lstStyle/>
          <a:p>
            <a:pPr marL="171450" lvl="0" indent="-171450" defTabSz="914400" eaLnBrk="0" hangingPunct="0">
              <a:lnSpc>
                <a:spcPct val="90000"/>
              </a:lnSpc>
              <a:spcAft>
                <a:spcPts val="600"/>
              </a:spcAft>
              <a:buClr>
                <a:srgbClr val="FF6600"/>
              </a:buClr>
              <a:buSzPct val="100000"/>
              <a:buFont typeface="Arial" pitchFamily="34" charset="0"/>
              <a:buChar char="•"/>
            </a:pPr>
            <a:r>
              <a:rPr lang="ru-RU" sz="1200" kern="0" dirty="0">
                <a:solidFill>
                  <a:sysClr val="windowText" lastClr="000000"/>
                </a:solidFill>
                <a:cs typeface="Arial" pitchFamily="34" charset="0"/>
              </a:rPr>
              <a:t>По оценкам, спрос на АБП услуги составляет </a:t>
            </a:r>
            <a:r>
              <a:rPr lang="en-US" sz="1200" b="1" kern="0" dirty="0">
                <a:solidFill>
                  <a:sysClr val="windowText" lastClr="000000"/>
                </a:solidFill>
                <a:cs typeface="Arial" pitchFamily="34" charset="0"/>
              </a:rPr>
              <a:t>$50</a:t>
            </a:r>
            <a:r>
              <a:rPr lang="ru-RU" sz="1200" b="1" kern="0" dirty="0">
                <a:solidFill>
                  <a:sysClr val="windowText" lastClr="000000"/>
                </a:solidFill>
                <a:cs typeface="Arial" pitchFamily="34" charset="0"/>
              </a:rPr>
              <a:t>М</a:t>
            </a:r>
            <a:r>
              <a:rPr lang="en-US" sz="1200" b="1" kern="0" dirty="0">
                <a:solidFill>
                  <a:sysClr val="windowText" lastClr="000000"/>
                </a:solidFill>
                <a:cs typeface="Arial" pitchFamily="34" charset="0"/>
              </a:rPr>
              <a:t>, </a:t>
            </a:r>
            <a:r>
              <a:rPr lang="ru-RU" sz="1200" b="1" kern="0" dirty="0">
                <a:solidFill>
                  <a:sysClr val="windowText" lastClr="000000"/>
                </a:solidFill>
                <a:cs typeface="Arial" pitchFamily="34" charset="0"/>
              </a:rPr>
              <a:t>с ожидаемым ростом до </a:t>
            </a:r>
            <a:r>
              <a:rPr lang="en-US" sz="1200" b="1" kern="0" dirty="0">
                <a:solidFill>
                  <a:sysClr val="windowText" lastClr="000000"/>
                </a:solidFill>
                <a:cs typeface="Arial" pitchFamily="34" charset="0"/>
              </a:rPr>
              <a:t>$200</a:t>
            </a:r>
            <a:r>
              <a:rPr lang="ru-RU" sz="1200" b="1" kern="0" dirty="0">
                <a:solidFill>
                  <a:sysClr val="windowText" lastClr="000000"/>
                </a:solidFill>
                <a:cs typeface="Arial" pitchFamily="34" charset="0"/>
              </a:rPr>
              <a:t>М к </a:t>
            </a:r>
            <a:r>
              <a:rPr lang="en-US" sz="1200" b="1" kern="0" dirty="0">
                <a:solidFill>
                  <a:sysClr val="windowText" lastClr="000000"/>
                </a:solidFill>
                <a:cs typeface="Arial" pitchFamily="34" charset="0"/>
              </a:rPr>
              <a:t>2020</a:t>
            </a:r>
            <a:r>
              <a:rPr lang="ru-RU" sz="1200" b="1" kern="0" dirty="0">
                <a:solidFill>
                  <a:sysClr val="windowText" lastClr="000000"/>
                </a:solidFill>
                <a:cs typeface="Arial" pitchFamily="34" charset="0"/>
              </a:rPr>
              <a:t>г с возможностью увеличения до </a:t>
            </a:r>
            <a:r>
              <a:rPr lang="en-US" sz="1200" b="1" kern="0" dirty="0">
                <a:solidFill>
                  <a:sysClr val="windowText" lastClr="000000"/>
                </a:solidFill>
                <a:cs typeface="Arial" pitchFamily="34" charset="0"/>
              </a:rPr>
              <a:t>$275 </a:t>
            </a:r>
            <a:r>
              <a:rPr lang="ru-RU" sz="1200" kern="0" dirty="0">
                <a:solidFill>
                  <a:sysClr val="windowText" lastClr="000000"/>
                </a:solidFill>
                <a:cs typeface="Arial" pitchFamily="34" charset="0"/>
              </a:rPr>
              <a:t>при охвате внутреннего и региональных рынков</a:t>
            </a:r>
            <a:r>
              <a:rPr lang="en-US" sz="1200" kern="0" dirty="0">
                <a:solidFill>
                  <a:sysClr val="windowText" lastClr="000000"/>
                </a:solidFill>
                <a:cs typeface="Arial" pitchFamily="34" charset="0"/>
              </a:rPr>
              <a:t>.</a:t>
            </a:r>
            <a:endParaRPr lang="ru-RU" sz="1200" kern="0" dirty="0">
              <a:solidFill>
                <a:sysClr val="windowText" lastClr="000000"/>
              </a:solidFill>
              <a:cs typeface="Arial" pitchFamily="34" charset="0"/>
            </a:endParaRPr>
          </a:p>
          <a:p>
            <a:pPr marL="171450" lvl="0" indent="-171450" defTabSz="914400" eaLnBrk="0" hangingPunct="0">
              <a:lnSpc>
                <a:spcPct val="90000"/>
              </a:lnSpc>
              <a:spcAft>
                <a:spcPts val="600"/>
              </a:spcAft>
              <a:buClr>
                <a:srgbClr val="FF6600"/>
              </a:buClr>
              <a:buSzPct val="100000"/>
              <a:buFont typeface="Arial" pitchFamily="34" charset="0"/>
              <a:buChar char="•"/>
            </a:pPr>
            <a:r>
              <a:rPr lang="ru-RU" sz="1200" kern="0" dirty="0">
                <a:solidFill>
                  <a:sysClr val="windowText" lastClr="000000"/>
                </a:solidFill>
                <a:cs typeface="Arial" pitchFamily="34" charset="0"/>
              </a:rPr>
              <a:t>Правительство ищет потенциальных зарубежных инвесторов для развития АБП услуг</a:t>
            </a:r>
            <a:r>
              <a:rPr lang="en-US" sz="1200" kern="0" dirty="0">
                <a:solidFill>
                  <a:sysClr val="windowText" lastClr="000000"/>
                </a:solidFill>
                <a:cs typeface="Arial" pitchFamily="34" charset="0"/>
              </a:rPr>
              <a:t>, </a:t>
            </a:r>
            <a:r>
              <a:rPr lang="ru-RU" sz="1200" kern="0" dirty="0">
                <a:solidFill>
                  <a:sysClr val="windowText" lastClr="000000"/>
                </a:solidFill>
                <a:cs typeface="Arial" pitchFamily="34" charset="0"/>
              </a:rPr>
              <a:t>особенно в быстроразвивающихся отраслях, таких как </a:t>
            </a:r>
            <a:r>
              <a:rPr lang="ru-RU" sz="1200" b="1" kern="0" dirty="0">
                <a:solidFill>
                  <a:sysClr val="windowText" lastClr="000000"/>
                </a:solidFill>
                <a:cs typeface="Arial" pitchFamily="34" charset="0"/>
              </a:rPr>
              <a:t>телекоммуникации, туризм, финансы и государственное управление</a:t>
            </a:r>
            <a:r>
              <a:rPr lang="en-US" sz="1200" b="1" kern="0" dirty="0">
                <a:solidFill>
                  <a:sysClr val="windowText" lastClr="000000"/>
                </a:solidFill>
                <a:cs typeface="Arial" pitchFamily="34" charset="0"/>
              </a:rPr>
              <a:t>. </a:t>
            </a:r>
          </a:p>
          <a:p>
            <a:pPr marL="171450" lvl="0" indent="-171450" defTabSz="914400" eaLnBrk="0" hangingPunct="0">
              <a:lnSpc>
                <a:spcPct val="90000"/>
              </a:lnSpc>
              <a:spcAft>
                <a:spcPts val="600"/>
              </a:spcAft>
              <a:buClr>
                <a:srgbClr val="FF6600"/>
              </a:buClr>
              <a:buSzPct val="100000"/>
              <a:buFont typeface="Arial" pitchFamily="34" charset="0"/>
              <a:buChar char="•"/>
            </a:pPr>
            <a:endParaRPr lang="en-US" sz="1200" kern="0" dirty="0">
              <a:solidFill>
                <a:sysClr val="windowText" lastClr="000000"/>
              </a:solidFill>
              <a:cs typeface="Arial" pitchFamily="34" charset="0"/>
            </a:endParaRPr>
          </a:p>
        </p:txBody>
      </p:sp>
      <p:sp>
        <p:nvSpPr>
          <p:cNvPr id="7" name="Title 3"/>
          <p:cNvSpPr txBox="1">
            <a:spLocks/>
          </p:cNvSpPr>
          <p:nvPr/>
        </p:nvSpPr>
        <p:spPr bwMode="auto">
          <a:xfrm>
            <a:off x="250825" y="266947"/>
            <a:ext cx="8642350" cy="3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1" fontAlgn="base" hangingPunct="1">
              <a:lnSpc>
                <a:spcPct val="90000"/>
              </a:lnSpc>
              <a:spcBef>
                <a:spcPct val="0"/>
              </a:spcBef>
              <a:spcAft>
                <a:spcPct val="0"/>
              </a:spcAft>
              <a:defRPr sz="2400" b="1" kern="1200">
                <a:solidFill>
                  <a:schemeClr val="tx2"/>
                </a:solidFill>
                <a:latin typeface="Arial"/>
                <a:ea typeface="+mj-ea"/>
                <a:cs typeface="Arial"/>
                <a:sym typeface="Arial"/>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ru-RU" sz="2800" dirty="0">
                <a:solidFill>
                  <a:srgbClr val="002960"/>
                </a:solidFill>
              </a:rPr>
              <a:t>ИКТ</a:t>
            </a:r>
            <a:endParaRPr kumimoji="0" lang="en-GB" sz="2800" b="1" i="0" u="none" strike="noStrike" kern="1200" cap="none" spc="0" normalizeH="0" baseline="0" noProof="0" dirty="0">
              <a:ln>
                <a:noFill/>
              </a:ln>
              <a:solidFill>
                <a:srgbClr val="002960"/>
              </a:solidFill>
              <a:effectLst/>
              <a:uLnTx/>
              <a:uFillTx/>
              <a:sym typeface="Arial"/>
            </a:endParaRPr>
          </a:p>
        </p:txBody>
      </p:sp>
      <p:sp>
        <p:nvSpPr>
          <p:cNvPr id="9" name="Rectangle 8"/>
          <p:cNvSpPr/>
          <p:nvPr/>
        </p:nvSpPr>
        <p:spPr>
          <a:xfrm>
            <a:off x="3275855" y="1347814"/>
            <a:ext cx="5725532" cy="425423"/>
          </a:xfrm>
          <a:prstGeom prst="rect">
            <a:avLst/>
          </a:prstGeom>
          <a:solidFill>
            <a:srgbClr val="002960"/>
          </a:solidFill>
          <a:ln w="9525" cap="flat" cmpd="sng" algn="ctr">
            <a:solidFill>
              <a:srgbClr val="002960"/>
            </a:solidFill>
            <a:prstDash val="solid"/>
          </a:ln>
          <a:effectLst/>
          <a:extLst/>
        </p:spPr>
        <p:txBody>
          <a:bodyPr rot="0" spcFirstLastPara="0" vertOverflow="overflow" horzOverflow="overflow" vert="horz" wrap="square" lIns="72009" tIns="72009" rIns="72009" bIns="72009" numCol="1" spcCol="0" rtlCol="0" fromWordArt="0" anchor="ctr" anchorCtr="0" forceAA="0" compatLnSpc="1">
            <a:prstTxWarp prst="textNoShape">
              <a:avLst/>
            </a:prstTxWarp>
            <a:noAutofit/>
          </a:bodyPr>
          <a:lstStyle/>
          <a:p>
            <a:pPr lvl="0" algn="ctr" defTabSz="914400" fontAlgn="base">
              <a:lnSpc>
                <a:spcPct val="90000"/>
              </a:lnSpc>
              <a:spcBef>
                <a:spcPct val="0"/>
              </a:spcBef>
              <a:spcAft>
                <a:spcPct val="0"/>
              </a:spcAft>
              <a:defRPr/>
            </a:pPr>
            <a:r>
              <a:rPr lang="ru-RU" sz="1600" b="1" kern="0" dirty="0">
                <a:solidFill>
                  <a:srgbClr val="FFFFFF"/>
                </a:solidFill>
                <a:latin typeface="Arial"/>
                <a:cs typeface="Arial"/>
              </a:rPr>
              <a:t>Инвестиционные возможности</a:t>
            </a:r>
            <a:endParaRPr lang="en-US" sz="1600" b="1" kern="0" dirty="0">
              <a:solidFill>
                <a:srgbClr val="FFFFFF"/>
              </a:solidFill>
              <a:latin typeface="Arial"/>
              <a:cs typeface="Arial"/>
            </a:endParaRPr>
          </a:p>
        </p:txBody>
      </p:sp>
      <p:sp>
        <p:nvSpPr>
          <p:cNvPr id="10" name="Pentagon 9"/>
          <p:cNvSpPr/>
          <p:nvPr/>
        </p:nvSpPr>
        <p:spPr>
          <a:xfrm>
            <a:off x="203597" y="1361758"/>
            <a:ext cx="2900804" cy="411480"/>
          </a:xfrm>
          <a:prstGeom prst="homePlate">
            <a:avLst>
              <a:gd name="adj" fmla="val 19760"/>
            </a:avLst>
          </a:prstGeom>
          <a:solidFill>
            <a:srgbClr val="002960"/>
          </a:solidFill>
          <a:ln w="6350">
            <a:solidFill>
              <a:srgbClr val="002960"/>
            </a:solidFill>
            <a:miter lim="800000"/>
            <a:headEnd/>
            <a:tailEnd/>
          </a:ln>
        </p:spPr>
        <p:txBody>
          <a:bodyPr lIns="72000" tIns="72000" rIns="72000" bIns="72000" anchor="ctr"/>
          <a:lstStyle/>
          <a:p>
            <a:pPr lvl="0" algn="ctr" defTabSz="914400" eaLnBrk="0" hangingPunct="0">
              <a:lnSpc>
                <a:spcPct val="90000"/>
              </a:lnSpc>
              <a:spcBef>
                <a:spcPct val="0"/>
              </a:spcBef>
              <a:defRPr/>
            </a:pPr>
            <a:r>
              <a:rPr lang="ru-RU" sz="1600" b="1" kern="0" dirty="0">
                <a:solidFill>
                  <a:srgbClr val="FFFFFF"/>
                </a:solidFill>
                <a:latin typeface="Arial"/>
                <a:cs typeface="Arial" pitchFamily="34" charset="0"/>
              </a:rPr>
              <a:t>Обзор</a:t>
            </a:r>
            <a:endParaRPr kumimoji="0" lang="en-US" sz="1600" b="1" i="0" u="none" strike="noStrike" kern="0" cap="none" spc="0" normalizeH="0" baseline="0" noProof="0" dirty="0">
              <a:ln>
                <a:noFill/>
              </a:ln>
              <a:solidFill>
                <a:srgbClr val="FFFFFF"/>
              </a:solidFill>
              <a:effectLst/>
              <a:uLnTx/>
              <a:uFillTx/>
              <a:latin typeface="Arial"/>
              <a:cs typeface="Arial" pitchFamily="34" charset="0"/>
            </a:endParaRPr>
          </a:p>
        </p:txBody>
      </p:sp>
      <p:sp>
        <p:nvSpPr>
          <p:cNvPr id="11" name="Rectangle 8"/>
          <p:cNvSpPr>
            <a:spLocks noChangeArrowheads="1"/>
          </p:cNvSpPr>
          <p:nvPr/>
        </p:nvSpPr>
        <p:spPr bwMode="gray">
          <a:xfrm>
            <a:off x="234255" y="1882890"/>
            <a:ext cx="2834791" cy="4383685"/>
          </a:xfrm>
          <a:prstGeom prst="rect">
            <a:avLst/>
          </a:prstGeom>
          <a:noFill/>
          <a:ln w="6350">
            <a:solidFill>
              <a:srgbClr val="002960"/>
            </a:solidFill>
            <a:miter lim="800000"/>
            <a:headEnd/>
            <a:tailEnd/>
          </a:ln>
        </p:spPr>
        <p:txBody>
          <a:bodyPr wrap="square" lIns="91440" tIns="91440" rIns="0" bIns="0" anchorCtr="0">
            <a:noAutofit/>
          </a:bodyPr>
          <a:lstStyle/>
          <a:p>
            <a:pPr marL="171450" marR="0" lvl="0" indent="-171450" defTabSz="966788" eaLnBrk="0" fontAlgn="auto" latinLnBrk="0" hangingPunct="0">
              <a:lnSpc>
                <a:spcPct val="90000"/>
              </a:lnSpc>
              <a:spcBef>
                <a:spcPts val="900"/>
              </a:spcBef>
              <a:spcAft>
                <a:spcPts val="0"/>
              </a:spcAft>
              <a:buClr>
                <a:srgbClr val="FF6600"/>
              </a:buClr>
              <a:buSzPct val="100000"/>
              <a:buFont typeface="Arial" pitchFamily="34" charset="0"/>
              <a:buChar char="•"/>
              <a:tabLst/>
              <a:defRPr/>
            </a:pPr>
            <a:endParaRPr kumimoji="0" lang="en-US" sz="1400" b="0" i="0" u="none" strike="noStrike" kern="0" cap="none" spc="0" normalizeH="0" baseline="0" noProof="0" dirty="0">
              <a:ln>
                <a:noFill/>
              </a:ln>
              <a:solidFill>
                <a:sysClr val="windowText" lastClr="000000"/>
              </a:solidFill>
              <a:effectLst/>
              <a:uLnTx/>
              <a:uFillTx/>
              <a:latin typeface="Arial"/>
              <a:cs typeface="Arial" pitchFamily="34" charset="0"/>
            </a:endParaRPr>
          </a:p>
        </p:txBody>
      </p:sp>
      <p:sp>
        <p:nvSpPr>
          <p:cNvPr id="12" name="Pentagon 11"/>
          <p:cNvSpPr/>
          <p:nvPr/>
        </p:nvSpPr>
        <p:spPr>
          <a:xfrm>
            <a:off x="3275855" y="2042380"/>
            <a:ext cx="1887165" cy="2104927"/>
          </a:xfrm>
          <a:prstGeom prst="homePlate">
            <a:avLst>
              <a:gd name="adj" fmla="val 19760"/>
            </a:avLst>
          </a:prstGeom>
          <a:solidFill>
            <a:srgbClr val="0066CC"/>
          </a:solidFill>
          <a:ln w="6350">
            <a:noFill/>
            <a:miter lim="800000"/>
            <a:headEnd/>
            <a:tailEnd/>
          </a:ln>
        </p:spPr>
        <p:txBody>
          <a:bodyPr lIns="72000" tIns="72000" rIns="72000" bIns="72000" anchor="ctr"/>
          <a:lstStyle/>
          <a:p>
            <a:pPr marL="0" marR="0" lvl="0" indent="0" defTabSz="914400" eaLnBrk="0" fontAlgn="auto" latinLnBrk="0" hangingPunct="0">
              <a:lnSpc>
                <a:spcPct val="90000"/>
              </a:lnSpc>
              <a:spcBef>
                <a:spcPct val="0"/>
              </a:spcBef>
              <a:spcAft>
                <a:spcPts val="0"/>
              </a:spcAft>
              <a:buClrTx/>
              <a:buSzTx/>
              <a:buFontTx/>
              <a:buNone/>
              <a:tabLst/>
              <a:defRPr/>
            </a:pPr>
            <a:r>
              <a:rPr lang="ru-RU" sz="1500" b="1" kern="0" dirty="0" err="1">
                <a:solidFill>
                  <a:srgbClr val="FFFFFF"/>
                </a:solidFill>
                <a:latin typeface="Arial"/>
                <a:cs typeface="Arial" pitchFamily="34" charset="0"/>
              </a:rPr>
              <a:t>Инновацион-ный</a:t>
            </a:r>
            <a:r>
              <a:rPr lang="ru-RU" sz="1500" b="1" kern="0" dirty="0">
                <a:solidFill>
                  <a:srgbClr val="FFFFFF"/>
                </a:solidFill>
                <a:latin typeface="Arial"/>
                <a:cs typeface="Arial" pitchFamily="34" charset="0"/>
              </a:rPr>
              <a:t> центр Кигали-Сити</a:t>
            </a:r>
            <a:r>
              <a:rPr lang="en-US" sz="1500" b="1" kern="0" dirty="0">
                <a:solidFill>
                  <a:srgbClr val="FFFFFF"/>
                </a:solidFill>
                <a:latin typeface="Arial"/>
                <a:cs typeface="Arial" pitchFamily="34" charset="0"/>
              </a:rPr>
              <a:t> </a:t>
            </a:r>
          </a:p>
          <a:p>
            <a:pPr marL="0" marR="0" lvl="0" indent="0" defTabSz="914400" eaLnBrk="0" fontAlgn="auto" latinLnBrk="0" hangingPunct="0">
              <a:lnSpc>
                <a:spcPct val="90000"/>
              </a:lnSpc>
              <a:spcBef>
                <a:spcPct val="0"/>
              </a:spcBef>
              <a:spcAft>
                <a:spcPts val="0"/>
              </a:spcAft>
              <a:buClrTx/>
              <a:buSzTx/>
              <a:buFontTx/>
              <a:buNone/>
              <a:tabLst/>
              <a:defRPr/>
            </a:pPr>
            <a:endParaRPr lang="en-US" sz="1500" b="1" kern="0" dirty="0">
              <a:solidFill>
                <a:srgbClr val="FFFFFF"/>
              </a:solidFill>
              <a:latin typeface="Arial"/>
              <a:cs typeface="Arial" pitchFamily="34" charset="0"/>
            </a:endParaRPr>
          </a:p>
          <a:p>
            <a:pPr marL="0" marR="0" lvl="0" indent="0" defTabSz="914400" eaLnBrk="0" fontAlgn="auto" latinLnBrk="0" hangingPunct="0">
              <a:lnSpc>
                <a:spcPct val="90000"/>
              </a:lnSpc>
              <a:spcBef>
                <a:spcPct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a:cs typeface="Arial" pitchFamily="34" charset="0"/>
              </a:rPr>
              <a:t>($100-200</a:t>
            </a:r>
            <a:r>
              <a:rPr kumimoji="0" lang="ru-RU" sz="1500" b="1" i="0" u="none" strike="noStrike" kern="0" cap="none" spc="0" normalizeH="0" baseline="0" noProof="0" dirty="0">
                <a:ln>
                  <a:noFill/>
                </a:ln>
                <a:solidFill>
                  <a:srgbClr val="FFFFFF"/>
                </a:solidFill>
                <a:effectLst/>
                <a:uLnTx/>
                <a:uFillTx/>
                <a:latin typeface="Arial"/>
                <a:cs typeface="Arial" pitchFamily="34" charset="0"/>
              </a:rPr>
              <a:t>М</a:t>
            </a:r>
            <a:r>
              <a:rPr kumimoji="0" lang="en-US" sz="1500" b="1" i="0" u="none" strike="noStrike" kern="0" cap="none" spc="0" normalizeH="0" baseline="0" noProof="0" dirty="0">
                <a:ln>
                  <a:noFill/>
                </a:ln>
                <a:solidFill>
                  <a:srgbClr val="FFFFFF"/>
                </a:solidFill>
                <a:effectLst/>
                <a:uLnTx/>
                <a:uFillTx/>
                <a:latin typeface="Arial"/>
                <a:cs typeface="Arial" pitchFamily="34" charset="0"/>
              </a:rPr>
              <a:t>)</a:t>
            </a:r>
          </a:p>
        </p:txBody>
      </p:sp>
      <p:sp>
        <p:nvSpPr>
          <p:cNvPr id="13" name="Pentagon 12"/>
          <p:cNvSpPr/>
          <p:nvPr/>
        </p:nvSpPr>
        <p:spPr>
          <a:xfrm>
            <a:off x="3275856" y="4279779"/>
            <a:ext cx="1887164" cy="1850115"/>
          </a:xfrm>
          <a:prstGeom prst="homePlate">
            <a:avLst>
              <a:gd name="adj" fmla="val 19760"/>
            </a:avLst>
          </a:prstGeom>
          <a:solidFill>
            <a:srgbClr val="0066CC"/>
          </a:solidFill>
          <a:ln w="6350">
            <a:noFill/>
            <a:miter lim="800000"/>
            <a:headEnd/>
            <a:tailEnd/>
          </a:ln>
        </p:spPr>
        <p:txBody>
          <a:bodyPr wrap="none" lIns="72000" tIns="72000" rIns="0" bIns="72000" anchor="ctr"/>
          <a:lstStyle/>
          <a:p>
            <a:pPr marL="0" marR="0" lvl="0" indent="0" defTabSz="914400" eaLnBrk="0" fontAlgn="auto" latinLnBrk="0" hangingPunct="0">
              <a:lnSpc>
                <a:spcPct val="90000"/>
              </a:lnSpc>
              <a:spcBef>
                <a:spcPct val="0"/>
              </a:spcBef>
              <a:spcAft>
                <a:spcPts val="0"/>
              </a:spcAft>
              <a:buClrTx/>
              <a:buSzTx/>
              <a:buFontTx/>
              <a:buNone/>
              <a:tabLst/>
              <a:defRPr/>
            </a:pPr>
            <a:r>
              <a:rPr lang="ru-RU" sz="1500" b="1" kern="0" dirty="0">
                <a:solidFill>
                  <a:srgbClr val="FFFFFF"/>
                </a:solidFill>
                <a:latin typeface="Arial"/>
                <a:cs typeface="Arial" pitchFamily="34" charset="0"/>
              </a:rPr>
              <a:t>Аутсорсинг </a:t>
            </a:r>
          </a:p>
          <a:p>
            <a:pPr marL="0" marR="0" lvl="0" indent="0" defTabSz="914400" eaLnBrk="0" fontAlgn="auto" latinLnBrk="0" hangingPunct="0">
              <a:lnSpc>
                <a:spcPct val="90000"/>
              </a:lnSpc>
              <a:spcBef>
                <a:spcPct val="0"/>
              </a:spcBef>
              <a:spcAft>
                <a:spcPts val="0"/>
              </a:spcAft>
              <a:buClrTx/>
              <a:buSzTx/>
              <a:buFontTx/>
              <a:buNone/>
              <a:tabLst/>
              <a:defRPr/>
            </a:pPr>
            <a:r>
              <a:rPr lang="ru-RU" sz="1500" b="1" kern="0" dirty="0">
                <a:solidFill>
                  <a:srgbClr val="FFFFFF"/>
                </a:solidFill>
                <a:latin typeface="Arial"/>
                <a:cs typeface="Arial" pitchFamily="34" charset="0"/>
              </a:rPr>
              <a:t>бизнес-процессов</a:t>
            </a:r>
          </a:p>
          <a:p>
            <a:pPr marL="0" marR="0" lvl="0" indent="0" defTabSz="914400" eaLnBrk="0" fontAlgn="auto" latinLnBrk="0" hangingPunct="0">
              <a:lnSpc>
                <a:spcPct val="90000"/>
              </a:lnSpc>
              <a:spcBef>
                <a:spcPct val="0"/>
              </a:spcBef>
              <a:spcAft>
                <a:spcPts val="0"/>
              </a:spcAft>
              <a:buClrTx/>
              <a:buSzTx/>
              <a:buFontTx/>
              <a:buNone/>
              <a:tabLst/>
              <a:defRPr/>
            </a:pPr>
            <a:r>
              <a:rPr lang="ru-RU" sz="1500" b="1" kern="0" dirty="0">
                <a:solidFill>
                  <a:srgbClr val="FFFFFF"/>
                </a:solidFill>
                <a:latin typeface="Arial"/>
                <a:cs typeface="Arial" pitchFamily="34" charset="0"/>
              </a:rPr>
              <a:t>(АБП)</a:t>
            </a:r>
            <a:r>
              <a:rPr lang="en-US" sz="1500" b="1" kern="0" dirty="0">
                <a:solidFill>
                  <a:srgbClr val="FFFFFF"/>
                </a:solidFill>
                <a:latin typeface="Arial"/>
                <a:cs typeface="Arial" pitchFamily="34" charset="0"/>
              </a:rPr>
              <a:t> </a:t>
            </a:r>
            <a:endParaRPr kumimoji="0" lang="en-US" sz="1500" b="1" i="0" u="none" strike="noStrike" kern="0" cap="none" spc="0" normalizeH="0" baseline="0" noProof="0" dirty="0">
              <a:ln>
                <a:noFill/>
              </a:ln>
              <a:solidFill>
                <a:srgbClr val="FFFFFF"/>
              </a:solidFill>
              <a:effectLst/>
              <a:uLnTx/>
              <a:uFillTx/>
              <a:latin typeface="Arial"/>
              <a:cs typeface="Arial" pitchFamily="34" charset="0"/>
            </a:endParaRPr>
          </a:p>
        </p:txBody>
      </p:sp>
      <p:cxnSp>
        <p:nvCxnSpPr>
          <p:cNvPr id="15" name="Straight Connector 14"/>
          <p:cNvCxnSpPr/>
          <p:nvPr/>
        </p:nvCxnSpPr>
        <p:spPr>
          <a:xfrm>
            <a:off x="0" y="1027326"/>
            <a:ext cx="9144000" cy="0"/>
          </a:xfrm>
          <a:prstGeom prst="line">
            <a:avLst/>
          </a:prstGeom>
          <a:ln w="38100" cmpd="sng">
            <a:solidFill>
              <a:schemeClr val="tx2"/>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6450384"/>
            <a:ext cx="7706983" cy="0"/>
          </a:xfrm>
          <a:prstGeom prst="line">
            <a:avLst/>
          </a:prstGeom>
          <a:ln w="38100" cmpd="sng">
            <a:solidFill>
              <a:schemeClr val="tx2"/>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sp>
        <p:nvSpPr>
          <p:cNvPr id="20" name="Rectangle 8"/>
          <p:cNvSpPr>
            <a:spLocks noChangeArrowheads="1"/>
          </p:cNvSpPr>
          <p:nvPr/>
        </p:nvSpPr>
        <p:spPr bwMode="gray">
          <a:xfrm>
            <a:off x="234255" y="1882891"/>
            <a:ext cx="2839487" cy="4383685"/>
          </a:xfrm>
          <a:prstGeom prst="rect">
            <a:avLst/>
          </a:prstGeom>
          <a:noFill/>
          <a:ln w="6350">
            <a:solidFill>
              <a:srgbClr val="002960"/>
            </a:solidFill>
            <a:miter lim="800000"/>
            <a:headEnd/>
            <a:tailEnd/>
          </a:ln>
        </p:spPr>
        <p:txBody>
          <a:bodyPr wrap="square" lIns="91440" tIns="91440" rIns="0" bIns="0" anchorCtr="0">
            <a:noAutofit/>
          </a:bodyPr>
          <a:lstStyle/>
          <a:p>
            <a:pPr marL="171450" indent="-171450" defTabSz="966788" eaLnBrk="0" hangingPunct="0">
              <a:lnSpc>
                <a:spcPct val="90000"/>
              </a:lnSpc>
              <a:spcBef>
                <a:spcPts val="900"/>
              </a:spcBef>
              <a:buClr>
                <a:srgbClr val="FF6600"/>
              </a:buClr>
              <a:buSzPct val="100000"/>
              <a:buFont typeface="Arial" pitchFamily="34" charset="0"/>
              <a:buChar char="•"/>
            </a:pPr>
            <a:r>
              <a:rPr lang="ru-RU" sz="1400" kern="0" dirty="0">
                <a:solidFill>
                  <a:sysClr val="windowText" lastClr="000000"/>
                </a:solidFill>
                <a:latin typeface="Arial"/>
                <a:cs typeface="Arial" pitchFamily="34" charset="0"/>
              </a:rPr>
              <a:t>Прокладка </a:t>
            </a:r>
            <a:r>
              <a:rPr lang="en-US" sz="1400" kern="0" dirty="0">
                <a:solidFill>
                  <a:sysClr val="windowText" lastClr="000000"/>
                </a:solidFill>
                <a:latin typeface="Arial"/>
                <a:cs typeface="Arial" pitchFamily="34" charset="0"/>
              </a:rPr>
              <a:t>5000</a:t>
            </a:r>
            <a:r>
              <a:rPr lang="ru-RU" sz="1400" kern="0" dirty="0">
                <a:solidFill>
                  <a:sysClr val="windowText" lastClr="000000"/>
                </a:solidFill>
                <a:latin typeface="Arial"/>
                <a:cs typeface="Arial" pitchFamily="34" charset="0"/>
              </a:rPr>
              <a:t> км (и более) оптоволоконного кабеля, соединяющего все </a:t>
            </a:r>
            <a:r>
              <a:rPr lang="en-US" sz="1400" kern="0" dirty="0">
                <a:solidFill>
                  <a:sysClr val="windowText" lastClr="000000"/>
                </a:solidFill>
                <a:latin typeface="Arial"/>
                <a:cs typeface="Arial" pitchFamily="34" charset="0"/>
              </a:rPr>
              <a:t>30 </a:t>
            </a:r>
            <a:r>
              <a:rPr lang="ru-RU" sz="1400" kern="0" dirty="0">
                <a:solidFill>
                  <a:sysClr val="windowText" lastClr="000000"/>
                </a:solidFill>
                <a:latin typeface="Arial"/>
                <a:cs typeface="Arial" pitchFamily="34" charset="0"/>
              </a:rPr>
              <a:t>районов</a:t>
            </a:r>
            <a:r>
              <a:rPr lang="en-US" sz="1400" kern="0" dirty="0">
                <a:solidFill>
                  <a:sysClr val="windowText" lastClr="000000"/>
                </a:solidFill>
                <a:latin typeface="Arial"/>
                <a:cs typeface="Arial" pitchFamily="34" charset="0"/>
              </a:rPr>
              <a:t>, </a:t>
            </a:r>
            <a:r>
              <a:rPr lang="ru-RU" sz="1400" kern="0" dirty="0">
                <a:solidFill>
                  <a:sysClr val="windowText" lastClr="000000"/>
                </a:solidFill>
                <a:latin typeface="Arial"/>
                <a:cs typeface="Arial" pitchFamily="34" charset="0"/>
              </a:rPr>
              <a:t>с </a:t>
            </a:r>
            <a:r>
              <a:rPr lang="en-US" sz="1400" kern="0" dirty="0">
                <a:solidFill>
                  <a:sysClr val="windowText" lastClr="000000"/>
                </a:solidFill>
                <a:latin typeface="Arial"/>
                <a:cs typeface="Arial" pitchFamily="34" charset="0"/>
              </a:rPr>
              <a:t>9 </a:t>
            </a:r>
            <a:r>
              <a:rPr lang="ru-RU" sz="1400" kern="0" dirty="0">
                <a:solidFill>
                  <a:sysClr val="windowText" lastClr="000000"/>
                </a:solidFill>
                <a:latin typeface="Arial"/>
                <a:cs typeface="Arial" pitchFamily="34" charset="0"/>
              </a:rPr>
              <a:t>региональными линиями передач в соседние страны</a:t>
            </a:r>
            <a:endParaRPr lang="en-US" sz="1400" kern="0" dirty="0">
              <a:solidFill>
                <a:sysClr val="windowText" lastClr="000000"/>
              </a:solidFill>
              <a:latin typeface="Arial"/>
              <a:cs typeface="Arial" pitchFamily="34" charset="0"/>
            </a:endParaRPr>
          </a:p>
          <a:p>
            <a:pPr marL="171450" indent="-171450" defTabSz="966788" eaLnBrk="0" hangingPunct="0">
              <a:lnSpc>
                <a:spcPct val="90000"/>
              </a:lnSpc>
              <a:spcBef>
                <a:spcPts val="900"/>
              </a:spcBef>
              <a:buClr>
                <a:srgbClr val="FF6600"/>
              </a:buClr>
              <a:buSzPct val="100000"/>
              <a:buFont typeface="Arial" pitchFamily="34" charset="0"/>
              <a:buChar char="•"/>
            </a:pPr>
            <a:r>
              <a:rPr lang="ru-RU" sz="1400" kern="0" dirty="0">
                <a:solidFill>
                  <a:sysClr val="windowText" lastClr="000000"/>
                </a:solidFill>
                <a:latin typeface="Arial"/>
                <a:cs typeface="Arial" pitchFamily="34" charset="0"/>
              </a:rPr>
              <a:t>П</a:t>
            </a:r>
            <a:r>
              <a:rPr lang="ru-RU" sz="1400" kern="0" noProof="0" dirty="0" err="1">
                <a:solidFill>
                  <a:sysClr val="windowText" lastClr="000000"/>
                </a:solidFill>
                <a:latin typeface="Arial"/>
                <a:cs typeface="Arial" pitchFamily="34" charset="0"/>
              </a:rPr>
              <a:t>ропускная</a:t>
            </a:r>
            <a:r>
              <a:rPr lang="ru-RU" sz="1400" kern="0" noProof="0" dirty="0">
                <a:solidFill>
                  <a:sysClr val="windowText" lastClr="000000"/>
                </a:solidFill>
                <a:latin typeface="Arial"/>
                <a:cs typeface="Arial" pitchFamily="34" charset="0"/>
              </a:rPr>
              <a:t> способность широкополосной сети – </a:t>
            </a:r>
            <a:r>
              <a:rPr lang="en-US" sz="1400" kern="0" dirty="0">
                <a:solidFill>
                  <a:sysClr val="windowText" lastClr="000000"/>
                </a:solidFill>
                <a:latin typeface="Arial"/>
                <a:cs typeface="Arial" pitchFamily="34" charset="0"/>
              </a:rPr>
              <a:t>10</a:t>
            </a:r>
            <a:r>
              <a:rPr lang="ru-RU" sz="1400" kern="0" dirty="0">
                <a:solidFill>
                  <a:sysClr val="windowText" lastClr="000000"/>
                </a:solidFill>
                <a:latin typeface="Arial"/>
                <a:cs typeface="Arial" pitchFamily="34" charset="0"/>
              </a:rPr>
              <a:t> Гбит/сек</a:t>
            </a:r>
            <a:r>
              <a:rPr lang="en-US" sz="1400" kern="0" dirty="0">
                <a:solidFill>
                  <a:sysClr val="windowText" lastClr="000000"/>
                </a:solidFill>
                <a:latin typeface="Arial"/>
                <a:cs typeface="Arial" pitchFamily="34" charset="0"/>
              </a:rPr>
              <a:t> </a:t>
            </a:r>
            <a:endParaRPr lang="en-US" sz="1400" kern="0" noProof="0" dirty="0">
              <a:solidFill>
                <a:sysClr val="windowText" lastClr="000000"/>
              </a:solidFill>
              <a:latin typeface="Arial"/>
              <a:cs typeface="Arial" pitchFamily="34" charset="0"/>
            </a:endParaRPr>
          </a:p>
          <a:p>
            <a:pPr marL="171450" indent="-171450" defTabSz="966788" eaLnBrk="0" hangingPunct="0">
              <a:lnSpc>
                <a:spcPct val="90000"/>
              </a:lnSpc>
              <a:spcBef>
                <a:spcPts val="900"/>
              </a:spcBef>
              <a:buClr>
                <a:srgbClr val="FF6600"/>
              </a:buClr>
              <a:buSzPct val="100000"/>
              <a:buFont typeface="Arial" pitchFamily="34" charset="0"/>
              <a:buChar char="•"/>
            </a:pPr>
            <a:r>
              <a:rPr lang="ru-RU" sz="1400" kern="0" dirty="0">
                <a:solidFill>
                  <a:sysClr val="windowText" lastClr="000000"/>
                </a:solidFill>
                <a:latin typeface="Arial"/>
                <a:cs typeface="Arial" pitchFamily="34" charset="0"/>
              </a:rPr>
              <a:t>Покрытие по стране: у</a:t>
            </a:r>
            <a:r>
              <a:rPr lang="ru-RU" sz="1400" kern="0" noProof="0" dirty="0" err="1">
                <a:solidFill>
                  <a:sysClr val="windowText" lastClr="000000"/>
                </a:solidFill>
                <a:latin typeface="Arial"/>
                <a:cs typeface="Arial" pitchFamily="34" charset="0"/>
              </a:rPr>
              <a:t>ровень</a:t>
            </a:r>
            <a:r>
              <a:rPr lang="ru-RU" sz="1400" kern="0" noProof="0" dirty="0">
                <a:solidFill>
                  <a:sysClr val="windowText" lastClr="000000"/>
                </a:solidFill>
                <a:latin typeface="Arial"/>
                <a:cs typeface="Arial" pitchFamily="34" charset="0"/>
              </a:rPr>
              <a:t> проникновения </a:t>
            </a:r>
            <a:r>
              <a:rPr lang="ru-RU" sz="1400" kern="0" noProof="0" dirty="0" err="1">
                <a:solidFill>
                  <a:sysClr val="windowText" lastClr="000000"/>
                </a:solidFill>
                <a:latin typeface="Arial"/>
                <a:cs typeface="Arial" pitchFamily="34" charset="0"/>
              </a:rPr>
              <a:t>моб.связи</a:t>
            </a:r>
            <a:r>
              <a:rPr lang="ru-RU" sz="1400" kern="0" dirty="0">
                <a:solidFill>
                  <a:sysClr val="windowText" lastClr="000000"/>
                </a:solidFill>
                <a:latin typeface="Arial"/>
                <a:cs typeface="Arial" pitchFamily="34" charset="0"/>
              </a:rPr>
              <a:t> –</a:t>
            </a:r>
            <a:r>
              <a:rPr lang="ru-RU" sz="1400" kern="0" noProof="0" dirty="0">
                <a:solidFill>
                  <a:sysClr val="windowText" lastClr="000000"/>
                </a:solidFill>
                <a:latin typeface="Arial"/>
                <a:cs typeface="Arial" pitchFamily="34" charset="0"/>
              </a:rPr>
              <a:t> </a:t>
            </a:r>
            <a:r>
              <a:rPr lang="en-US" sz="1400" kern="0" noProof="0" dirty="0">
                <a:solidFill>
                  <a:sysClr val="windowText" lastClr="000000"/>
                </a:solidFill>
                <a:latin typeface="Arial"/>
                <a:cs typeface="Arial" pitchFamily="34" charset="0"/>
              </a:rPr>
              <a:t>80%; </a:t>
            </a:r>
            <a:r>
              <a:rPr lang="ru-RU" sz="1400" kern="0" noProof="0" dirty="0">
                <a:solidFill>
                  <a:sysClr val="windowText" lastClr="000000"/>
                </a:solidFill>
                <a:latin typeface="Arial"/>
                <a:cs typeface="Arial" pitchFamily="34" charset="0"/>
              </a:rPr>
              <a:t>интернет-связи – </a:t>
            </a:r>
            <a:r>
              <a:rPr lang="en-US" sz="1400" kern="0" noProof="0" dirty="0">
                <a:solidFill>
                  <a:sysClr val="windowText" lastClr="000000"/>
                </a:solidFill>
                <a:latin typeface="Arial"/>
                <a:cs typeface="Arial" pitchFamily="34" charset="0"/>
              </a:rPr>
              <a:t>33</a:t>
            </a:r>
            <a:r>
              <a:rPr lang="ru-RU" sz="1400" kern="0" dirty="0">
                <a:solidFill>
                  <a:sysClr val="windowText" lastClr="000000"/>
                </a:solidFill>
                <a:latin typeface="Arial"/>
                <a:cs typeface="Arial" pitchFamily="34" charset="0"/>
              </a:rPr>
              <a:t>, </a:t>
            </a:r>
            <a:r>
              <a:rPr lang="en-US" sz="1400" kern="0" dirty="0">
                <a:solidFill>
                  <a:sysClr val="windowText" lastClr="000000"/>
                </a:solidFill>
                <a:latin typeface="Arial"/>
                <a:cs typeface="Arial" pitchFamily="34" charset="0"/>
              </a:rPr>
              <a:t>4G</a:t>
            </a:r>
            <a:r>
              <a:rPr lang="ru-RU" sz="1400" kern="0" dirty="0">
                <a:solidFill>
                  <a:sysClr val="windowText" lastClr="000000"/>
                </a:solidFill>
                <a:latin typeface="Arial"/>
                <a:cs typeface="Arial" pitchFamily="34" charset="0"/>
              </a:rPr>
              <a:t> </a:t>
            </a:r>
            <a:r>
              <a:rPr lang="en-US" sz="1400" kern="0" dirty="0">
                <a:solidFill>
                  <a:sysClr val="windowText" lastClr="000000"/>
                </a:solidFill>
                <a:latin typeface="Arial"/>
                <a:cs typeface="Arial" pitchFamily="34" charset="0"/>
              </a:rPr>
              <a:t>LTE </a:t>
            </a:r>
            <a:r>
              <a:rPr lang="ru-RU" sz="1400" kern="0" dirty="0">
                <a:solidFill>
                  <a:sysClr val="windowText" lastClr="000000"/>
                </a:solidFill>
                <a:latin typeface="Arial"/>
                <a:cs typeface="Arial" pitchFamily="34" charset="0"/>
              </a:rPr>
              <a:t>– </a:t>
            </a:r>
            <a:r>
              <a:rPr lang="en-US" sz="1400" kern="0" dirty="0">
                <a:solidFill>
                  <a:sysClr val="windowText" lastClr="000000"/>
                </a:solidFill>
                <a:latin typeface="Arial"/>
                <a:cs typeface="Arial" pitchFamily="34" charset="0"/>
              </a:rPr>
              <a:t>95</a:t>
            </a:r>
            <a:r>
              <a:rPr lang="en-US" sz="1400" kern="0" noProof="0" dirty="0">
                <a:solidFill>
                  <a:sysClr val="windowText" lastClr="000000"/>
                </a:solidFill>
                <a:latin typeface="Arial"/>
                <a:cs typeface="Arial" pitchFamily="34" charset="0"/>
              </a:rPr>
              <a:t>%</a:t>
            </a:r>
          </a:p>
          <a:p>
            <a:pPr marL="171450" indent="-171450" defTabSz="966788" eaLnBrk="0" hangingPunct="0">
              <a:lnSpc>
                <a:spcPct val="90000"/>
              </a:lnSpc>
              <a:spcBef>
                <a:spcPts val="900"/>
              </a:spcBef>
              <a:buClr>
                <a:srgbClr val="FF6600"/>
              </a:buClr>
              <a:buSzPct val="100000"/>
              <a:buFont typeface="Arial" pitchFamily="34" charset="0"/>
              <a:buChar char="•"/>
            </a:pPr>
            <a:endParaRPr lang="en-US" sz="1400" kern="0" noProof="0" dirty="0">
              <a:solidFill>
                <a:sysClr val="windowText" lastClr="000000"/>
              </a:solidFill>
              <a:latin typeface="Arial"/>
              <a:cs typeface="Arial" pitchFamily="34" charset="0"/>
            </a:endParaRPr>
          </a:p>
        </p:txBody>
      </p:sp>
      <p:pic>
        <p:nvPicPr>
          <p:cNvPr id="21" name="Picture 20"/>
          <p:cNvPicPr>
            <a:picLocks/>
          </p:cNvPicPr>
          <p:nvPr/>
        </p:nvPicPr>
        <p:blipFill>
          <a:blip r:embed="rId3">
            <a:extLst>
              <a:ext uri="{28A0092B-C50C-407E-A947-70E740481C1C}">
                <a14:useLocalDpi xmlns:a14="http://schemas.microsoft.com/office/drawing/2010/main" val="0"/>
              </a:ext>
            </a:extLst>
          </a:blip>
          <a:stretch>
            <a:fillRect/>
          </a:stretch>
        </p:blipFill>
        <p:spPr>
          <a:xfrm>
            <a:off x="385209" y="4797046"/>
            <a:ext cx="2496702" cy="1402701"/>
          </a:xfrm>
          <a:prstGeom prst="rect">
            <a:avLst/>
          </a:prstGeom>
        </p:spPr>
      </p:pic>
    </p:spTree>
    <p:extLst>
      <p:ext uri="{BB962C8B-B14F-4D97-AF65-F5344CB8AC3E}">
        <p14:creationId xmlns:p14="http://schemas.microsoft.com/office/powerpoint/2010/main" val="1682397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5013A8-F3E1-2C42-B42A-3ED798E2D4A7}" type="slidenum">
              <a:rPr lang="en-US" smtClean="0"/>
              <a:t>19</a:t>
            </a:fld>
            <a:endParaRPr lang="en-US"/>
          </a:p>
        </p:txBody>
      </p:sp>
      <p:pic>
        <p:nvPicPr>
          <p:cNvPr id="3" name="Picture 2" descr="RDB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6983" y="5806941"/>
            <a:ext cx="1186192" cy="1051708"/>
          </a:xfrm>
          <a:prstGeom prst="rect">
            <a:avLst/>
          </a:prstGeom>
        </p:spPr>
      </p:pic>
      <p:sp>
        <p:nvSpPr>
          <p:cNvPr id="4" name="Rectangle 3"/>
          <p:cNvSpPr/>
          <p:nvPr/>
        </p:nvSpPr>
        <p:spPr>
          <a:xfrm>
            <a:off x="4630723" y="1981510"/>
            <a:ext cx="4404220" cy="2165797"/>
          </a:xfrm>
          <a:prstGeom prst="rect">
            <a:avLst/>
          </a:prstGeom>
          <a:solidFill>
            <a:srgbClr val="C7E0FB"/>
          </a:solidFill>
        </p:spPr>
        <p:txBody>
          <a:bodyPr wrap="square" lIns="288000" tIns="73152" rIns="73152" bIns="73152" anchor="ctr">
            <a:noAutofit/>
          </a:bodyPr>
          <a:lstStyle/>
          <a:p>
            <a:pPr marL="171450" indent="-171450" defTabSz="914400" eaLnBrk="0" hangingPunct="0">
              <a:lnSpc>
                <a:spcPct val="90000"/>
              </a:lnSpc>
              <a:spcAft>
                <a:spcPts val="600"/>
              </a:spcAft>
              <a:buClr>
                <a:srgbClr val="FF6600"/>
              </a:buClr>
              <a:buSzPct val="100000"/>
              <a:buFont typeface="Arial" pitchFamily="34" charset="0"/>
              <a:buChar char="•"/>
            </a:pPr>
            <a:endParaRPr lang="en-US" sz="1200" kern="0" dirty="0">
              <a:solidFill>
                <a:sysClr val="windowText" lastClr="000000"/>
              </a:solidFill>
              <a:cs typeface="Arial" pitchFamily="34" charset="0"/>
            </a:endParaRPr>
          </a:p>
          <a:p>
            <a:pPr marL="171450" indent="-171450" defTabSz="914400" eaLnBrk="0" hangingPunct="0">
              <a:lnSpc>
                <a:spcPct val="90000"/>
              </a:lnSpc>
              <a:spcAft>
                <a:spcPts val="600"/>
              </a:spcAft>
              <a:buClr>
                <a:srgbClr val="FF6600"/>
              </a:buClr>
              <a:buSzPct val="100000"/>
              <a:buFont typeface="Arial" pitchFamily="34" charset="0"/>
              <a:buChar char="•"/>
            </a:pPr>
            <a:r>
              <a:rPr lang="ru-RU" sz="1200" kern="0" dirty="0">
                <a:solidFill>
                  <a:sysClr val="windowText" lastClr="000000"/>
                </a:solidFill>
                <a:cs typeface="Arial" pitchFamily="34" charset="0"/>
              </a:rPr>
              <a:t>Ожидается, что спрос на жилье достигнет </a:t>
            </a:r>
            <a:r>
              <a:rPr lang="en-US" sz="1200" b="1" kern="0" dirty="0">
                <a:solidFill>
                  <a:sysClr val="windowText" lastClr="000000"/>
                </a:solidFill>
                <a:cs typeface="Arial" pitchFamily="34" charset="0"/>
              </a:rPr>
              <a:t>340</a:t>
            </a:r>
            <a:r>
              <a:rPr lang="ru-RU" sz="1200" b="1" kern="0" dirty="0">
                <a:solidFill>
                  <a:sysClr val="windowText" lastClr="000000"/>
                </a:solidFill>
                <a:cs typeface="Arial" pitchFamily="34" charset="0"/>
              </a:rPr>
              <a:t> </a:t>
            </a:r>
            <a:r>
              <a:rPr lang="en-US" sz="1200" b="1" kern="0" dirty="0">
                <a:solidFill>
                  <a:sysClr val="windowText" lastClr="000000"/>
                </a:solidFill>
                <a:cs typeface="Arial" pitchFamily="34" charset="0"/>
              </a:rPr>
              <a:t>000 </a:t>
            </a:r>
            <a:r>
              <a:rPr lang="ru-RU" sz="1200" b="1" kern="0" dirty="0">
                <a:solidFill>
                  <a:sysClr val="windowText" lastClr="000000"/>
                </a:solidFill>
                <a:cs typeface="Arial" pitchFamily="34" charset="0"/>
              </a:rPr>
              <a:t>единиц к </a:t>
            </a:r>
            <a:r>
              <a:rPr lang="en-US" sz="1200" b="1" kern="0" dirty="0">
                <a:solidFill>
                  <a:sysClr val="windowText" lastClr="000000"/>
                </a:solidFill>
                <a:cs typeface="Arial" pitchFamily="34" charset="0"/>
              </a:rPr>
              <a:t>2022</a:t>
            </a:r>
            <a:r>
              <a:rPr lang="en-US" sz="1200" kern="0" dirty="0">
                <a:solidFill>
                  <a:sysClr val="windowText" lastClr="000000"/>
                </a:solidFill>
                <a:cs typeface="Arial" pitchFamily="34" charset="0"/>
              </a:rPr>
              <a:t>, </a:t>
            </a:r>
            <a:r>
              <a:rPr lang="ru-RU" sz="1200" kern="0" dirty="0">
                <a:solidFill>
                  <a:sysClr val="windowText" lastClr="000000"/>
                </a:solidFill>
                <a:cs typeface="Arial" pitchFamily="34" charset="0"/>
              </a:rPr>
              <a:t>в основном на доступное жилье и жилье бизнес-класса (средней ценовой категории)</a:t>
            </a:r>
            <a:r>
              <a:rPr lang="en-US" sz="1200" kern="0" dirty="0">
                <a:solidFill>
                  <a:sysClr val="windowText" lastClr="000000"/>
                </a:solidFill>
                <a:cs typeface="Arial" pitchFamily="34" charset="0"/>
              </a:rPr>
              <a:t>. </a:t>
            </a:r>
          </a:p>
          <a:p>
            <a:pPr marL="171450" indent="-171450" defTabSz="914400" eaLnBrk="0" hangingPunct="0">
              <a:lnSpc>
                <a:spcPct val="90000"/>
              </a:lnSpc>
              <a:spcAft>
                <a:spcPts val="600"/>
              </a:spcAft>
              <a:buClr>
                <a:srgbClr val="FF6600"/>
              </a:buClr>
              <a:buSzPct val="100000"/>
              <a:buFont typeface="Arial" pitchFamily="34" charset="0"/>
              <a:buChar char="•"/>
            </a:pPr>
            <a:r>
              <a:rPr lang="ru-RU" sz="1200" kern="0" dirty="0">
                <a:solidFill>
                  <a:sysClr val="windowText" lastClr="000000"/>
                </a:solidFill>
                <a:cs typeface="Arial" pitchFamily="34" charset="0"/>
              </a:rPr>
              <a:t>Для балансирования высоких цен на землю, строительства и кредитования</a:t>
            </a:r>
            <a:r>
              <a:rPr lang="en-US" sz="1200" b="1" kern="0" dirty="0">
                <a:solidFill>
                  <a:sysClr val="windowText" lastClr="000000"/>
                </a:solidFill>
                <a:cs typeface="Arial" pitchFamily="34" charset="0"/>
              </a:rPr>
              <a:t>, </a:t>
            </a:r>
            <a:r>
              <a:rPr lang="ru-RU" sz="1200" b="1" kern="0" dirty="0">
                <a:solidFill>
                  <a:sysClr val="windowText" lastClr="000000"/>
                </a:solidFill>
                <a:cs typeface="Arial" pitchFamily="34" charset="0"/>
              </a:rPr>
              <a:t>правительство планирует создать Финансовый Фонд Жилья при участии правительства, </a:t>
            </a:r>
            <a:r>
              <a:rPr lang="ru-RU" sz="1200" kern="0" dirty="0">
                <a:solidFill>
                  <a:sysClr val="windowText" lastClr="000000"/>
                </a:solidFill>
                <a:cs typeface="Arial" pitchFamily="34" charset="0"/>
              </a:rPr>
              <a:t>МН финансовых институтов и частного сектора.</a:t>
            </a:r>
            <a:endParaRPr lang="en-US" sz="1200" kern="0" dirty="0">
              <a:solidFill>
                <a:sysClr val="windowText" lastClr="000000"/>
              </a:solidFill>
              <a:cs typeface="Arial" pitchFamily="34" charset="0"/>
            </a:endParaRPr>
          </a:p>
          <a:p>
            <a:pPr marL="171450" indent="-171450" defTabSz="914400" eaLnBrk="0" hangingPunct="0">
              <a:lnSpc>
                <a:spcPct val="90000"/>
              </a:lnSpc>
              <a:spcAft>
                <a:spcPts val="600"/>
              </a:spcAft>
              <a:buClr>
                <a:srgbClr val="FF6600"/>
              </a:buClr>
              <a:buSzPct val="100000"/>
              <a:buFont typeface="Arial" pitchFamily="34" charset="0"/>
              <a:buChar char="•"/>
            </a:pPr>
            <a:r>
              <a:rPr lang="ru-RU" sz="1200" kern="0" dirty="0">
                <a:solidFill>
                  <a:sysClr val="windowText" lastClr="000000"/>
                </a:solidFill>
                <a:cs typeface="Arial" pitchFamily="34" charset="0"/>
              </a:rPr>
              <a:t>Целью Фонда будет являться создание безопасных механизмов для проектировщик и строителей жилья, а также производителей стройматериалов и инвесторов.</a:t>
            </a:r>
            <a:endParaRPr kumimoji="0" lang="en-US" sz="1200" b="1" i="0" u="none" strike="noStrike" kern="0" cap="none" spc="0" normalizeH="0" baseline="0" noProof="0" dirty="0">
              <a:ln>
                <a:noFill/>
              </a:ln>
              <a:solidFill>
                <a:sysClr val="windowText" lastClr="000000"/>
              </a:solidFill>
              <a:effectLst/>
              <a:uLnTx/>
              <a:uFillTx/>
              <a:cs typeface="Arial" pitchFamily="34" charset="0"/>
            </a:endParaRPr>
          </a:p>
          <a:p>
            <a:pPr marL="171450" indent="-171450" defTabSz="914400" eaLnBrk="0" hangingPunct="0">
              <a:lnSpc>
                <a:spcPct val="90000"/>
              </a:lnSpc>
              <a:spcAft>
                <a:spcPts val="600"/>
              </a:spcAft>
              <a:buClr>
                <a:srgbClr val="FF6600"/>
              </a:buClr>
              <a:buSzPct val="100000"/>
              <a:buFont typeface="Arial" pitchFamily="34" charset="0"/>
              <a:buChar char="•"/>
            </a:pPr>
            <a:endParaRPr kumimoji="0" lang="en-US" sz="1200" b="1" i="0" u="none" strike="noStrike" kern="0" cap="none" spc="0" normalizeH="0" baseline="0" noProof="0" dirty="0">
              <a:ln>
                <a:noFill/>
              </a:ln>
              <a:solidFill>
                <a:sysClr val="windowText" lastClr="000000"/>
              </a:solidFill>
              <a:effectLst/>
              <a:uLnTx/>
              <a:uFillTx/>
              <a:cs typeface="Arial" pitchFamily="34" charset="0"/>
            </a:endParaRPr>
          </a:p>
        </p:txBody>
      </p:sp>
      <p:sp>
        <p:nvSpPr>
          <p:cNvPr id="5" name="Rectangle 4"/>
          <p:cNvSpPr/>
          <p:nvPr/>
        </p:nvSpPr>
        <p:spPr>
          <a:xfrm>
            <a:off x="4630723" y="4279779"/>
            <a:ext cx="4404220" cy="1850115"/>
          </a:xfrm>
          <a:prstGeom prst="rect">
            <a:avLst/>
          </a:prstGeom>
          <a:solidFill>
            <a:srgbClr val="C7E0FB"/>
          </a:solidFill>
        </p:spPr>
        <p:txBody>
          <a:bodyPr wrap="square" lIns="288000" tIns="73152" rIns="73152" bIns="73152" anchor="ctr">
            <a:noAutofit/>
          </a:bodyPr>
          <a:lstStyle/>
          <a:p>
            <a:pPr marL="171450" lvl="0" indent="-171450" defTabSz="914400" eaLnBrk="0" hangingPunct="0">
              <a:lnSpc>
                <a:spcPct val="90000"/>
              </a:lnSpc>
              <a:spcAft>
                <a:spcPts val="600"/>
              </a:spcAft>
              <a:buClr>
                <a:srgbClr val="FF6600"/>
              </a:buClr>
              <a:buSzPct val="100000"/>
              <a:buFont typeface="Arial" pitchFamily="34" charset="0"/>
              <a:buChar char="•"/>
            </a:pPr>
            <a:r>
              <a:rPr lang="ru-RU" sz="1200" kern="0" dirty="0">
                <a:solidFill>
                  <a:sysClr val="windowText" lastClr="000000"/>
                </a:solidFill>
                <a:cs typeface="Arial" pitchFamily="34" charset="0"/>
              </a:rPr>
              <a:t>Для стимуляции развития легкой промышленности, правительство ищет проектировщика объектов недвижимости </a:t>
            </a:r>
            <a:r>
              <a:rPr lang="ru-RU" sz="1200" b="1" kern="0" dirty="0">
                <a:solidFill>
                  <a:sysClr val="windowText" lastClr="000000"/>
                </a:solidFill>
                <a:cs typeface="Arial" pitchFamily="34" charset="0"/>
              </a:rPr>
              <a:t>для создания индустриальных парков для размещения передовых промышленных предприятий.</a:t>
            </a:r>
            <a:endParaRPr lang="en-US" sz="1200" kern="0" dirty="0">
              <a:solidFill>
                <a:sysClr val="windowText" lastClr="000000"/>
              </a:solidFill>
              <a:cs typeface="Arial" pitchFamily="34" charset="0"/>
            </a:endParaRPr>
          </a:p>
          <a:p>
            <a:pPr marL="171450" lvl="0" indent="-171450" defTabSz="914400" eaLnBrk="0" hangingPunct="0">
              <a:lnSpc>
                <a:spcPct val="90000"/>
              </a:lnSpc>
              <a:spcAft>
                <a:spcPts val="600"/>
              </a:spcAft>
              <a:buClr>
                <a:srgbClr val="FF6600"/>
              </a:buClr>
              <a:buSzPct val="100000"/>
              <a:buFont typeface="Arial" pitchFamily="34" charset="0"/>
              <a:buChar char="•"/>
            </a:pPr>
            <a:r>
              <a:rPr lang="ru-RU" sz="1200" b="1" dirty="0"/>
              <a:t>Правительством зарезервирован участок земли </a:t>
            </a:r>
            <a:r>
              <a:rPr lang="en-US" sz="1200" b="1" dirty="0"/>
              <a:t>(</a:t>
            </a:r>
            <a:r>
              <a:rPr lang="ru-RU" sz="1200" b="1" dirty="0"/>
              <a:t>площадь под строительство - </a:t>
            </a:r>
            <a:r>
              <a:rPr lang="en-US" sz="1200" b="1" dirty="0"/>
              <a:t>13,180 </a:t>
            </a:r>
            <a:r>
              <a:rPr lang="ru-RU" sz="1200" b="1" dirty="0"/>
              <a:t>м</a:t>
            </a:r>
            <a:r>
              <a:rPr lang="en-US" sz="1200" b="1" baseline="30000" dirty="0"/>
              <a:t>2</a:t>
            </a:r>
            <a:r>
              <a:rPr lang="en-US" sz="1200" b="1" dirty="0"/>
              <a:t>)</a:t>
            </a:r>
            <a:r>
              <a:rPr lang="ru-RU" sz="1200" b="1" dirty="0"/>
              <a:t>. Он готов для покупки и освоения. </a:t>
            </a:r>
            <a:r>
              <a:rPr lang="ru-RU" sz="1200" dirty="0"/>
              <a:t>Хорошая доступность дорог и энергосетей</a:t>
            </a:r>
            <a:r>
              <a:rPr lang="en-US" sz="1200" dirty="0"/>
              <a:t>. </a:t>
            </a:r>
            <a:endParaRPr lang="en-US" sz="1200" kern="0" dirty="0">
              <a:solidFill>
                <a:sysClr val="windowText" lastClr="000000"/>
              </a:solidFill>
              <a:cs typeface="Arial" pitchFamily="34" charset="0"/>
            </a:endParaRPr>
          </a:p>
        </p:txBody>
      </p:sp>
      <p:sp>
        <p:nvSpPr>
          <p:cNvPr id="7" name="Title 3"/>
          <p:cNvSpPr txBox="1">
            <a:spLocks/>
          </p:cNvSpPr>
          <p:nvPr/>
        </p:nvSpPr>
        <p:spPr bwMode="auto">
          <a:xfrm>
            <a:off x="558799" y="266947"/>
            <a:ext cx="8334375" cy="3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1" fontAlgn="base" hangingPunct="1">
              <a:lnSpc>
                <a:spcPct val="90000"/>
              </a:lnSpc>
              <a:spcBef>
                <a:spcPct val="0"/>
              </a:spcBef>
              <a:spcAft>
                <a:spcPct val="0"/>
              </a:spcAft>
              <a:defRPr sz="2400" b="1" kern="1200">
                <a:solidFill>
                  <a:schemeClr val="tx2"/>
                </a:solidFill>
                <a:latin typeface="Arial"/>
                <a:ea typeface="+mj-ea"/>
                <a:cs typeface="Arial"/>
                <a:sym typeface="Arial"/>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ru-RU" sz="2800" dirty="0">
                <a:solidFill>
                  <a:srgbClr val="002960"/>
                </a:solidFill>
              </a:rPr>
              <a:t>Строительство и недвижимость</a:t>
            </a:r>
            <a:endParaRPr kumimoji="0" lang="en-GB" sz="2800" b="1" i="0" u="none" strike="noStrike" kern="1200" cap="none" spc="0" normalizeH="0" baseline="0" noProof="0" dirty="0">
              <a:ln>
                <a:noFill/>
              </a:ln>
              <a:solidFill>
                <a:srgbClr val="002960"/>
              </a:solidFill>
              <a:effectLst/>
              <a:uLnTx/>
              <a:uFillTx/>
              <a:sym typeface="Arial"/>
            </a:endParaRPr>
          </a:p>
        </p:txBody>
      </p:sp>
      <p:sp>
        <p:nvSpPr>
          <p:cNvPr id="9" name="Rectangle 8"/>
          <p:cNvSpPr/>
          <p:nvPr/>
        </p:nvSpPr>
        <p:spPr>
          <a:xfrm>
            <a:off x="3275856" y="1253783"/>
            <a:ext cx="5759087" cy="407237"/>
          </a:xfrm>
          <a:prstGeom prst="rect">
            <a:avLst/>
          </a:prstGeom>
          <a:solidFill>
            <a:srgbClr val="002960"/>
          </a:solidFill>
          <a:ln w="9525" cap="flat" cmpd="sng" algn="ctr">
            <a:solidFill>
              <a:srgbClr val="002960"/>
            </a:solidFill>
            <a:prstDash val="solid"/>
          </a:ln>
          <a:effectLst/>
          <a:extLst/>
        </p:spPr>
        <p:txBody>
          <a:bodyPr rot="0" spcFirstLastPara="0" vertOverflow="overflow" horzOverflow="overflow" vert="horz" wrap="square" lIns="72009" tIns="72009" rIns="72009" bIns="72009" numCol="1" spcCol="0" rtlCol="0" fromWordArt="0" anchor="ctr" anchorCtr="0" forceAA="0" compatLnSpc="1">
            <a:prstTxWarp prst="textNoShape">
              <a:avLst/>
            </a:prstTxWarp>
            <a:noAutofit/>
          </a:bodyPr>
          <a:lstStyle/>
          <a:p>
            <a:pPr lvl="0" algn="ctr" defTabSz="914400" fontAlgn="base">
              <a:lnSpc>
                <a:spcPct val="90000"/>
              </a:lnSpc>
              <a:spcBef>
                <a:spcPct val="0"/>
              </a:spcBef>
              <a:spcAft>
                <a:spcPct val="0"/>
              </a:spcAft>
              <a:defRPr/>
            </a:pPr>
            <a:r>
              <a:rPr lang="ru-RU" sz="1600" b="1" kern="0" dirty="0">
                <a:solidFill>
                  <a:srgbClr val="FFFFFF"/>
                </a:solidFill>
                <a:latin typeface="Arial"/>
                <a:cs typeface="Arial"/>
              </a:rPr>
              <a:t>Инвестиционные возможности</a:t>
            </a:r>
            <a:endParaRPr lang="en-US" sz="1600" b="1" kern="0" dirty="0">
              <a:solidFill>
                <a:srgbClr val="FFFFFF"/>
              </a:solidFill>
              <a:latin typeface="Arial"/>
              <a:cs typeface="Arial"/>
            </a:endParaRPr>
          </a:p>
        </p:txBody>
      </p:sp>
      <p:sp>
        <p:nvSpPr>
          <p:cNvPr id="10" name="Pentagon 9"/>
          <p:cNvSpPr/>
          <p:nvPr/>
        </p:nvSpPr>
        <p:spPr>
          <a:xfrm>
            <a:off x="250825" y="1251661"/>
            <a:ext cx="2900804" cy="411480"/>
          </a:xfrm>
          <a:prstGeom prst="homePlate">
            <a:avLst>
              <a:gd name="adj" fmla="val 19760"/>
            </a:avLst>
          </a:prstGeom>
          <a:solidFill>
            <a:srgbClr val="002960"/>
          </a:solidFill>
          <a:ln w="6350">
            <a:solidFill>
              <a:srgbClr val="002960"/>
            </a:solidFill>
            <a:miter lim="800000"/>
            <a:headEnd/>
            <a:tailEnd/>
          </a:ln>
        </p:spPr>
        <p:txBody>
          <a:bodyPr lIns="72000" tIns="72000" rIns="72000" bIns="72000" anchor="ctr"/>
          <a:lstStyle/>
          <a:p>
            <a:pPr lvl="0" algn="ctr" defTabSz="914400" eaLnBrk="0" hangingPunct="0">
              <a:lnSpc>
                <a:spcPct val="90000"/>
              </a:lnSpc>
              <a:spcBef>
                <a:spcPct val="0"/>
              </a:spcBef>
              <a:defRPr/>
            </a:pPr>
            <a:r>
              <a:rPr lang="ru-RU" sz="1600" b="1" kern="0" dirty="0">
                <a:solidFill>
                  <a:srgbClr val="FFFFFF"/>
                </a:solidFill>
                <a:latin typeface="Arial"/>
                <a:cs typeface="Arial" pitchFamily="34" charset="0"/>
              </a:rPr>
              <a:t>Обзор</a:t>
            </a:r>
            <a:endParaRPr kumimoji="0" lang="en-US" sz="1600" b="1" i="0" u="none" strike="noStrike" kern="0" cap="none" spc="0" normalizeH="0" baseline="0" noProof="0" dirty="0">
              <a:ln>
                <a:noFill/>
              </a:ln>
              <a:solidFill>
                <a:srgbClr val="FFFFFF"/>
              </a:solidFill>
              <a:effectLst/>
              <a:uLnTx/>
              <a:uFillTx/>
              <a:latin typeface="Arial"/>
              <a:cs typeface="Arial" pitchFamily="34" charset="0"/>
            </a:endParaRPr>
          </a:p>
        </p:txBody>
      </p:sp>
      <p:sp>
        <p:nvSpPr>
          <p:cNvPr id="11" name="Rectangle 8"/>
          <p:cNvSpPr>
            <a:spLocks noChangeArrowheads="1"/>
          </p:cNvSpPr>
          <p:nvPr/>
        </p:nvSpPr>
        <p:spPr bwMode="gray">
          <a:xfrm>
            <a:off x="244475" y="1887475"/>
            <a:ext cx="2819048" cy="4073893"/>
          </a:xfrm>
          <a:prstGeom prst="rect">
            <a:avLst/>
          </a:prstGeom>
          <a:noFill/>
          <a:ln w="6350">
            <a:solidFill>
              <a:srgbClr val="002960"/>
            </a:solidFill>
            <a:miter lim="800000"/>
            <a:headEnd/>
            <a:tailEnd/>
          </a:ln>
        </p:spPr>
        <p:txBody>
          <a:bodyPr wrap="square" lIns="91440" tIns="91440" rIns="0" bIns="0" anchorCtr="0">
            <a:noAutofit/>
          </a:bodyPr>
          <a:lstStyle/>
          <a:p>
            <a:pPr marL="171450" marR="0" lvl="0" indent="-171450" defTabSz="966788" eaLnBrk="0" fontAlgn="auto" latinLnBrk="0" hangingPunct="0">
              <a:lnSpc>
                <a:spcPct val="90000"/>
              </a:lnSpc>
              <a:spcBef>
                <a:spcPts val="900"/>
              </a:spcBef>
              <a:spcAft>
                <a:spcPts val="0"/>
              </a:spcAft>
              <a:buClr>
                <a:srgbClr val="FF6600"/>
              </a:buClr>
              <a:buSzPct val="100000"/>
              <a:buFont typeface="Arial" pitchFamily="34" charset="0"/>
              <a:buChar char="•"/>
              <a:tabLst/>
              <a:defRPr/>
            </a:pPr>
            <a:endParaRPr kumimoji="0" lang="en-US" sz="1400" b="0" i="0" u="none" strike="noStrike" kern="0" cap="none" spc="0" normalizeH="0" baseline="0" noProof="0" dirty="0">
              <a:ln>
                <a:noFill/>
              </a:ln>
              <a:solidFill>
                <a:sysClr val="windowText" lastClr="000000"/>
              </a:solidFill>
              <a:effectLst/>
              <a:uLnTx/>
              <a:uFillTx/>
              <a:latin typeface="Arial"/>
              <a:cs typeface="Arial" pitchFamily="34" charset="0"/>
            </a:endParaRPr>
          </a:p>
        </p:txBody>
      </p:sp>
      <p:sp>
        <p:nvSpPr>
          <p:cNvPr id="12" name="Pentagon 11"/>
          <p:cNvSpPr/>
          <p:nvPr/>
        </p:nvSpPr>
        <p:spPr>
          <a:xfrm>
            <a:off x="3275855" y="1981510"/>
            <a:ext cx="1665261" cy="2165797"/>
          </a:xfrm>
          <a:prstGeom prst="homePlate">
            <a:avLst>
              <a:gd name="adj" fmla="val 19760"/>
            </a:avLst>
          </a:prstGeom>
          <a:solidFill>
            <a:srgbClr val="0066CC"/>
          </a:solidFill>
          <a:ln w="6350">
            <a:noFill/>
            <a:miter lim="800000"/>
            <a:headEnd/>
            <a:tailEnd/>
          </a:ln>
        </p:spPr>
        <p:txBody>
          <a:bodyPr lIns="72000" tIns="72000" rIns="72000" bIns="72000" anchor="ctr"/>
          <a:lstStyle/>
          <a:p>
            <a:pPr marL="0" marR="0" lvl="0" indent="0" defTabSz="914400" eaLnBrk="0" fontAlgn="auto" latinLnBrk="0" hangingPunct="0">
              <a:lnSpc>
                <a:spcPct val="90000"/>
              </a:lnSpc>
              <a:spcBef>
                <a:spcPct val="0"/>
              </a:spcBef>
              <a:spcAft>
                <a:spcPts val="0"/>
              </a:spcAft>
              <a:buClrTx/>
              <a:buSzTx/>
              <a:buFontTx/>
              <a:buNone/>
              <a:tabLst/>
              <a:defRPr/>
            </a:pPr>
            <a:r>
              <a:rPr lang="ru-RU" sz="1500" b="1" kern="0" dirty="0">
                <a:solidFill>
                  <a:srgbClr val="FFFFFF"/>
                </a:solidFill>
                <a:latin typeface="Arial"/>
                <a:cs typeface="Arial" pitchFamily="34" charset="0"/>
              </a:rPr>
              <a:t>Создание фонда доступного жилья</a:t>
            </a:r>
            <a:endParaRPr lang="en-US" sz="1500" b="1" kern="0" noProof="0" dirty="0">
              <a:solidFill>
                <a:srgbClr val="FFFFFF"/>
              </a:solidFill>
              <a:latin typeface="Arial"/>
              <a:cs typeface="Arial" pitchFamily="34" charset="0"/>
            </a:endParaRPr>
          </a:p>
          <a:p>
            <a:pPr marL="0" marR="0" lvl="0" indent="0" defTabSz="914400" eaLnBrk="0" fontAlgn="auto" latinLnBrk="0" hangingPunct="0">
              <a:lnSpc>
                <a:spcPct val="90000"/>
              </a:lnSpc>
              <a:spcBef>
                <a:spcPct val="0"/>
              </a:spcBef>
              <a:spcAft>
                <a:spcPts val="0"/>
              </a:spcAft>
              <a:buClrTx/>
              <a:buSzTx/>
              <a:buFontTx/>
              <a:buNone/>
              <a:tabLst/>
              <a:defRPr/>
            </a:pPr>
            <a:r>
              <a:rPr kumimoji="0" lang="en-US" sz="1500" b="1" i="0" u="none" strike="noStrike" kern="0" cap="none" spc="0" normalizeH="0" baseline="0" dirty="0">
                <a:ln>
                  <a:noFill/>
                </a:ln>
                <a:solidFill>
                  <a:srgbClr val="FFFFFF"/>
                </a:solidFill>
                <a:effectLst/>
                <a:uLnTx/>
                <a:uFillTx/>
                <a:latin typeface="Arial"/>
                <a:cs typeface="Arial" pitchFamily="34" charset="0"/>
              </a:rPr>
              <a:t>($250</a:t>
            </a:r>
            <a:r>
              <a:rPr kumimoji="0" lang="ru-RU" sz="1500" b="1" i="0" u="none" strike="noStrike" kern="0" cap="none" spc="0" normalizeH="0" baseline="0" dirty="0">
                <a:ln>
                  <a:noFill/>
                </a:ln>
                <a:solidFill>
                  <a:srgbClr val="FFFFFF"/>
                </a:solidFill>
                <a:effectLst/>
                <a:uLnTx/>
                <a:uFillTx/>
                <a:latin typeface="Arial"/>
                <a:cs typeface="Arial" pitchFamily="34" charset="0"/>
              </a:rPr>
              <a:t>М</a:t>
            </a:r>
            <a:r>
              <a:rPr kumimoji="0" lang="en-US" sz="1500" b="1" i="0" u="none" strike="noStrike" kern="0" cap="none" spc="0" normalizeH="0" dirty="0">
                <a:ln>
                  <a:noFill/>
                </a:ln>
                <a:solidFill>
                  <a:srgbClr val="FFFFFF"/>
                </a:solidFill>
                <a:effectLst/>
                <a:uLnTx/>
                <a:uFillTx/>
                <a:latin typeface="Arial"/>
                <a:cs typeface="Arial" pitchFamily="34" charset="0"/>
              </a:rPr>
              <a:t>)</a:t>
            </a:r>
            <a:endParaRPr kumimoji="0" lang="en-US" sz="1500" b="1" i="0" u="none" strike="noStrike" kern="0" cap="none" spc="0" normalizeH="0" baseline="0" noProof="0" dirty="0">
              <a:ln>
                <a:noFill/>
              </a:ln>
              <a:solidFill>
                <a:srgbClr val="FFFFFF"/>
              </a:solidFill>
              <a:effectLst/>
              <a:uLnTx/>
              <a:uFillTx/>
              <a:latin typeface="Arial"/>
              <a:cs typeface="Arial" pitchFamily="34" charset="0"/>
            </a:endParaRPr>
          </a:p>
        </p:txBody>
      </p:sp>
      <p:sp>
        <p:nvSpPr>
          <p:cNvPr id="13" name="Pentagon 12"/>
          <p:cNvSpPr/>
          <p:nvPr/>
        </p:nvSpPr>
        <p:spPr>
          <a:xfrm>
            <a:off x="3275856" y="4279779"/>
            <a:ext cx="1740761" cy="1850115"/>
          </a:xfrm>
          <a:prstGeom prst="homePlate">
            <a:avLst>
              <a:gd name="adj" fmla="val 19760"/>
            </a:avLst>
          </a:prstGeom>
          <a:solidFill>
            <a:srgbClr val="0066CC"/>
          </a:solidFill>
          <a:ln w="6350">
            <a:noFill/>
            <a:miter lim="800000"/>
            <a:headEnd/>
            <a:tailEnd/>
          </a:ln>
        </p:spPr>
        <p:txBody>
          <a:bodyPr wrap="none" lIns="72000" tIns="72000" rIns="0" bIns="72000" anchor="ctr"/>
          <a:lstStyle/>
          <a:p>
            <a:pPr marL="0" marR="0" lvl="0" indent="0" defTabSz="914400" eaLnBrk="0" fontAlgn="auto" latinLnBrk="0" hangingPunct="0">
              <a:lnSpc>
                <a:spcPct val="90000"/>
              </a:lnSpc>
              <a:spcBef>
                <a:spcPct val="0"/>
              </a:spcBef>
              <a:spcAft>
                <a:spcPts val="0"/>
              </a:spcAft>
              <a:buClrTx/>
              <a:buSzTx/>
              <a:buFontTx/>
              <a:buNone/>
              <a:tabLst/>
              <a:defRPr/>
            </a:pPr>
            <a:r>
              <a:rPr lang="ru-RU" sz="1500" b="1" kern="0" dirty="0">
                <a:solidFill>
                  <a:srgbClr val="FFFFFF"/>
                </a:solidFill>
                <a:latin typeface="Arial"/>
                <a:cs typeface="Arial" pitchFamily="34" charset="0"/>
              </a:rPr>
              <a:t>Индустриальные </a:t>
            </a:r>
          </a:p>
          <a:p>
            <a:pPr marL="0" marR="0" lvl="0" indent="0" defTabSz="914400" eaLnBrk="0" fontAlgn="auto" latinLnBrk="0" hangingPunct="0">
              <a:lnSpc>
                <a:spcPct val="90000"/>
              </a:lnSpc>
              <a:spcBef>
                <a:spcPct val="0"/>
              </a:spcBef>
              <a:spcAft>
                <a:spcPts val="0"/>
              </a:spcAft>
              <a:buClrTx/>
              <a:buSzTx/>
              <a:buFontTx/>
              <a:buNone/>
              <a:tabLst/>
              <a:defRPr/>
            </a:pPr>
            <a:r>
              <a:rPr lang="ru-RU" sz="1500" b="1" kern="0" dirty="0">
                <a:solidFill>
                  <a:srgbClr val="FFFFFF"/>
                </a:solidFill>
                <a:latin typeface="Arial"/>
                <a:cs typeface="Arial" pitchFamily="34" charset="0"/>
              </a:rPr>
              <a:t>парки</a:t>
            </a:r>
            <a:endParaRPr lang="en-US" sz="1500" b="1" kern="0" dirty="0">
              <a:solidFill>
                <a:srgbClr val="FFFFFF"/>
              </a:solidFill>
              <a:latin typeface="Arial"/>
              <a:cs typeface="Arial" pitchFamily="34" charset="0"/>
            </a:endParaRPr>
          </a:p>
          <a:p>
            <a:pPr marL="0" marR="0" lvl="0" indent="0" defTabSz="914400" eaLnBrk="0" fontAlgn="auto" latinLnBrk="0" hangingPunct="0">
              <a:lnSpc>
                <a:spcPct val="90000"/>
              </a:lnSpc>
              <a:spcBef>
                <a:spcPct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a:cs typeface="Arial" pitchFamily="34" charset="0"/>
              </a:rPr>
              <a:t>($</a:t>
            </a:r>
            <a:r>
              <a:rPr kumimoji="0" lang="en-US" sz="1500" b="1" i="0" u="none" strike="noStrike" kern="0" cap="none" spc="0" normalizeH="0" noProof="0" dirty="0">
                <a:ln>
                  <a:noFill/>
                </a:ln>
                <a:solidFill>
                  <a:srgbClr val="FFFFFF"/>
                </a:solidFill>
                <a:effectLst/>
                <a:uLnTx/>
                <a:uFillTx/>
                <a:latin typeface="Arial"/>
                <a:cs typeface="Arial" pitchFamily="34" charset="0"/>
              </a:rPr>
              <a:t>215</a:t>
            </a:r>
            <a:r>
              <a:rPr kumimoji="0" lang="ru-RU" sz="1500" b="1" i="0" u="none" strike="noStrike" kern="0" cap="none" spc="0" normalizeH="0" noProof="0" dirty="0">
                <a:ln>
                  <a:noFill/>
                </a:ln>
                <a:solidFill>
                  <a:srgbClr val="FFFFFF"/>
                </a:solidFill>
                <a:effectLst/>
                <a:uLnTx/>
                <a:uFillTx/>
                <a:latin typeface="Arial"/>
                <a:cs typeface="Arial" pitchFamily="34" charset="0"/>
              </a:rPr>
              <a:t>М</a:t>
            </a:r>
            <a:r>
              <a:rPr kumimoji="0" lang="en-US" sz="1500" b="1" i="0" u="none" strike="noStrike" kern="0" cap="none" spc="0" normalizeH="0" noProof="0" dirty="0">
                <a:ln>
                  <a:noFill/>
                </a:ln>
                <a:solidFill>
                  <a:srgbClr val="FFFFFF"/>
                </a:solidFill>
                <a:effectLst/>
                <a:uLnTx/>
                <a:uFillTx/>
                <a:latin typeface="Arial"/>
                <a:cs typeface="Arial" pitchFamily="34" charset="0"/>
              </a:rPr>
              <a:t>)</a:t>
            </a:r>
            <a:endParaRPr kumimoji="0" lang="en-US" sz="1500" b="1" i="0" u="none" strike="noStrike" kern="0" cap="none" spc="0" normalizeH="0" baseline="0" noProof="0" dirty="0">
              <a:ln>
                <a:noFill/>
              </a:ln>
              <a:solidFill>
                <a:srgbClr val="FFFFFF"/>
              </a:solidFill>
              <a:effectLst/>
              <a:uLnTx/>
              <a:uFillTx/>
              <a:latin typeface="Arial"/>
              <a:cs typeface="Arial" pitchFamily="34" charset="0"/>
            </a:endParaRPr>
          </a:p>
        </p:txBody>
      </p:sp>
      <p:cxnSp>
        <p:nvCxnSpPr>
          <p:cNvPr id="15" name="Straight Connector 14"/>
          <p:cNvCxnSpPr/>
          <p:nvPr/>
        </p:nvCxnSpPr>
        <p:spPr>
          <a:xfrm>
            <a:off x="0" y="1027326"/>
            <a:ext cx="9144000" cy="0"/>
          </a:xfrm>
          <a:prstGeom prst="line">
            <a:avLst/>
          </a:prstGeom>
          <a:ln w="38100" cmpd="sng">
            <a:solidFill>
              <a:schemeClr val="tx2"/>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6450384"/>
            <a:ext cx="7706983" cy="0"/>
          </a:xfrm>
          <a:prstGeom prst="line">
            <a:avLst/>
          </a:prstGeom>
          <a:ln w="38100" cmpd="sng">
            <a:solidFill>
              <a:schemeClr val="tx2"/>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sp>
        <p:nvSpPr>
          <p:cNvPr id="20" name="Rectangle 8"/>
          <p:cNvSpPr>
            <a:spLocks noChangeArrowheads="1"/>
          </p:cNvSpPr>
          <p:nvPr/>
        </p:nvSpPr>
        <p:spPr bwMode="gray">
          <a:xfrm>
            <a:off x="244475" y="1887475"/>
            <a:ext cx="2819048" cy="4468875"/>
          </a:xfrm>
          <a:prstGeom prst="rect">
            <a:avLst/>
          </a:prstGeom>
          <a:noFill/>
          <a:ln w="6350">
            <a:solidFill>
              <a:srgbClr val="002960"/>
            </a:solidFill>
            <a:miter lim="800000"/>
            <a:headEnd/>
            <a:tailEnd/>
          </a:ln>
        </p:spPr>
        <p:txBody>
          <a:bodyPr wrap="square" lIns="91440" tIns="91440" rIns="0" bIns="0" anchorCtr="0">
            <a:noAutofit/>
          </a:bodyPr>
          <a:lstStyle/>
          <a:p>
            <a:pPr marL="171450" lvl="0" indent="-171450" defTabSz="966788" eaLnBrk="0" hangingPunct="0">
              <a:lnSpc>
                <a:spcPct val="90000"/>
              </a:lnSpc>
              <a:spcBef>
                <a:spcPts val="900"/>
              </a:spcBef>
              <a:buClr>
                <a:srgbClr val="FF6600"/>
              </a:buClr>
              <a:buSzPct val="100000"/>
              <a:buFont typeface="Arial" pitchFamily="34" charset="0"/>
              <a:buChar char="•"/>
              <a:defRPr/>
            </a:pPr>
            <a:r>
              <a:rPr lang="ru-RU" sz="1400" kern="0" dirty="0" err="1">
                <a:solidFill>
                  <a:sysClr val="windowText" lastClr="000000"/>
                </a:solidFill>
                <a:latin typeface="Arial"/>
                <a:cs typeface="Arial" pitchFamily="34" charset="0"/>
              </a:rPr>
              <a:t>Рзвитие</a:t>
            </a:r>
            <a:r>
              <a:rPr lang="ru-RU" sz="1400" kern="0" dirty="0">
                <a:solidFill>
                  <a:sysClr val="windowText" lastClr="000000"/>
                </a:solidFill>
                <a:latin typeface="Arial"/>
                <a:cs typeface="Arial" pitchFamily="34" charset="0"/>
              </a:rPr>
              <a:t> фонда н</a:t>
            </a:r>
            <a:r>
              <a:rPr lang="ru-RU" sz="1400" kern="0" noProof="0" dirty="0" err="1">
                <a:solidFill>
                  <a:sysClr val="windowText" lastClr="000000"/>
                </a:solidFill>
                <a:latin typeface="Arial"/>
                <a:cs typeface="Arial" pitchFamily="34" charset="0"/>
              </a:rPr>
              <a:t>едвижимости</a:t>
            </a:r>
            <a:r>
              <a:rPr lang="ru-RU" sz="1400" kern="0" noProof="0" dirty="0">
                <a:solidFill>
                  <a:sysClr val="windowText" lastClr="000000"/>
                </a:solidFill>
                <a:latin typeface="Arial"/>
                <a:cs typeface="Arial" pitchFamily="34" charset="0"/>
              </a:rPr>
              <a:t> привносит более в </a:t>
            </a:r>
            <a:r>
              <a:rPr lang="en-US" sz="1400" kern="0" dirty="0">
                <a:solidFill>
                  <a:sysClr val="windowText" lastClr="000000"/>
                </a:solidFill>
                <a:latin typeface="Arial"/>
                <a:cs typeface="Arial" pitchFamily="34" charset="0"/>
              </a:rPr>
              <a:t>8%</a:t>
            </a:r>
            <a:r>
              <a:rPr lang="ru-RU" sz="1400" kern="0" dirty="0">
                <a:solidFill>
                  <a:sysClr val="windowText" lastClr="000000"/>
                </a:solidFill>
                <a:latin typeface="Arial"/>
                <a:cs typeface="Arial" pitchFamily="34" charset="0"/>
              </a:rPr>
              <a:t> </a:t>
            </a:r>
            <a:r>
              <a:rPr lang="ru-RU" sz="1400" kern="0" noProof="0" dirty="0">
                <a:solidFill>
                  <a:sysClr val="windowText" lastClr="000000"/>
                </a:solidFill>
                <a:latin typeface="Arial"/>
                <a:cs typeface="Arial" pitchFamily="34" charset="0"/>
              </a:rPr>
              <a:t>нац. ВВП при темпе роста </a:t>
            </a:r>
            <a:r>
              <a:rPr lang="en-US" sz="1400" kern="0" noProof="0" dirty="0">
                <a:solidFill>
                  <a:sysClr val="windowText" lastClr="000000"/>
                </a:solidFill>
                <a:latin typeface="Arial"/>
                <a:cs typeface="Arial" pitchFamily="34" charset="0"/>
              </a:rPr>
              <a:t>6% (2015/16).</a:t>
            </a:r>
          </a:p>
          <a:p>
            <a:pPr marL="171450" lvl="0" indent="-171450" defTabSz="966788" eaLnBrk="0" hangingPunct="0">
              <a:lnSpc>
                <a:spcPct val="90000"/>
              </a:lnSpc>
              <a:spcBef>
                <a:spcPts val="900"/>
              </a:spcBef>
              <a:buClr>
                <a:srgbClr val="FF6600"/>
              </a:buClr>
              <a:buSzPct val="100000"/>
              <a:buFont typeface="Arial" pitchFamily="34" charset="0"/>
              <a:buChar char="•"/>
            </a:pPr>
            <a:r>
              <a:rPr kumimoji="0" lang="ru-RU" sz="1400" b="0" i="0" u="none" strike="noStrike" kern="0" cap="none" spc="0" normalizeH="0" baseline="0" noProof="0" dirty="0">
                <a:ln>
                  <a:noFill/>
                </a:ln>
                <a:solidFill>
                  <a:sysClr val="windowText" lastClr="000000"/>
                </a:solidFill>
                <a:effectLst/>
                <a:uLnTx/>
                <a:uFillTx/>
                <a:latin typeface="Arial"/>
                <a:cs typeface="Arial" pitchFamily="34" charset="0"/>
              </a:rPr>
              <a:t>Инвестиции в этот сектор возросли с </a:t>
            </a:r>
            <a:r>
              <a:rPr kumimoji="0" lang="en-US" sz="1400" b="0" i="0" u="none" strike="noStrike" kern="0" cap="none" spc="0" normalizeH="0" baseline="0" noProof="0" dirty="0">
                <a:ln>
                  <a:noFill/>
                </a:ln>
                <a:solidFill>
                  <a:sysClr val="windowText" lastClr="000000"/>
                </a:solidFill>
                <a:effectLst/>
                <a:uLnTx/>
                <a:uFillTx/>
                <a:latin typeface="Arial"/>
                <a:cs typeface="Arial" pitchFamily="34" charset="0"/>
              </a:rPr>
              <a:t>$100</a:t>
            </a:r>
            <a:r>
              <a:rPr kumimoji="0" lang="ru-RU" sz="1400" b="0" i="0" u="none" strike="noStrike" kern="0" cap="none" spc="0" normalizeH="0" baseline="0" noProof="0" dirty="0">
                <a:ln>
                  <a:noFill/>
                </a:ln>
                <a:solidFill>
                  <a:sysClr val="windowText" lastClr="000000"/>
                </a:solidFill>
                <a:effectLst/>
                <a:uLnTx/>
                <a:uFillTx/>
                <a:latin typeface="Arial"/>
                <a:cs typeface="Arial" pitchFamily="34" charset="0"/>
              </a:rPr>
              <a:t>М до </a:t>
            </a:r>
            <a:r>
              <a:rPr kumimoji="0" lang="en-US" sz="1400" b="0" i="0" u="none" strike="noStrike" kern="0" cap="none" spc="0" normalizeH="0" baseline="0" noProof="0" dirty="0">
                <a:ln>
                  <a:noFill/>
                </a:ln>
                <a:solidFill>
                  <a:sysClr val="windowText" lastClr="000000"/>
                </a:solidFill>
                <a:effectLst/>
                <a:uLnTx/>
                <a:uFillTx/>
                <a:latin typeface="Arial"/>
                <a:cs typeface="Arial" pitchFamily="34" charset="0"/>
              </a:rPr>
              <a:t>$596</a:t>
            </a:r>
            <a:r>
              <a:rPr kumimoji="0" lang="ru-RU" sz="1400" b="0" i="0" u="none" strike="noStrike" kern="0" cap="none" spc="0" normalizeH="0" baseline="0" noProof="0" dirty="0">
                <a:ln>
                  <a:noFill/>
                </a:ln>
                <a:solidFill>
                  <a:sysClr val="windowText" lastClr="000000"/>
                </a:solidFill>
                <a:effectLst/>
                <a:uLnTx/>
                <a:uFillTx/>
                <a:latin typeface="Arial"/>
                <a:cs typeface="Arial" pitchFamily="34" charset="0"/>
              </a:rPr>
              <a:t>М за последние 1</a:t>
            </a:r>
            <a:r>
              <a:rPr kumimoji="0" lang="en-US" sz="1400" b="0" i="0" u="none" strike="noStrike" kern="0" cap="none" spc="0" normalizeH="0" baseline="0" noProof="0" dirty="0">
                <a:ln>
                  <a:noFill/>
                </a:ln>
                <a:solidFill>
                  <a:sysClr val="windowText" lastClr="000000"/>
                </a:solidFill>
                <a:effectLst/>
                <a:uLnTx/>
                <a:uFillTx/>
                <a:latin typeface="Arial"/>
                <a:cs typeface="Arial" pitchFamily="34" charset="0"/>
              </a:rPr>
              <a:t>4 </a:t>
            </a:r>
            <a:r>
              <a:rPr kumimoji="0" lang="ru-RU" sz="1400" b="0" i="0" u="none" strike="noStrike" kern="0" cap="none" spc="0" normalizeH="0" baseline="0" noProof="0" dirty="0">
                <a:ln>
                  <a:noFill/>
                </a:ln>
                <a:solidFill>
                  <a:sysClr val="windowText" lastClr="000000"/>
                </a:solidFill>
                <a:effectLst/>
                <a:uLnTx/>
                <a:uFillTx/>
                <a:latin typeface="Arial"/>
                <a:cs typeface="Arial" pitchFamily="34" charset="0"/>
              </a:rPr>
              <a:t>лет</a:t>
            </a:r>
            <a:r>
              <a:rPr lang="ru-RU" sz="1400" kern="0" dirty="0">
                <a:solidFill>
                  <a:sysClr val="windowText" lastClr="000000"/>
                </a:solidFill>
                <a:latin typeface="Arial"/>
                <a:cs typeface="Arial" pitchFamily="34" charset="0"/>
              </a:rPr>
              <a:t> благодаря повышенному спросу потребителя и развитию коммунальных инфраструктур</a:t>
            </a:r>
            <a:r>
              <a:rPr lang="en-US" sz="1400" kern="0" dirty="0">
                <a:solidFill>
                  <a:sysClr val="windowText" lastClr="000000"/>
                </a:solidFill>
                <a:latin typeface="Arial"/>
                <a:cs typeface="Arial" pitchFamily="34" charset="0"/>
              </a:rPr>
              <a:t>. </a:t>
            </a:r>
            <a:endParaRPr kumimoji="0" lang="en-US" sz="1400" b="0" i="0" u="none" strike="noStrike" kern="0" cap="none" spc="0" normalizeH="0" baseline="0" noProof="0" dirty="0">
              <a:ln>
                <a:noFill/>
              </a:ln>
              <a:solidFill>
                <a:sysClr val="windowText" lastClr="000000"/>
              </a:solidFill>
              <a:effectLst/>
              <a:uLnTx/>
              <a:uFillTx/>
              <a:latin typeface="Arial"/>
              <a:cs typeface="Arial" pitchFamily="34" charset="0"/>
            </a:endParaRPr>
          </a:p>
        </p:txBody>
      </p:sp>
      <p:sp>
        <p:nvSpPr>
          <p:cNvPr id="21" name="object 18"/>
          <p:cNvSpPr/>
          <p:nvPr/>
        </p:nvSpPr>
        <p:spPr>
          <a:xfrm>
            <a:off x="310362" y="4565202"/>
            <a:ext cx="2699973" cy="165599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98328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bwMode="auto">
          <a:xfrm>
            <a:off x="1295401" y="339807"/>
            <a:ext cx="6319234" cy="541718"/>
          </a:xfrm>
          <a:solidFill>
            <a:schemeClr val="tx2"/>
          </a:solidFill>
        </p:spPr>
        <p:txBody>
          <a:bodyPr vert="horz" wrap="square" lIns="68580" tIns="34290" rIns="68580" bIns="34290" numCol="1" rtlCol="0" anchor="t" anchorCtr="0" compatLnSpc="1">
            <a:prstTxWarp prst="textNoShape">
              <a:avLst/>
            </a:prstTxWarp>
            <a:normAutofit/>
          </a:bodyPr>
          <a:lstStyle/>
          <a:p>
            <a:pPr algn="ctr">
              <a:defRPr/>
            </a:pPr>
            <a:r>
              <a:rPr lang="ru-RU" sz="2800" dirty="0">
                <a:solidFill>
                  <a:schemeClr val="bg1"/>
                </a:solidFill>
                <a:latin typeface="Arial"/>
                <a:cs typeface="Arial"/>
              </a:rPr>
              <a:t>Руанда</a:t>
            </a:r>
            <a:r>
              <a:rPr lang="en-US" sz="2800" dirty="0">
                <a:solidFill>
                  <a:schemeClr val="bg1"/>
                </a:solidFill>
                <a:latin typeface="Arial"/>
                <a:cs typeface="Arial"/>
              </a:rPr>
              <a:t>: </a:t>
            </a:r>
            <a:r>
              <a:rPr lang="ru-RU" sz="2800" dirty="0">
                <a:solidFill>
                  <a:schemeClr val="bg1"/>
                </a:solidFill>
                <a:latin typeface="Arial"/>
                <a:cs typeface="Arial"/>
              </a:rPr>
              <a:t>статистика</a:t>
            </a:r>
            <a:endParaRPr lang="en-US" sz="2800" dirty="0">
              <a:solidFill>
                <a:schemeClr val="bg1"/>
              </a:solidFill>
              <a:latin typeface="Arial"/>
              <a:cs typeface="Arial"/>
            </a:endParaRPr>
          </a:p>
        </p:txBody>
      </p:sp>
      <p:pic>
        <p:nvPicPr>
          <p:cNvPr id="7" name="Picture 2" descr="C:\Users\philipl\Desktop\images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8168" y="2023717"/>
            <a:ext cx="3921617" cy="35308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80593" y="1776410"/>
            <a:ext cx="2119913" cy="300082"/>
          </a:xfrm>
          <a:prstGeom prst="rect">
            <a:avLst/>
          </a:prstGeom>
          <a:noFill/>
          <a:ln>
            <a:solidFill>
              <a:schemeClr val="accent1"/>
            </a:solidFill>
          </a:ln>
        </p:spPr>
        <p:txBody>
          <a:bodyPr wrap="square" rtlCol="0">
            <a:spAutoFit/>
          </a:bodyPr>
          <a:lstStyle/>
          <a:p>
            <a:r>
              <a:rPr lang="ru-RU" sz="1350" dirty="0"/>
              <a:t>Территория</a:t>
            </a:r>
            <a:r>
              <a:rPr lang="en-US" sz="1350" dirty="0"/>
              <a:t>: </a:t>
            </a:r>
            <a:r>
              <a:rPr lang="en-US" sz="1350" b="1" dirty="0"/>
              <a:t>26</a:t>
            </a:r>
            <a:r>
              <a:rPr lang="ru-RU" sz="1350" b="1" dirty="0"/>
              <a:t> </a:t>
            </a:r>
            <a:r>
              <a:rPr lang="en-US" sz="1350" b="1" dirty="0"/>
              <a:t>338</a:t>
            </a:r>
            <a:r>
              <a:rPr lang="ru-RU" sz="1350" b="1" dirty="0"/>
              <a:t> </a:t>
            </a:r>
            <a:r>
              <a:rPr lang="ru-RU" sz="1350" b="1" dirty="0" err="1"/>
              <a:t>кв.км</a:t>
            </a:r>
            <a:r>
              <a:rPr lang="ru-RU" sz="1350" b="1" dirty="0"/>
              <a:t>.</a:t>
            </a:r>
            <a:r>
              <a:rPr lang="en-US" sz="1350" dirty="0"/>
              <a:t> </a:t>
            </a:r>
          </a:p>
        </p:txBody>
      </p:sp>
      <p:sp>
        <p:nvSpPr>
          <p:cNvPr id="9" name="TextBox 8"/>
          <p:cNvSpPr txBox="1"/>
          <p:nvPr/>
        </p:nvSpPr>
        <p:spPr>
          <a:xfrm>
            <a:off x="6661887" y="2191908"/>
            <a:ext cx="1479789" cy="300082"/>
          </a:xfrm>
          <a:prstGeom prst="rect">
            <a:avLst/>
          </a:prstGeom>
          <a:noFill/>
          <a:ln>
            <a:solidFill>
              <a:schemeClr val="accent1"/>
            </a:solidFill>
          </a:ln>
        </p:spPr>
        <p:txBody>
          <a:bodyPr wrap="square" rtlCol="0">
            <a:spAutoFit/>
          </a:bodyPr>
          <a:lstStyle/>
          <a:p>
            <a:r>
              <a:rPr lang="ru-RU" sz="1350" dirty="0"/>
              <a:t>Столица</a:t>
            </a:r>
            <a:r>
              <a:rPr lang="en-US" sz="1350" b="1" dirty="0"/>
              <a:t>: </a:t>
            </a:r>
            <a:r>
              <a:rPr lang="ru-RU" sz="1350" b="1" dirty="0"/>
              <a:t>Кигали</a:t>
            </a:r>
            <a:endParaRPr lang="en-US" sz="1350" b="1" dirty="0"/>
          </a:p>
        </p:txBody>
      </p:sp>
      <p:sp>
        <p:nvSpPr>
          <p:cNvPr id="10" name="TextBox 9"/>
          <p:cNvSpPr txBox="1"/>
          <p:nvPr/>
        </p:nvSpPr>
        <p:spPr>
          <a:xfrm>
            <a:off x="6814038" y="3062568"/>
            <a:ext cx="2061514" cy="1269578"/>
          </a:xfrm>
          <a:prstGeom prst="rect">
            <a:avLst/>
          </a:prstGeom>
          <a:noFill/>
          <a:ln>
            <a:solidFill>
              <a:schemeClr val="accent1"/>
            </a:solidFill>
          </a:ln>
        </p:spPr>
        <p:txBody>
          <a:bodyPr wrap="square" rtlCol="0">
            <a:spAutoFit/>
          </a:bodyPr>
          <a:lstStyle/>
          <a:p>
            <a:pPr lvl="0">
              <a:defRPr/>
            </a:pPr>
            <a:r>
              <a:rPr lang="ru-RU" sz="1350" dirty="0"/>
              <a:t>Население</a:t>
            </a:r>
            <a:r>
              <a:rPr lang="en-US" sz="1350" dirty="0"/>
              <a:t>: </a:t>
            </a:r>
            <a:r>
              <a:rPr lang="en-US" sz="1350" b="1" dirty="0"/>
              <a:t>12M, 162M</a:t>
            </a:r>
            <a:r>
              <a:rPr lang="ru-RU" sz="1350" b="1" dirty="0"/>
              <a:t> – страны </a:t>
            </a:r>
            <a:r>
              <a:rPr lang="en-US" sz="1350" b="1" dirty="0"/>
              <a:t>EAC, </a:t>
            </a:r>
            <a:r>
              <a:rPr lang="en-US" sz="1200" b="1" dirty="0">
                <a:solidFill>
                  <a:prstClr val="black"/>
                </a:solidFill>
              </a:rPr>
              <a:t>430M</a:t>
            </a:r>
            <a:r>
              <a:rPr lang="en-US" sz="1350" b="1" dirty="0"/>
              <a:t> </a:t>
            </a:r>
            <a:r>
              <a:rPr lang="ru-RU" sz="1350" b="1" dirty="0"/>
              <a:t>– страны </a:t>
            </a:r>
            <a:r>
              <a:rPr lang="en-US" sz="1400" b="1" dirty="0"/>
              <a:t>COMESA</a:t>
            </a:r>
            <a:r>
              <a:rPr lang="ru-RU" sz="1400" b="1" dirty="0"/>
              <a:t> </a:t>
            </a:r>
            <a:r>
              <a:rPr lang="ru-RU" sz="1000" dirty="0"/>
              <a:t>(обш.рынок в.- и ю.африк. стран</a:t>
            </a:r>
            <a:r>
              <a:rPr lang="en-US" sz="1350" b="1" dirty="0"/>
              <a:t>, </a:t>
            </a:r>
            <a:r>
              <a:rPr lang="en-US" sz="1200" b="1" dirty="0">
                <a:solidFill>
                  <a:prstClr val="black"/>
                </a:solidFill>
              </a:rPr>
              <a:t>90M </a:t>
            </a:r>
            <a:r>
              <a:rPr lang="ru-RU" sz="1200" b="1" dirty="0">
                <a:solidFill>
                  <a:prstClr val="black"/>
                </a:solidFill>
              </a:rPr>
              <a:t>– страны </a:t>
            </a:r>
            <a:r>
              <a:rPr lang="en-US" sz="1200" b="1" dirty="0"/>
              <a:t>ECGLC</a:t>
            </a:r>
            <a:r>
              <a:rPr lang="ru-RU" sz="1200" b="1" dirty="0">
                <a:solidFill>
                  <a:prstClr val="black"/>
                </a:solidFill>
              </a:rPr>
              <a:t>/</a:t>
            </a:r>
            <a:r>
              <a:rPr lang="en-US" sz="1200" b="1" dirty="0">
                <a:solidFill>
                  <a:prstClr val="black"/>
                </a:solidFill>
              </a:rPr>
              <a:t>CEPEGL</a:t>
            </a:r>
            <a:r>
              <a:rPr lang="ru-RU" sz="1200" b="1" dirty="0">
                <a:solidFill>
                  <a:prstClr val="black"/>
                </a:solidFill>
              </a:rPr>
              <a:t> </a:t>
            </a:r>
            <a:r>
              <a:rPr lang="ru-RU" sz="1000" dirty="0">
                <a:solidFill>
                  <a:prstClr val="black"/>
                </a:solidFill>
              </a:rPr>
              <a:t>(</a:t>
            </a:r>
            <a:r>
              <a:rPr lang="ru-RU" sz="1000" dirty="0" err="1">
                <a:solidFill>
                  <a:prstClr val="black"/>
                </a:solidFill>
              </a:rPr>
              <a:t>экон.сообщ</a:t>
            </a:r>
            <a:r>
              <a:rPr lang="ru-RU" sz="1000" dirty="0">
                <a:solidFill>
                  <a:prstClr val="black"/>
                </a:solidFill>
              </a:rPr>
              <a:t>-во стран региона ВО)</a:t>
            </a:r>
            <a:endParaRPr lang="en-US" sz="1600" b="1" dirty="0">
              <a:solidFill>
                <a:prstClr val="black"/>
              </a:solidFill>
            </a:endParaRPr>
          </a:p>
        </p:txBody>
      </p:sp>
      <p:sp>
        <p:nvSpPr>
          <p:cNvPr id="11" name="TextBox 10"/>
          <p:cNvSpPr txBox="1"/>
          <p:nvPr/>
        </p:nvSpPr>
        <p:spPr>
          <a:xfrm>
            <a:off x="383808" y="2225661"/>
            <a:ext cx="1635369" cy="507831"/>
          </a:xfrm>
          <a:prstGeom prst="rect">
            <a:avLst/>
          </a:prstGeom>
          <a:noFill/>
          <a:ln>
            <a:solidFill>
              <a:schemeClr val="accent1"/>
            </a:solidFill>
          </a:ln>
        </p:spPr>
        <p:txBody>
          <a:bodyPr wrap="square" rtlCol="0">
            <a:spAutoFit/>
          </a:bodyPr>
          <a:lstStyle/>
          <a:p>
            <a:r>
              <a:rPr lang="ru-RU" sz="1350" dirty="0"/>
              <a:t>ВВП на душу населения</a:t>
            </a:r>
            <a:r>
              <a:rPr lang="en-US" sz="1350" dirty="0"/>
              <a:t>: </a:t>
            </a:r>
            <a:r>
              <a:rPr lang="en-US" sz="1350" b="1" dirty="0"/>
              <a:t>$743</a:t>
            </a:r>
          </a:p>
        </p:txBody>
      </p:sp>
      <p:sp>
        <p:nvSpPr>
          <p:cNvPr id="13" name="TextBox 12"/>
          <p:cNvSpPr txBox="1"/>
          <p:nvPr/>
        </p:nvSpPr>
        <p:spPr>
          <a:xfrm>
            <a:off x="7331977" y="4546971"/>
            <a:ext cx="1275127" cy="300082"/>
          </a:xfrm>
          <a:prstGeom prst="rect">
            <a:avLst/>
          </a:prstGeom>
          <a:noFill/>
          <a:ln>
            <a:solidFill>
              <a:schemeClr val="accent1"/>
            </a:solidFill>
          </a:ln>
        </p:spPr>
        <p:txBody>
          <a:bodyPr wrap="square" rtlCol="0">
            <a:spAutoFit/>
          </a:bodyPr>
          <a:lstStyle/>
          <a:p>
            <a:r>
              <a:rPr lang="ru-RU" sz="1350" dirty="0"/>
              <a:t>Рост ВВП</a:t>
            </a:r>
            <a:r>
              <a:rPr lang="en-US" sz="1350" dirty="0"/>
              <a:t>: </a:t>
            </a:r>
            <a:r>
              <a:rPr lang="en-US" sz="1350" b="1" dirty="0"/>
              <a:t>8%.</a:t>
            </a:r>
          </a:p>
        </p:txBody>
      </p:sp>
      <p:sp>
        <p:nvSpPr>
          <p:cNvPr id="14" name="TextBox 13"/>
          <p:cNvSpPr txBox="1"/>
          <p:nvPr/>
        </p:nvSpPr>
        <p:spPr>
          <a:xfrm>
            <a:off x="5561135" y="5010073"/>
            <a:ext cx="1569507" cy="715581"/>
          </a:xfrm>
          <a:prstGeom prst="rect">
            <a:avLst/>
          </a:prstGeom>
          <a:noFill/>
          <a:ln>
            <a:solidFill>
              <a:schemeClr val="accent1"/>
            </a:solidFill>
          </a:ln>
        </p:spPr>
        <p:txBody>
          <a:bodyPr wrap="square" rtlCol="0">
            <a:spAutoFit/>
          </a:bodyPr>
          <a:lstStyle/>
          <a:p>
            <a:r>
              <a:rPr lang="ru-RU" sz="1350" dirty="0"/>
              <a:t>Валовые инвестиции (от ВВП)</a:t>
            </a:r>
            <a:r>
              <a:rPr lang="en-US" sz="1350" dirty="0"/>
              <a:t>: </a:t>
            </a:r>
            <a:r>
              <a:rPr lang="en-US" sz="1350" b="1" dirty="0"/>
              <a:t>26%</a:t>
            </a:r>
          </a:p>
        </p:txBody>
      </p:sp>
      <p:sp>
        <p:nvSpPr>
          <p:cNvPr id="15" name="TextBox 14"/>
          <p:cNvSpPr txBox="1"/>
          <p:nvPr/>
        </p:nvSpPr>
        <p:spPr>
          <a:xfrm>
            <a:off x="383808" y="4892920"/>
            <a:ext cx="1512524" cy="715581"/>
          </a:xfrm>
          <a:prstGeom prst="rect">
            <a:avLst/>
          </a:prstGeom>
          <a:noFill/>
          <a:ln>
            <a:solidFill>
              <a:schemeClr val="accent1"/>
            </a:solidFill>
          </a:ln>
        </p:spPr>
        <p:txBody>
          <a:bodyPr wrap="square" rtlCol="0">
            <a:spAutoFit/>
          </a:bodyPr>
          <a:lstStyle/>
          <a:p>
            <a:r>
              <a:rPr lang="ru-RU" sz="1350" dirty="0"/>
              <a:t>Внешнеторговый баланс </a:t>
            </a:r>
            <a:r>
              <a:rPr lang="en-US" sz="1350" dirty="0"/>
              <a:t>(</a:t>
            </a:r>
            <a:r>
              <a:rPr lang="ru-RU" sz="1350" dirty="0"/>
              <a:t>от ВВП</a:t>
            </a:r>
            <a:r>
              <a:rPr lang="en-US" sz="1350" dirty="0"/>
              <a:t>):</a:t>
            </a:r>
            <a:r>
              <a:rPr lang="en-US" sz="1350" b="1" dirty="0"/>
              <a:t>15.4%.</a:t>
            </a:r>
            <a:r>
              <a:rPr lang="ru-RU" sz="1350" b="1" dirty="0"/>
              <a:t>  </a:t>
            </a:r>
            <a:endParaRPr lang="en-US" sz="1350" b="1" dirty="0"/>
          </a:p>
        </p:txBody>
      </p:sp>
      <p:sp>
        <p:nvSpPr>
          <p:cNvPr id="16" name="TextBox 15"/>
          <p:cNvSpPr txBox="1"/>
          <p:nvPr/>
        </p:nvSpPr>
        <p:spPr>
          <a:xfrm>
            <a:off x="174444" y="3685311"/>
            <a:ext cx="2281542" cy="715581"/>
          </a:xfrm>
          <a:prstGeom prst="rect">
            <a:avLst/>
          </a:prstGeom>
          <a:noFill/>
          <a:ln>
            <a:solidFill>
              <a:schemeClr val="accent1"/>
            </a:solidFill>
          </a:ln>
        </p:spPr>
        <p:txBody>
          <a:bodyPr wrap="square" rtlCol="0">
            <a:spAutoFit/>
          </a:bodyPr>
          <a:lstStyle/>
          <a:p>
            <a:r>
              <a:rPr lang="ru-RU" sz="1350" dirty="0"/>
              <a:t>Валовой национальный доход (сбережения)</a:t>
            </a:r>
            <a:r>
              <a:rPr lang="en-US" sz="1350" dirty="0"/>
              <a:t>: </a:t>
            </a:r>
            <a:r>
              <a:rPr lang="en-US" sz="1350" b="1" dirty="0"/>
              <a:t>15.3% </a:t>
            </a:r>
            <a:r>
              <a:rPr lang="ru-RU" sz="1350" b="1" dirty="0"/>
              <a:t>от ВВП</a:t>
            </a:r>
            <a:r>
              <a:rPr lang="en-US" sz="1350" dirty="0"/>
              <a:t>. </a:t>
            </a:r>
          </a:p>
        </p:txBody>
      </p:sp>
      <p:cxnSp>
        <p:nvCxnSpPr>
          <p:cNvPr id="18" name="Straight Connector 17"/>
          <p:cNvCxnSpPr/>
          <p:nvPr/>
        </p:nvCxnSpPr>
        <p:spPr>
          <a:xfrm>
            <a:off x="3780693" y="2053410"/>
            <a:ext cx="8792" cy="5710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10632" y="2502660"/>
            <a:ext cx="969961" cy="83690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455985" y="4000648"/>
            <a:ext cx="401069"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a:stCxn id="15" idx="3"/>
          </p:cNvCxnSpPr>
          <p:nvPr/>
        </p:nvCxnSpPr>
        <p:spPr>
          <a:xfrm flipV="1">
            <a:off x="1896332" y="5010077"/>
            <a:ext cx="559653" cy="240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475285" y="4558812"/>
            <a:ext cx="1085851" cy="576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a:stCxn id="13" idx="1"/>
          </p:cNvCxnSpPr>
          <p:nvPr/>
        </p:nvCxnSpPr>
        <p:spPr>
          <a:xfrm flipH="1" flipV="1">
            <a:off x="6059453" y="4628460"/>
            <a:ext cx="1272524" cy="68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a:stCxn id="10" idx="1"/>
          </p:cNvCxnSpPr>
          <p:nvPr/>
        </p:nvCxnSpPr>
        <p:spPr>
          <a:xfrm flipH="1" flipV="1">
            <a:off x="6119450" y="3201086"/>
            <a:ext cx="694588" cy="49627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a:stCxn id="9" idx="1"/>
          </p:cNvCxnSpPr>
          <p:nvPr/>
        </p:nvCxnSpPr>
        <p:spPr>
          <a:xfrm flipH="1">
            <a:off x="5899641" y="2341949"/>
            <a:ext cx="762246" cy="389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6487685"/>
            <a:ext cx="7706983" cy="0"/>
          </a:xfrm>
          <a:prstGeom prst="line">
            <a:avLst/>
          </a:prstGeom>
          <a:ln w="38100" cmpd="sng">
            <a:solidFill>
              <a:schemeClr val="tx2"/>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pic>
        <p:nvPicPr>
          <p:cNvPr id="27" name="Picture 26" descr="RDB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6983" y="5806292"/>
            <a:ext cx="1323354" cy="1051708"/>
          </a:xfrm>
          <a:prstGeom prst="rect">
            <a:avLst/>
          </a:prstGeom>
        </p:spPr>
      </p:pic>
    </p:spTree>
    <p:extLst>
      <p:ext uri="{BB962C8B-B14F-4D97-AF65-F5344CB8AC3E}">
        <p14:creationId xmlns:p14="http://schemas.microsoft.com/office/powerpoint/2010/main" val="1606848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RDB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6983" y="5806941"/>
            <a:ext cx="1186192" cy="1051708"/>
          </a:xfrm>
          <a:prstGeom prst="rect">
            <a:avLst/>
          </a:prstGeom>
        </p:spPr>
      </p:pic>
      <p:sp>
        <p:nvSpPr>
          <p:cNvPr id="16" name="Rectangle 15"/>
          <p:cNvSpPr/>
          <p:nvPr/>
        </p:nvSpPr>
        <p:spPr>
          <a:xfrm>
            <a:off x="4793046" y="2275309"/>
            <a:ext cx="4225119" cy="1309775"/>
          </a:xfrm>
          <a:prstGeom prst="rect">
            <a:avLst/>
          </a:prstGeom>
          <a:solidFill>
            <a:srgbClr val="C7E0FB"/>
          </a:solidFill>
        </p:spPr>
        <p:txBody>
          <a:bodyPr wrap="square" lIns="288000" tIns="73152" rIns="73152" bIns="73152" anchor="ctr">
            <a:noAutofit/>
          </a:bodyPr>
          <a:lstStyle/>
          <a:p>
            <a:pPr marL="171450" lvl="0" indent="-171450" defTabSz="914400" eaLnBrk="0" hangingPunct="0">
              <a:lnSpc>
                <a:spcPct val="90000"/>
              </a:lnSpc>
              <a:buClr>
                <a:srgbClr val="FF6600"/>
              </a:buClr>
              <a:buSzPct val="100000"/>
              <a:buFont typeface="Arial" pitchFamily="34" charset="0"/>
              <a:buChar char="•"/>
              <a:defRPr/>
            </a:pPr>
            <a:r>
              <a:rPr lang="ru-RU" sz="1200" kern="0" dirty="0">
                <a:solidFill>
                  <a:sysClr val="windowText" lastClr="000000"/>
                </a:solidFill>
                <a:cs typeface="Arial" pitchFamily="34" charset="0"/>
              </a:rPr>
              <a:t>Установка автономных систем на солнечных преобразователях («солнечные дома»)</a:t>
            </a:r>
            <a:r>
              <a:rPr lang="en-US" sz="1200" kern="0" dirty="0">
                <a:solidFill>
                  <a:sysClr val="windowText" lastClr="000000"/>
                </a:solidFill>
                <a:cs typeface="Arial" pitchFamily="34" charset="0"/>
              </a:rPr>
              <a:t>, </a:t>
            </a:r>
            <a:r>
              <a:rPr lang="ru-RU" sz="1200" kern="0" dirty="0">
                <a:solidFill>
                  <a:sysClr val="windowText" lastClr="000000"/>
                </a:solidFill>
                <a:cs typeface="Arial" pitchFamily="34" charset="0"/>
              </a:rPr>
              <a:t>солнечных </a:t>
            </a:r>
            <a:r>
              <a:rPr lang="ru-RU" sz="1200" kern="0" dirty="0" err="1">
                <a:solidFill>
                  <a:sysClr val="windowText" lastClr="000000"/>
                </a:solidFill>
                <a:cs typeface="Arial" pitchFamily="34" charset="0"/>
              </a:rPr>
              <a:t>миниэнергосистем</a:t>
            </a:r>
            <a:r>
              <a:rPr lang="ru-RU" sz="1200" kern="0" dirty="0">
                <a:solidFill>
                  <a:sysClr val="windowText" lastClr="000000"/>
                </a:solidFill>
                <a:cs typeface="Arial" pitchFamily="34" charset="0"/>
              </a:rPr>
              <a:t> с гибридными решениями и системой хранения</a:t>
            </a:r>
            <a:r>
              <a:rPr lang="en-US" sz="1200" kern="0" dirty="0">
                <a:solidFill>
                  <a:sysClr val="windowText" lastClr="000000"/>
                </a:solidFill>
                <a:cs typeface="Arial" pitchFamily="34" charset="0"/>
              </a:rPr>
              <a:t>.</a:t>
            </a:r>
          </a:p>
          <a:p>
            <a:pPr marL="171450" marR="0" lvl="0" indent="-171450" defTabSz="914400" eaLnBrk="0" fontAlgn="auto" latinLnBrk="0" hangingPunct="0">
              <a:lnSpc>
                <a:spcPct val="90000"/>
              </a:lnSpc>
              <a:buClr>
                <a:srgbClr val="FF6600"/>
              </a:buClr>
              <a:buSzPct val="100000"/>
              <a:buFont typeface="Arial" pitchFamily="34" charset="0"/>
              <a:buChar char="•"/>
              <a:tabLst/>
              <a:defRPr/>
            </a:pPr>
            <a:r>
              <a:rPr lang="ru-RU" sz="1200" kern="0" dirty="0">
                <a:solidFill>
                  <a:sysClr val="windowText" lastClr="000000"/>
                </a:solidFill>
                <a:cs typeface="Arial" pitchFamily="34" charset="0"/>
              </a:rPr>
              <a:t>Высокий спрос на </a:t>
            </a:r>
            <a:r>
              <a:rPr lang="ru-RU" sz="1200" b="1" kern="0" dirty="0">
                <a:solidFill>
                  <a:sysClr val="windowText" lastClr="000000"/>
                </a:solidFill>
                <a:cs typeface="Arial" pitchFamily="34" charset="0"/>
              </a:rPr>
              <a:t>солнечную энергию для освещения в сельской местности</a:t>
            </a:r>
            <a:r>
              <a:rPr lang="en-US" sz="1200" kern="0" dirty="0">
                <a:solidFill>
                  <a:sysClr val="windowText" lastClr="000000"/>
                </a:solidFill>
                <a:cs typeface="Arial" pitchFamily="34" charset="0"/>
              </a:rPr>
              <a:t>.</a:t>
            </a:r>
          </a:p>
          <a:p>
            <a:pPr marL="171450" marR="0" lvl="0" indent="-171450" defTabSz="914400" eaLnBrk="0" fontAlgn="auto" latinLnBrk="0" hangingPunct="0">
              <a:lnSpc>
                <a:spcPct val="90000"/>
              </a:lnSpc>
              <a:buClr>
                <a:srgbClr val="FF6600"/>
              </a:buClr>
              <a:buSzPct val="100000"/>
              <a:buFont typeface="Arial" pitchFamily="34" charset="0"/>
              <a:buChar char="•"/>
              <a:tabLst/>
              <a:defRPr/>
            </a:pPr>
            <a:r>
              <a:rPr lang="ru-RU" sz="1200" kern="0" dirty="0">
                <a:solidFill>
                  <a:sysClr val="windowText" lastClr="000000"/>
                </a:solidFill>
                <a:cs typeface="Arial" pitchFamily="34" charset="0"/>
              </a:rPr>
              <a:t>Вовлечение частного сектора посредством внедрения</a:t>
            </a:r>
            <a:r>
              <a:rPr lang="ru-RU" sz="1200" b="1" kern="0" dirty="0">
                <a:solidFill>
                  <a:sysClr val="windowText" lastClr="000000"/>
                </a:solidFill>
                <a:cs typeface="Arial" pitchFamily="34" charset="0"/>
              </a:rPr>
              <a:t> модулей независимого производства энергии.  </a:t>
            </a:r>
            <a:endParaRPr kumimoji="0" lang="en-US" sz="1200" b="1" i="0" u="none" strike="noStrike" kern="0" cap="none" spc="0" normalizeH="0" baseline="0" noProof="0" dirty="0">
              <a:ln>
                <a:noFill/>
              </a:ln>
              <a:solidFill>
                <a:sysClr val="windowText" lastClr="000000"/>
              </a:solidFill>
              <a:effectLst/>
              <a:uLnTx/>
              <a:uFillTx/>
              <a:cs typeface="Arial" pitchFamily="34" charset="0"/>
            </a:endParaRPr>
          </a:p>
        </p:txBody>
      </p:sp>
      <p:sp>
        <p:nvSpPr>
          <p:cNvPr id="17" name="Rectangle 16"/>
          <p:cNvSpPr/>
          <p:nvPr/>
        </p:nvSpPr>
        <p:spPr>
          <a:xfrm>
            <a:off x="4793047" y="3690789"/>
            <a:ext cx="4225118" cy="1224000"/>
          </a:xfrm>
          <a:prstGeom prst="rect">
            <a:avLst/>
          </a:prstGeom>
          <a:solidFill>
            <a:srgbClr val="C7E0FB"/>
          </a:solidFill>
        </p:spPr>
        <p:txBody>
          <a:bodyPr wrap="square" lIns="288000" tIns="73152" rIns="73152" bIns="73152" anchor="ctr">
            <a:noAutofit/>
          </a:bodyPr>
          <a:lstStyle/>
          <a:p>
            <a:pPr marL="171450" lvl="0" indent="-171450" defTabSz="914400" eaLnBrk="0" hangingPunct="0">
              <a:lnSpc>
                <a:spcPct val="90000"/>
              </a:lnSpc>
              <a:spcAft>
                <a:spcPts val="600"/>
              </a:spcAft>
              <a:buClr>
                <a:srgbClr val="FF6600"/>
              </a:buClr>
              <a:buSzPct val="100000"/>
              <a:buFont typeface="Arial" pitchFamily="34" charset="0"/>
              <a:buChar char="•"/>
              <a:defRPr/>
            </a:pPr>
            <a:r>
              <a:rPr lang="ru-RU" sz="1200" kern="0" dirty="0">
                <a:solidFill>
                  <a:sysClr val="windowText" lastClr="000000"/>
                </a:solidFill>
                <a:cs typeface="Arial" pitchFamily="34" charset="0"/>
              </a:rPr>
              <a:t>Правительство планирует строительство  </a:t>
            </a:r>
            <a:r>
              <a:rPr lang="ru-RU" sz="1200" b="1" kern="0" dirty="0">
                <a:solidFill>
                  <a:sysClr val="windowText" lastClr="000000"/>
                </a:solidFill>
                <a:cs typeface="Arial" pitchFamily="34" charset="0"/>
              </a:rPr>
              <a:t>кольцевой дороги</a:t>
            </a:r>
            <a:r>
              <a:rPr lang="ru-RU" sz="1200" kern="0" dirty="0">
                <a:solidFill>
                  <a:sysClr val="windowText" lastClr="000000"/>
                </a:solidFill>
                <a:cs typeface="Arial" pitchFamily="34" charset="0"/>
              </a:rPr>
              <a:t> длиной </a:t>
            </a:r>
            <a:r>
              <a:rPr lang="ru-RU" sz="1200" b="1" kern="0" dirty="0">
                <a:solidFill>
                  <a:sysClr val="windowText" lastClr="000000"/>
                </a:solidFill>
                <a:cs typeface="Arial" pitchFamily="34" charset="0"/>
              </a:rPr>
              <a:t>80км </a:t>
            </a:r>
            <a:endParaRPr lang="en-US" sz="1200" kern="0" dirty="0">
              <a:solidFill>
                <a:sysClr val="windowText" lastClr="000000"/>
              </a:solidFill>
              <a:cs typeface="Arial" pitchFamily="34" charset="0"/>
            </a:endParaRPr>
          </a:p>
          <a:p>
            <a:pPr marL="171450" marR="0" lvl="0" indent="-171450" defTabSz="914400" eaLnBrk="0" fontAlgn="auto" latinLnBrk="0" hangingPunct="0">
              <a:lnSpc>
                <a:spcPct val="90000"/>
              </a:lnSpc>
              <a:spcBef>
                <a:spcPts val="0"/>
              </a:spcBef>
              <a:spcAft>
                <a:spcPts val="600"/>
              </a:spcAft>
              <a:buClr>
                <a:srgbClr val="FF6600"/>
              </a:buClr>
              <a:buSzPct val="100000"/>
              <a:buFont typeface="Arial" pitchFamily="34" charset="0"/>
              <a:buChar char="•"/>
              <a:tabLst/>
              <a:defRPr/>
            </a:pPr>
            <a:r>
              <a:rPr kumimoji="0" lang="ru-RU" sz="1200" b="1" i="0" u="none" strike="noStrike" kern="0" cap="none" spc="0" normalizeH="0" baseline="0" dirty="0">
                <a:ln>
                  <a:noFill/>
                </a:ln>
                <a:solidFill>
                  <a:sysClr val="windowText" lastClr="000000"/>
                </a:solidFill>
                <a:effectLst/>
                <a:uLnTx/>
                <a:uFillTx/>
                <a:cs typeface="Arial" pitchFamily="34" charset="0"/>
              </a:rPr>
              <a:t>Строительство платной дороги </a:t>
            </a:r>
            <a:r>
              <a:rPr kumimoji="0" lang="ru-RU" sz="1200" b="0" i="0" u="none" strike="noStrike" kern="0" cap="none" spc="0" normalizeH="0" baseline="0" dirty="0">
                <a:ln>
                  <a:noFill/>
                </a:ln>
                <a:solidFill>
                  <a:sysClr val="windowText" lastClr="000000"/>
                </a:solidFill>
                <a:effectLst/>
                <a:uLnTx/>
                <a:uFillTx/>
                <a:cs typeface="Arial" pitchFamily="34" charset="0"/>
              </a:rPr>
              <a:t>на основании ГЧ  финансирования</a:t>
            </a:r>
            <a:r>
              <a:rPr kumimoji="0" lang="en-US" sz="1200" b="0" i="0" u="none" strike="noStrike" kern="0" cap="none" spc="0" normalizeH="0" dirty="0">
                <a:ln>
                  <a:noFill/>
                </a:ln>
                <a:solidFill>
                  <a:sysClr val="windowText" lastClr="000000"/>
                </a:solidFill>
                <a:effectLst/>
                <a:uLnTx/>
                <a:uFillTx/>
                <a:cs typeface="Arial" pitchFamily="34" charset="0"/>
              </a:rPr>
              <a:t>.</a:t>
            </a:r>
            <a:endParaRPr kumimoji="0" lang="en-US" sz="1200" b="0" i="0" u="none" strike="noStrike" kern="0" cap="none" spc="0" normalizeH="0" baseline="0" dirty="0">
              <a:ln>
                <a:noFill/>
              </a:ln>
              <a:solidFill>
                <a:sysClr val="windowText" lastClr="000000"/>
              </a:solidFill>
              <a:effectLst/>
              <a:uLnTx/>
              <a:uFillTx/>
              <a:cs typeface="Arial" pitchFamily="34" charset="0"/>
            </a:endParaRPr>
          </a:p>
        </p:txBody>
      </p:sp>
      <p:sp>
        <p:nvSpPr>
          <p:cNvPr id="18" name="Rectangle 17"/>
          <p:cNvSpPr/>
          <p:nvPr/>
        </p:nvSpPr>
        <p:spPr>
          <a:xfrm>
            <a:off x="4793047" y="5020493"/>
            <a:ext cx="4225118" cy="1224000"/>
          </a:xfrm>
          <a:prstGeom prst="rect">
            <a:avLst/>
          </a:prstGeom>
          <a:solidFill>
            <a:srgbClr val="C7E0FB"/>
          </a:solidFill>
        </p:spPr>
        <p:txBody>
          <a:bodyPr wrap="square" lIns="288000" tIns="73152" rIns="73152" bIns="73152" anchor="ctr">
            <a:noAutofit/>
          </a:bodyPr>
          <a:lstStyle/>
          <a:p>
            <a:pPr marL="171450" lvl="0" indent="-171450" defTabSz="914400" eaLnBrk="0" hangingPunct="0">
              <a:lnSpc>
                <a:spcPct val="90000"/>
              </a:lnSpc>
              <a:spcAft>
                <a:spcPts val="600"/>
              </a:spcAft>
              <a:buClr>
                <a:srgbClr val="FF6600"/>
              </a:buClr>
              <a:buSzPct val="100000"/>
              <a:buFont typeface="Arial" pitchFamily="34" charset="0"/>
              <a:buChar char="•"/>
              <a:defRPr/>
            </a:pPr>
            <a:r>
              <a:rPr lang="ru-RU" sz="1200" b="1" kern="0" dirty="0">
                <a:solidFill>
                  <a:sysClr val="windowText" lastClr="000000"/>
                </a:solidFill>
                <a:cs typeface="Arial" pitchFamily="34" charset="0"/>
              </a:rPr>
              <a:t>Проект </a:t>
            </a:r>
            <a:r>
              <a:rPr lang="ru-RU" sz="1200" b="1" kern="0" dirty="0" err="1">
                <a:solidFill>
                  <a:sysClr val="windowText" lastClr="000000"/>
                </a:solidFill>
                <a:cs typeface="Arial" pitchFamily="34" charset="0"/>
              </a:rPr>
              <a:t>Ньяборонго</a:t>
            </a:r>
            <a:r>
              <a:rPr lang="en-US" sz="1200" b="1" kern="0" dirty="0">
                <a:solidFill>
                  <a:sysClr val="windowText" lastClr="000000"/>
                </a:solidFill>
                <a:cs typeface="Arial" pitchFamily="34" charset="0"/>
              </a:rPr>
              <a:t> II ($520</a:t>
            </a:r>
            <a:r>
              <a:rPr lang="ru-RU" sz="1200" b="1" kern="0" dirty="0">
                <a:solidFill>
                  <a:sysClr val="windowText" lastClr="000000"/>
                </a:solidFill>
                <a:cs typeface="Arial" pitchFamily="34" charset="0"/>
              </a:rPr>
              <a:t>М</a:t>
            </a:r>
            <a:r>
              <a:rPr lang="en-US" sz="1200" b="1" kern="0" dirty="0">
                <a:solidFill>
                  <a:sysClr val="windowText" lastClr="000000"/>
                </a:solidFill>
                <a:cs typeface="Arial" pitchFamily="34" charset="0"/>
              </a:rPr>
              <a:t>): </a:t>
            </a:r>
            <a:r>
              <a:rPr lang="ru-RU" sz="1200" kern="0" dirty="0">
                <a:solidFill>
                  <a:sysClr val="windowText" lastClr="000000"/>
                </a:solidFill>
                <a:cs typeface="Arial" pitchFamily="34" charset="0"/>
              </a:rPr>
              <a:t>производство гидроэлектростанции мощностью</a:t>
            </a:r>
            <a:r>
              <a:rPr lang="en-US" sz="1200" kern="0" dirty="0">
                <a:solidFill>
                  <a:sysClr val="windowText" lastClr="000000"/>
                </a:solidFill>
                <a:cs typeface="Arial" pitchFamily="34" charset="0"/>
              </a:rPr>
              <a:t> 128MW</a:t>
            </a:r>
            <a:r>
              <a:rPr lang="ru-RU" sz="1200" kern="0" dirty="0">
                <a:solidFill>
                  <a:sysClr val="windowText" lastClr="000000"/>
                </a:solidFill>
                <a:cs typeface="Arial" pitchFamily="34" charset="0"/>
              </a:rPr>
              <a:t> с интегрированными компонентами для водоснабжения и </a:t>
            </a:r>
            <a:r>
              <a:rPr lang="en-US" sz="1200" kern="0" dirty="0">
                <a:solidFill>
                  <a:sysClr val="windowText" lastClr="000000"/>
                </a:solidFill>
                <a:cs typeface="Arial" pitchFamily="34" charset="0"/>
              </a:rPr>
              <a:t> </a:t>
            </a:r>
            <a:r>
              <a:rPr lang="ru-RU" sz="1200" kern="0" dirty="0">
                <a:solidFill>
                  <a:sysClr val="windowText" lastClr="000000"/>
                </a:solidFill>
                <a:cs typeface="Arial" pitchFamily="34" charset="0"/>
              </a:rPr>
              <a:t>ирригационных систем</a:t>
            </a:r>
            <a:r>
              <a:rPr lang="en-US" sz="1200" kern="0" dirty="0">
                <a:solidFill>
                  <a:sysClr val="windowText" lastClr="000000"/>
                </a:solidFill>
                <a:cs typeface="Arial" pitchFamily="34" charset="0"/>
              </a:rPr>
              <a:t>.</a:t>
            </a:r>
          </a:p>
          <a:p>
            <a:pPr marL="171450" lvl="0" indent="-171450" defTabSz="914400" eaLnBrk="0" hangingPunct="0">
              <a:lnSpc>
                <a:spcPct val="90000"/>
              </a:lnSpc>
              <a:spcAft>
                <a:spcPts val="600"/>
              </a:spcAft>
              <a:buClr>
                <a:srgbClr val="FF6600"/>
              </a:buClr>
              <a:buSzPct val="100000"/>
              <a:buFont typeface="Arial" pitchFamily="34" charset="0"/>
              <a:buChar char="•"/>
              <a:defRPr/>
            </a:pPr>
            <a:r>
              <a:rPr lang="ru-RU" sz="1200" b="1" kern="0" dirty="0">
                <a:solidFill>
                  <a:sysClr val="windowText" lastClr="000000"/>
                </a:solidFill>
                <a:cs typeface="Arial" pitchFamily="34" charset="0"/>
              </a:rPr>
              <a:t>Проект по водоснабжению в </a:t>
            </a:r>
            <a:r>
              <a:rPr lang="ru-RU" sz="1200" b="1" kern="0" dirty="0" err="1">
                <a:solidFill>
                  <a:sysClr val="windowText" lastClr="000000"/>
                </a:solidFill>
                <a:cs typeface="Arial" pitchFamily="34" charset="0"/>
              </a:rPr>
              <a:t>Мутобо</a:t>
            </a:r>
            <a:r>
              <a:rPr lang="ru-RU" sz="1200" b="1" kern="0" dirty="0">
                <a:solidFill>
                  <a:sysClr val="windowText" lastClr="000000"/>
                </a:solidFill>
                <a:cs typeface="Arial" pitchFamily="34" charset="0"/>
              </a:rPr>
              <a:t> </a:t>
            </a:r>
            <a:r>
              <a:rPr lang="en-US" sz="1200" b="1" kern="0" dirty="0">
                <a:solidFill>
                  <a:sysClr val="windowText" lastClr="000000"/>
                </a:solidFill>
                <a:cs typeface="Arial" pitchFamily="34" charset="0"/>
              </a:rPr>
              <a:t>($300</a:t>
            </a:r>
            <a:r>
              <a:rPr lang="ru-RU" sz="1200" b="1" kern="0" dirty="0">
                <a:solidFill>
                  <a:sysClr val="windowText" lastClr="000000"/>
                </a:solidFill>
                <a:cs typeface="Arial" pitchFamily="34" charset="0"/>
              </a:rPr>
              <a:t>М</a:t>
            </a:r>
            <a:r>
              <a:rPr lang="en-US" sz="1200" b="1" kern="0" dirty="0">
                <a:solidFill>
                  <a:sysClr val="windowText" lastClr="000000"/>
                </a:solidFill>
                <a:cs typeface="Arial" pitchFamily="34" charset="0"/>
              </a:rPr>
              <a:t>): </a:t>
            </a:r>
            <a:r>
              <a:rPr lang="ru-RU" sz="1200" kern="0" dirty="0">
                <a:solidFill>
                  <a:sysClr val="windowText" lastClr="000000"/>
                </a:solidFill>
                <a:cs typeface="Arial" pitchFamily="34" charset="0"/>
              </a:rPr>
              <a:t>Поставка</a:t>
            </a:r>
            <a:r>
              <a:rPr lang="ru-RU" sz="1200" b="1" kern="0" dirty="0">
                <a:solidFill>
                  <a:sysClr val="windowText" lastClr="000000"/>
                </a:solidFill>
                <a:cs typeface="Arial" pitchFamily="34" charset="0"/>
              </a:rPr>
              <a:t> </a:t>
            </a:r>
            <a:r>
              <a:rPr lang="en-US" sz="1200" kern="0" dirty="0">
                <a:solidFill>
                  <a:sysClr val="windowText" lastClr="000000"/>
                </a:solidFill>
                <a:cs typeface="Arial" pitchFamily="34" charset="0"/>
              </a:rPr>
              <a:t>120</a:t>
            </a:r>
            <a:r>
              <a:rPr lang="ru-RU" sz="1200" kern="0" dirty="0">
                <a:solidFill>
                  <a:sysClr val="windowText" lastClr="000000"/>
                </a:solidFill>
                <a:cs typeface="Arial" pitchFamily="34" charset="0"/>
              </a:rPr>
              <a:t> </a:t>
            </a:r>
            <a:r>
              <a:rPr lang="en-US" sz="1200" kern="0" dirty="0">
                <a:solidFill>
                  <a:sysClr val="windowText" lastClr="000000"/>
                </a:solidFill>
                <a:cs typeface="Arial" pitchFamily="34" charset="0"/>
              </a:rPr>
              <a:t>000</a:t>
            </a:r>
            <a:r>
              <a:rPr lang="ru-RU" sz="1200" kern="0" dirty="0">
                <a:solidFill>
                  <a:sysClr val="windowText" lastClr="000000"/>
                </a:solidFill>
                <a:cs typeface="Arial" pitchFamily="34" charset="0"/>
              </a:rPr>
              <a:t> м</a:t>
            </a:r>
            <a:r>
              <a:rPr lang="en-US" sz="1200" kern="0" baseline="30000" dirty="0">
                <a:solidFill>
                  <a:sysClr val="windowText" lastClr="000000"/>
                </a:solidFill>
                <a:cs typeface="Arial" pitchFamily="34" charset="0"/>
              </a:rPr>
              <a:t>3</a:t>
            </a:r>
            <a:r>
              <a:rPr lang="ru-RU" sz="1200" kern="0" baseline="30000" dirty="0">
                <a:solidFill>
                  <a:sysClr val="windowText" lastClr="000000"/>
                </a:solidFill>
                <a:cs typeface="Arial" pitchFamily="34" charset="0"/>
              </a:rPr>
              <a:t> </a:t>
            </a:r>
            <a:r>
              <a:rPr lang="ru-RU" sz="1200" kern="0" dirty="0">
                <a:solidFill>
                  <a:sysClr val="windowText" lastClr="000000"/>
                </a:solidFill>
                <a:cs typeface="Arial" pitchFamily="34" charset="0"/>
              </a:rPr>
              <a:t>воды в день</a:t>
            </a:r>
            <a:r>
              <a:rPr lang="en-US" sz="1200" kern="0" dirty="0">
                <a:solidFill>
                  <a:sysClr val="windowText" lastClr="000000"/>
                </a:solidFill>
                <a:cs typeface="Arial" pitchFamily="34" charset="0"/>
              </a:rPr>
              <a:t>  </a:t>
            </a:r>
            <a:r>
              <a:rPr lang="ru-RU" sz="1200" kern="0" dirty="0">
                <a:solidFill>
                  <a:sysClr val="windowText" lastClr="000000"/>
                </a:solidFill>
                <a:cs typeface="Arial" pitchFamily="34" charset="0"/>
              </a:rPr>
              <a:t>в Кигали и близлежащие районы</a:t>
            </a:r>
            <a:r>
              <a:rPr lang="en-US" sz="1200" kern="0" dirty="0">
                <a:solidFill>
                  <a:sysClr val="windowText" lastClr="000000"/>
                </a:solidFill>
                <a:cs typeface="Arial" pitchFamily="34" charset="0"/>
              </a:rPr>
              <a:t>.</a:t>
            </a:r>
            <a:endParaRPr lang="en-US" sz="1200" kern="0" baseline="30000" dirty="0">
              <a:solidFill>
                <a:sysClr val="windowText" lastClr="000000"/>
              </a:solidFill>
              <a:cs typeface="Arial" pitchFamily="34" charset="0"/>
            </a:endParaRPr>
          </a:p>
        </p:txBody>
      </p:sp>
      <p:sp>
        <p:nvSpPr>
          <p:cNvPr id="19" name="Title 3"/>
          <p:cNvSpPr txBox="1">
            <a:spLocks/>
          </p:cNvSpPr>
          <p:nvPr/>
        </p:nvSpPr>
        <p:spPr bwMode="auto">
          <a:xfrm>
            <a:off x="250825" y="266947"/>
            <a:ext cx="8642350" cy="3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1" fontAlgn="base" hangingPunct="1">
              <a:lnSpc>
                <a:spcPct val="90000"/>
              </a:lnSpc>
              <a:spcBef>
                <a:spcPct val="0"/>
              </a:spcBef>
              <a:spcAft>
                <a:spcPct val="0"/>
              </a:spcAft>
              <a:defRPr sz="2400" b="1" kern="1200">
                <a:solidFill>
                  <a:schemeClr val="tx2"/>
                </a:solidFill>
                <a:latin typeface="Arial"/>
                <a:ea typeface="+mj-ea"/>
                <a:cs typeface="Arial"/>
                <a:sym typeface="Arial"/>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002960"/>
                </a:solidFill>
                <a:effectLst/>
                <a:uLnTx/>
                <a:uFillTx/>
                <a:latin typeface="Arial"/>
                <a:ea typeface="+mj-ea"/>
                <a:cs typeface="Arial"/>
                <a:sym typeface="Arial"/>
              </a:rPr>
              <a:t>Инфраструктура </a:t>
            </a:r>
            <a:endParaRPr kumimoji="0" lang="en-GB" sz="2800" b="1" i="0" u="none" strike="noStrike" kern="1200" cap="none" spc="0" normalizeH="0" baseline="0" noProof="0" dirty="0">
              <a:ln>
                <a:noFill/>
              </a:ln>
              <a:solidFill>
                <a:srgbClr val="002960"/>
              </a:solidFill>
              <a:effectLst/>
              <a:uLnTx/>
              <a:uFillTx/>
              <a:latin typeface="Arial"/>
              <a:ea typeface="+mj-ea"/>
              <a:cs typeface="Arial"/>
              <a:sym typeface="Arial"/>
            </a:endParaRPr>
          </a:p>
        </p:txBody>
      </p:sp>
      <p:sp>
        <p:nvSpPr>
          <p:cNvPr id="20" name="TextBox 19"/>
          <p:cNvSpPr txBox="1"/>
          <p:nvPr/>
        </p:nvSpPr>
        <p:spPr bwMode="gray">
          <a:xfrm>
            <a:off x="344780" y="1179513"/>
            <a:ext cx="8148885" cy="498598"/>
          </a:xfrm>
          <a:prstGeom prst="rect">
            <a:avLst/>
          </a:prstGeom>
          <a:noFill/>
          <a:ln w="6350">
            <a:noFill/>
          </a:ln>
          <a:extLst>
            <a:ext uri="{91240B29-F687-4F45-9708-019B960494DF}">
              <a14:hiddenLine xmlns:a14="http://schemas.microsoft.com/office/drawing/2010/main" w="6350">
                <a:solidFill>
                  <a:srgbClr val="ADABA1"/>
                </a:solidFill>
              </a14:hiddenLine>
            </a:ext>
          </a:extLst>
        </p:spPr>
        <p:txBody>
          <a:bodyPr wrap="square" lIns="0" tIns="0" rIns="0" bIns="0" rtlCol="0" anchor="t" anchorCtr="0">
            <a:spAutoFit/>
          </a:bodyPr>
          <a:lstStyle/>
          <a:p>
            <a:pPr algn="ctr">
              <a:lnSpc>
                <a:spcPct val="90000"/>
              </a:lnSpc>
            </a:pPr>
            <a:r>
              <a:rPr lang="ru-RU" b="1" dirty="0">
                <a:latin typeface="Arial"/>
                <a:cs typeface="Arial" pitchFamily="34" charset="0"/>
              </a:rPr>
              <a:t>Инвестиционные возможности в производстве энергии и развитии инфраструктуры</a:t>
            </a:r>
            <a:r>
              <a:rPr lang="en-US" b="1" dirty="0">
                <a:latin typeface="Arial"/>
                <a:cs typeface="Arial" pitchFamily="34" charset="0"/>
              </a:rPr>
              <a:t> </a:t>
            </a:r>
          </a:p>
        </p:txBody>
      </p:sp>
      <p:sp>
        <p:nvSpPr>
          <p:cNvPr id="21" name="Rectangle 20"/>
          <p:cNvSpPr/>
          <p:nvPr/>
        </p:nvSpPr>
        <p:spPr>
          <a:xfrm>
            <a:off x="3275856" y="1773238"/>
            <a:ext cx="5617319" cy="411058"/>
          </a:xfrm>
          <a:prstGeom prst="rect">
            <a:avLst/>
          </a:prstGeom>
          <a:solidFill>
            <a:srgbClr val="002960"/>
          </a:solidFill>
          <a:ln w="9525" cap="flat" cmpd="sng" algn="ctr">
            <a:solidFill>
              <a:srgbClr val="002960"/>
            </a:solidFill>
            <a:prstDash val="solid"/>
          </a:ln>
          <a:effectLst/>
          <a:extLst/>
        </p:spPr>
        <p:txBody>
          <a:bodyPr rot="0" spcFirstLastPara="0" vertOverflow="overflow" horzOverflow="overflow" vert="horz" wrap="square" lIns="72009" tIns="72009" rIns="72009" bIns="72009" numCol="1" spcCol="0" rtlCol="0" fromWordArt="0" anchor="ctr" anchorCtr="0" forceAA="0" compatLnSpc="1">
            <a:prstTxWarp prst="textNoShape">
              <a:avLst/>
            </a:prstTxWarp>
            <a:noAutofit/>
          </a:bodyPr>
          <a:lstStyle/>
          <a:p>
            <a:pPr lvl="0" algn="ctr" defTabSz="914400" fontAlgn="base">
              <a:lnSpc>
                <a:spcPct val="90000"/>
              </a:lnSpc>
              <a:spcBef>
                <a:spcPct val="0"/>
              </a:spcBef>
              <a:spcAft>
                <a:spcPct val="0"/>
              </a:spcAft>
              <a:defRPr/>
            </a:pPr>
            <a:r>
              <a:rPr lang="ru-RU" sz="1600" b="1" kern="0" dirty="0">
                <a:solidFill>
                  <a:srgbClr val="FFFFFF"/>
                </a:solidFill>
                <a:latin typeface="Arial"/>
                <a:cs typeface="Arial"/>
              </a:rPr>
              <a:t>Инвестиционные возможности</a:t>
            </a:r>
            <a:endParaRPr lang="en-US" sz="1600" b="1" kern="0" dirty="0">
              <a:solidFill>
                <a:srgbClr val="FFFFFF"/>
              </a:solidFill>
              <a:latin typeface="Arial"/>
              <a:cs typeface="Arial"/>
            </a:endParaRPr>
          </a:p>
        </p:txBody>
      </p:sp>
      <p:sp>
        <p:nvSpPr>
          <p:cNvPr id="22" name="Pentagon 21"/>
          <p:cNvSpPr/>
          <p:nvPr/>
        </p:nvSpPr>
        <p:spPr>
          <a:xfrm>
            <a:off x="250825" y="1772816"/>
            <a:ext cx="2900804" cy="411480"/>
          </a:xfrm>
          <a:prstGeom prst="homePlate">
            <a:avLst>
              <a:gd name="adj" fmla="val 19760"/>
            </a:avLst>
          </a:prstGeom>
          <a:solidFill>
            <a:srgbClr val="002960"/>
          </a:solidFill>
          <a:ln w="6350">
            <a:solidFill>
              <a:srgbClr val="002960"/>
            </a:solidFill>
            <a:miter lim="800000"/>
            <a:headEnd/>
            <a:tailEnd/>
          </a:ln>
        </p:spPr>
        <p:txBody>
          <a:bodyPr lIns="72000" tIns="72000" rIns="72000" bIns="72000" anchor="ctr"/>
          <a:lstStyle/>
          <a:p>
            <a:pPr lvl="0" algn="ctr" defTabSz="914400" eaLnBrk="0" hangingPunct="0">
              <a:lnSpc>
                <a:spcPct val="90000"/>
              </a:lnSpc>
              <a:spcBef>
                <a:spcPct val="0"/>
              </a:spcBef>
              <a:defRPr/>
            </a:pPr>
            <a:r>
              <a:rPr lang="ru-RU" sz="1600" b="1" kern="0" dirty="0">
                <a:solidFill>
                  <a:srgbClr val="FFFFFF"/>
                </a:solidFill>
                <a:latin typeface="Arial"/>
                <a:cs typeface="Arial" pitchFamily="34" charset="0"/>
              </a:rPr>
              <a:t>Обзор</a:t>
            </a:r>
            <a:endParaRPr kumimoji="0" lang="en-US" sz="1600" b="1" i="0" u="none" strike="noStrike" kern="0" cap="none" spc="0" normalizeH="0" baseline="0" noProof="0" dirty="0">
              <a:ln>
                <a:noFill/>
              </a:ln>
              <a:solidFill>
                <a:srgbClr val="FFFFFF"/>
              </a:solidFill>
              <a:effectLst/>
              <a:uLnTx/>
              <a:uFillTx/>
              <a:latin typeface="Arial"/>
              <a:cs typeface="Arial" pitchFamily="34" charset="0"/>
            </a:endParaRPr>
          </a:p>
        </p:txBody>
      </p:sp>
      <p:sp>
        <p:nvSpPr>
          <p:cNvPr id="23" name="Rectangle 8"/>
          <p:cNvSpPr>
            <a:spLocks noChangeArrowheads="1"/>
          </p:cNvSpPr>
          <p:nvPr/>
        </p:nvSpPr>
        <p:spPr bwMode="gray">
          <a:xfrm>
            <a:off x="250825" y="2184293"/>
            <a:ext cx="2819048" cy="4157783"/>
          </a:xfrm>
          <a:prstGeom prst="rect">
            <a:avLst/>
          </a:prstGeom>
          <a:noFill/>
          <a:ln w="6350">
            <a:solidFill>
              <a:srgbClr val="002960"/>
            </a:solidFill>
            <a:miter lim="800000"/>
            <a:headEnd/>
            <a:tailEnd/>
          </a:ln>
        </p:spPr>
        <p:txBody>
          <a:bodyPr wrap="square" lIns="91440" tIns="91440" rIns="0" bIns="0" anchorCtr="0">
            <a:noAutofit/>
          </a:bodyPr>
          <a:lstStyle/>
          <a:p>
            <a:pPr marL="171450" lvl="0" indent="-171450" defTabSz="966788" eaLnBrk="0" hangingPunct="0">
              <a:lnSpc>
                <a:spcPct val="90000"/>
              </a:lnSpc>
              <a:spcBef>
                <a:spcPts val="900"/>
              </a:spcBef>
              <a:buClr>
                <a:srgbClr val="FF6600"/>
              </a:buClr>
              <a:buSzPct val="100000"/>
              <a:buFont typeface="Arial" pitchFamily="34" charset="0"/>
              <a:buChar char="•"/>
            </a:pPr>
            <a:r>
              <a:rPr kumimoji="0" lang="ru-RU" sz="1300" b="0" i="0" u="none" strike="noStrike" kern="0" cap="none" spc="0" normalizeH="0" baseline="0" noProof="0" dirty="0">
                <a:ln>
                  <a:noFill/>
                </a:ln>
                <a:solidFill>
                  <a:sysClr val="windowText" lastClr="000000"/>
                </a:solidFill>
                <a:effectLst/>
                <a:uLnTx/>
                <a:uFillTx/>
                <a:latin typeface="Arial"/>
                <a:cs typeface="Arial" pitchFamily="34" charset="0"/>
              </a:rPr>
              <a:t>Руанда все более фокусируется на освоении энергоресурсов</a:t>
            </a:r>
            <a:r>
              <a:rPr lang="ru-RU" sz="1300" kern="0" dirty="0">
                <a:solidFill>
                  <a:sysClr val="windowText" lastClr="000000"/>
                </a:solidFill>
                <a:latin typeface="Arial"/>
                <a:cs typeface="Arial" pitchFamily="34" charset="0"/>
              </a:rPr>
              <a:t> энергии </a:t>
            </a:r>
            <a:r>
              <a:rPr kumimoji="0" lang="ru-RU" sz="1300" b="0" i="0" u="none" strike="noStrike" kern="0" cap="none" spc="0" normalizeH="0" baseline="0" noProof="0" dirty="0">
                <a:ln>
                  <a:noFill/>
                </a:ln>
                <a:solidFill>
                  <a:sysClr val="windowText" lastClr="000000"/>
                </a:solidFill>
                <a:effectLst/>
                <a:uLnTx/>
                <a:uFillTx/>
                <a:latin typeface="Arial"/>
                <a:cs typeface="Arial" pitchFamily="34" charset="0"/>
              </a:rPr>
              <a:t>внутри страны </a:t>
            </a:r>
            <a:r>
              <a:rPr kumimoji="0" lang="en-US" sz="1300" b="0" i="0" u="none" strike="noStrike" kern="0" cap="none" spc="0" normalizeH="0" baseline="0" noProof="0" dirty="0">
                <a:ln>
                  <a:noFill/>
                </a:ln>
                <a:solidFill>
                  <a:sysClr val="windowText" lastClr="000000"/>
                </a:solidFill>
                <a:effectLst/>
                <a:uLnTx/>
                <a:uFillTx/>
                <a:latin typeface="Arial"/>
                <a:cs typeface="Arial" pitchFamily="34" charset="0"/>
              </a:rPr>
              <a:t> </a:t>
            </a:r>
            <a:r>
              <a:rPr kumimoji="0" lang="ru-RU" sz="1300" b="0" i="0" u="none" strike="noStrike" kern="0" cap="none" spc="0" normalizeH="0" baseline="0" noProof="0" dirty="0">
                <a:ln>
                  <a:noFill/>
                </a:ln>
                <a:solidFill>
                  <a:sysClr val="windowText" lastClr="000000"/>
                </a:solidFill>
                <a:effectLst/>
                <a:uLnTx/>
                <a:uFillTx/>
                <a:latin typeface="Arial"/>
                <a:cs typeface="Arial" pitchFamily="34" charset="0"/>
              </a:rPr>
              <a:t>и постепенной замене </a:t>
            </a:r>
            <a:r>
              <a:rPr lang="ru-RU" sz="1300" kern="0" dirty="0">
                <a:solidFill>
                  <a:sysClr val="windowText" lastClr="000000"/>
                </a:solidFill>
                <a:latin typeface="Arial"/>
                <a:cs typeface="Arial" pitchFamily="34" charset="0"/>
              </a:rPr>
              <a:t>ископаемых энергоносителей на новые виды</a:t>
            </a:r>
            <a:endParaRPr kumimoji="0" lang="en-US" sz="1300" b="0" i="0" u="none" strike="noStrike" kern="0" cap="none" spc="0" normalizeH="0" baseline="0" noProof="0" dirty="0">
              <a:ln>
                <a:noFill/>
              </a:ln>
              <a:solidFill>
                <a:sysClr val="windowText" lastClr="000000"/>
              </a:solidFill>
              <a:effectLst/>
              <a:uLnTx/>
              <a:uFillTx/>
              <a:latin typeface="Arial"/>
              <a:cs typeface="Arial" pitchFamily="34" charset="0"/>
            </a:endParaRPr>
          </a:p>
          <a:p>
            <a:pPr marL="171450" lvl="0" indent="-171450" defTabSz="966788" eaLnBrk="0" hangingPunct="0">
              <a:lnSpc>
                <a:spcPct val="90000"/>
              </a:lnSpc>
              <a:spcBef>
                <a:spcPts val="900"/>
              </a:spcBef>
              <a:buClr>
                <a:srgbClr val="FF6600"/>
              </a:buClr>
              <a:buSzPct val="100000"/>
              <a:buFont typeface="Arial" pitchFamily="34" charset="0"/>
              <a:buChar char="•"/>
            </a:pPr>
            <a:r>
              <a:rPr lang="ru-RU" sz="1300" kern="0" dirty="0">
                <a:solidFill>
                  <a:sysClr val="windowText" lastClr="000000"/>
                </a:solidFill>
                <a:latin typeface="Arial"/>
                <a:cs typeface="Arial" pitchFamily="34" charset="0"/>
              </a:rPr>
              <a:t>Высокая энергетическая освещённость солнечного излучения</a:t>
            </a:r>
            <a:r>
              <a:rPr lang="en-US" sz="1300" kern="0" dirty="0">
                <a:solidFill>
                  <a:sysClr val="windowText" lastClr="000000"/>
                </a:solidFill>
                <a:latin typeface="Arial"/>
                <a:cs typeface="Arial" pitchFamily="34" charset="0"/>
              </a:rPr>
              <a:t>, </a:t>
            </a:r>
            <a:r>
              <a:rPr lang="ru-RU" sz="1300" kern="0" dirty="0">
                <a:solidFill>
                  <a:sysClr val="windowText" lastClr="000000"/>
                </a:solidFill>
                <a:latin typeface="Arial"/>
                <a:cs typeface="Arial" pitchFamily="34" charset="0"/>
              </a:rPr>
              <a:t>до </a:t>
            </a:r>
            <a:r>
              <a:rPr lang="en-US" sz="1300" kern="0" dirty="0">
                <a:solidFill>
                  <a:sysClr val="windowText" lastClr="000000"/>
                </a:solidFill>
                <a:latin typeface="Arial"/>
                <a:cs typeface="Arial" pitchFamily="34" charset="0"/>
              </a:rPr>
              <a:t>1890kWh/</a:t>
            </a:r>
            <a:r>
              <a:rPr lang="ru-RU" sz="1300" kern="0" dirty="0" err="1">
                <a:solidFill>
                  <a:sysClr val="windowText" lastClr="000000"/>
                </a:solidFill>
                <a:latin typeface="Arial"/>
                <a:cs typeface="Arial" pitchFamily="34" charset="0"/>
              </a:rPr>
              <a:t>кв.м</a:t>
            </a:r>
            <a:r>
              <a:rPr lang="ru-RU" sz="1300" kern="0" dirty="0">
                <a:solidFill>
                  <a:sysClr val="windowText" lastClr="000000"/>
                </a:solidFill>
                <a:latin typeface="Arial"/>
                <a:cs typeface="Arial" pitchFamily="34" charset="0"/>
              </a:rPr>
              <a:t> в восточных провинциях</a:t>
            </a:r>
            <a:r>
              <a:rPr lang="en-US" sz="1300" kern="0" dirty="0">
                <a:solidFill>
                  <a:sysClr val="windowText" lastClr="000000"/>
                </a:solidFill>
                <a:latin typeface="Arial"/>
                <a:cs typeface="Arial" pitchFamily="34" charset="0"/>
              </a:rPr>
              <a:t>.</a:t>
            </a:r>
          </a:p>
          <a:p>
            <a:pPr marL="171450" indent="-171450" defTabSz="966788" eaLnBrk="0" hangingPunct="0">
              <a:lnSpc>
                <a:spcPct val="90000"/>
              </a:lnSpc>
              <a:spcBef>
                <a:spcPts val="900"/>
              </a:spcBef>
              <a:buClr>
                <a:srgbClr val="FF6600"/>
              </a:buClr>
              <a:buSzPct val="100000"/>
              <a:buFont typeface="Arial" pitchFamily="34" charset="0"/>
              <a:buChar char="•"/>
            </a:pPr>
            <a:r>
              <a:rPr lang="ru-RU" sz="1300" kern="0" dirty="0">
                <a:solidFill>
                  <a:sysClr val="windowText" lastClr="000000"/>
                </a:solidFill>
                <a:latin typeface="Arial"/>
                <a:cs typeface="Arial" pitchFamily="34" charset="0"/>
              </a:rPr>
              <a:t>П</a:t>
            </a:r>
            <a:r>
              <a:rPr kumimoji="0" lang="ru-RU" sz="1300" i="0" u="none" strike="noStrike" kern="0" cap="none" spc="0" normalizeH="0" baseline="0" noProof="0" dirty="0" err="1">
                <a:ln>
                  <a:noFill/>
                </a:ln>
                <a:solidFill>
                  <a:sysClr val="windowText" lastClr="000000"/>
                </a:solidFill>
                <a:effectLst/>
                <a:uLnTx/>
                <a:uFillTx/>
                <a:latin typeface="Arial"/>
                <a:cs typeface="Arial" pitchFamily="34" charset="0"/>
              </a:rPr>
              <a:t>роизводство</a:t>
            </a:r>
            <a:r>
              <a:rPr kumimoji="0" lang="ru-RU" sz="1300" i="0" u="none" strike="noStrike" kern="0" cap="none" spc="0" normalizeH="0" baseline="0" noProof="0" dirty="0">
                <a:ln>
                  <a:noFill/>
                </a:ln>
                <a:solidFill>
                  <a:sysClr val="windowText" lastClr="000000"/>
                </a:solidFill>
                <a:effectLst/>
                <a:uLnTx/>
                <a:uFillTx/>
                <a:latin typeface="Arial"/>
                <a:cs typeface="Arial" pitchFamily="34" charset="0"/>
              </a:rPr>
              <a:t> </a:t>
            </a:r>
            <a:r>
              <a:rPr kumimoji="0" lang="ru-RU" sz="1300" i="0" u="none" strike="noStrike" kern="0" cap="none" spc="0" normalizeH="0" baseline="0" noProof="0" dirty="0" err="1">
                <a:ln>
                  <a:noFill/>
                </a:ln>
                <a:solidFill>
                  <a:sysClr val="windowText" lastClr="000000"/>
                </a:solidFill>
                <a:effectLst/>
                <a:uLnTx/>
                <a:uFillTx/>
                <a:latin typeface="Arial"/>
                <a:cs typeface="Arial" pitchFamily="34" charset="0"/>
              </a:rPr>
              <a:t>эл.энергии</a:t>
            </a:r>
            <a:r>
              <a:rPr lang="ru-RU" sz="1300" kern="0" dirty="0">
                <a:solidFill>
                  <a:sysClr val="windowText" lastClr="000000"/>
                </a:solidFill>
                <a:latin typeface="Arial"/>
                <a:cs typeface="Arial" pitchFamily="34" charset="0"/>
              </a:rPr>
              <a:t> общ. мощностью </a:t>
            </a:r>
            <a:r>
              <a:rPr kumimoji="0" lang="en-US" sz="1300" i="0" u="none" strike="noStrike" kern="0" cap="none" spc="0" normalizeH="0" baseline="0" noProof="0" dirty="0">
                <a:ln>
                  <a:noFill/>
                </a:ln>
                <a:solidFill>
                  <a:sysClr val="windowText" lastClr="000000"/>
                </a:solidFill>
                <a:effectLst/>
                <a:uLnTx/>
                <a:uFillTx/>
                <a:latin typeface="Arial"/>
                <a:cs typeface="Arial" pitchFamily="34" charset="0"/>
              </a:rPr>
              <a:t>208 MW. </a:t>
            </a:r>
          </a:p>
        </p:txBody>
      </p:sp>
      <p:sp>
        <p:nvSpPr>
          <p:cNvPr id="24" name="Pentagon 23"/>
          <p:cNvSpPr/>
          <p:nvPr/>
        </p:nvSpPr>
        <p:spPr>
          <a:xfrm>
            <a:off x="3275856" y="2275309"/>
            <a:ext cx="1776644" cy="1309775"/>
          </a:xfrm>
          <a:prstGeom prst="homePlate">
            <a:avLst>
              <a:gd name="adj" fmla="val 19760"/>
            </a:avLst>
          </a:prstGeom>
          <a:solidFill>
            <a:srgbClr val="0066CC"/>
          </a:solidFill>
          <a:ln w="6350">
            <a:noFill/>
            <a:miter lim="800000"/>
            <a:headEnd/>
            <a:tailEnd/>
          </a:ln>
        </p:spPr>
        <p:txBody>
          <a:bodyPr lIns="72000" tIns="72000" rIns="72000" bIns="72000" anchor="ctr"/>
          <a:lstStyle/>
          <a:p>
            <a:pPr lvl="0" defTabSz="914400" eaLnBrk="0" hangingPunct="0">
              <a:lnSpc>
                <a:spcPct val="90000"/>
              </a:lnSpc>
              <a:spcBef>
                <a:spcPct val="0"/>
              </a:spcBef>
              <a:defRPr/>
            </a:pPr>
            <a:r>
              <a:rPr lang="ru-RU" sz="1500" b="1" kern="0" dirty="0">
                <a:solidFill>
                  <a:srgbClr val="FFFFFF"/>
                </a:solidFill>
                <a:latin typeface="Arial"/>
                <a:cs typeface="Arial" pitchFamily="34" charset="0"/>
              </a:rPr>
              <a:t>Солнечная энергия </a:t>
            </a:r>
            <a:endParaRPr lang="en-US" sz="1500" b="1" kern="0" dirty="0">
              <a:solidFill>
                <a:srgbClr val="FFFFFF"/>
              </a:solidFill>
              <a:latin typeface="Arial"/>
              <a:cs typeface="Arial" pitchFamily="34" charset="0"/>
            </a:endParaRPr>
          </a:p>
        </p:txBody>
      </p:sp>
      <p:sp>
        <p:nvSpPr>
          <p:cNvPr id="25" name="Pentagon 24"/>
          <p:cNvSpPr/>
          <p:nvPr/>
        </p:nvSpPr>
        <p:spPr>
          <a:xfrm>
            <a:off x="3275856" y="3690873"/>
            <a:ext cx="1776644" cy="1224000"/>
          </a:xfrm>
          <a:prstGeom prst="homePlate">
            <a:avLst>
              <a:gd name="adj" fmla="val 19760"/>
            </a:avLst>
          </a:prstGeom>
          <a:solidFill>
            <a:srgbClr val="0066CC"/>
          </a:solidFill>
          <a:ln w="6350">
            <a:noFill/>
            <a:miter lim="800000"/>
            <a:headEnd/>
            <a:tailEnd/>
          </a:ln>
        </p:spPr>
        <p:txBody>
          <a:bodyPr wrap="none" lIns="72000" tIns="72000" rIns="0" bIns="72000" anchor="ctr"/>
          <a:lstStyle/>
          <a:p>
            <a:pPr marL="0" marR="0" lvl="0" indent="0" defTabSz="914400" eaLnBrk="0" fontAlgn="auto" latinLnBrk="0" hangingPunct="0">
              <a:lnSpc>
                <a:spcPct val="90000"/>
              </a:lnSpc>
              <a:spcBef>
                <a:spcPct val="0"/>
              </a:spcBef>
              <a:spcAft>
                <a:spcPts val="0"/>
              </a:spcAft>
              <a:buClrTx/>
              <a:buSzTx/>
              <a:buFontTx/>
              <a:buNone/>
              <a:tabLst/>
              <a:defRPr/>
            </a:pPr>
            <a:r>
              <a:rPr lang="ru-RU" sz="1500" b="1" kern="0" noProof="0" dirty="0">
                <a:solidFill>
                  <a:srgbClr val="FFFFFF"/>
                </a:solidFill>
                <a:latin typeface="Arial"/>
                <a:cs typeface="Arial" pitchFamily="34" charset="0"/>
              </a:rPr>
              <a:t>Кольцевая </a:t>
            </a:r>
          </a:p>
          <a:p>
            <a:pPr marL="0" marR="0" lvl="0" indent="0" defTabSz="914400" eaLnBrk="0" fontAlgn="auto" latinLnBrk="0" hangingPunct="0">
              <a:lnSpc>
                <a:spcPct val="90000"/>
              </a:lnSpc>
              <a:spcBef>
                <a:spcPct val="0"/>
              </a:spcBef>
              <a:spcAft>
                <a:spcPts val="0"/>
              </a:spcAft>
              <a:buClrTx/>
              <a:buSzTx/>
              <a:buFontTx/>
              <a:buNone/>
              <a:tabLst/>
              <a:defRPr/>
            </a:pPr>
            <a:r>
              <a:rPr lang="ru-RU" sz="1500" b="1" kern="0" noProof="0" dirty="0">
                <a:solidFill>
                  <a:srgbClr val="FFFFFF"/>
                </a:solidFill>
                <a:latin typeface="Arial"/>
                <a:cs typeface="Arial" pitchFamily="34" charset="0"/>
              </a:rPr>
              <a:t>дорога </a:t>
            </a:r>
          </a:p>
          <a:p>
            <a:pPr marL="0" marR="0" lvl="0" indent="0" defTabSz="914400" eaLnBrk="0" fontAlgn="auto" latinLnBrk="0" hangingPunct="0">
              <a:lnSpc>
                <a:spcPct val="90000"/>
              </a:lnSpc>
              <a:spcBef>
                <a:spcPct val="0"/>
              </a:spcBef>
              <a:spcAft>
                <a:spcPts val="0"/>
              </a:spcAft>
              <a:buClrTx/>
              <a:buSzTx/>
              <a:buFontTx/>
              <a:buNone/>
              <a:tabLst/>
              <a:defRPr/>
            </a:pPr>
            <a:r>
              <a:rPr lang="ru-RU" sz="1500" b="1" kern="0" noProof="0" dirty="0">
                <a:solidFill>
                  <a:srgbClr val="FFFFFF"/>
                </a:solidFill>
                <a:latin typeface="Arial"/>
                <a:cs typeface="Arial" pitchFamily="34" charset="0"/>
              </a:rPr>
              <a:t>в Кигали</a:t>
            </a:r>
            <a:endParaRPr lang="en-US" sz="1500" b="1" kern="0" noProof="0" dirty="0">
              <a:solidFill>
                <a:srgbClr val="FFFFFF"/>
              </a:solidFill>
              <a:latin typeface="Arial"/>
              <a:cs typeface="Arial" pitchFamily="34" charset="0"/>
            </a:endParaRPr>
          </a:p>
          <a:p>
            <a:pPr marL="0" marR="0" lvl="0" indent="0" defTabSz="914400" eaLnBrk="0" fontAlgn="auto" latinLnBrk="0" hangingPunct="0">
              <a:lnSpc>
                <a:spcPct val="90000"/>
              </a:lnSpc>
              <a:spcBef>
                <a:spcPct val="0"/>
              </a:spcBef>
              <a:spcAft>
                <a:spcPts val="0"/>
              </a:spcAft>
              <a:buClrTx/>
              <a:buSzTx/>
              <a:buFontTx/>
              <a:buNone/>
              <a:tabLst/>
              <a:defRPr/>
            </a:pPr>
            <a:r>
              <a:rPr kumimoji="0" lang="en-US" sz="1500" b="1" i="0" u="none" strike="noStrike" kern="0" cap="none" spc="0" normalizeH="0" baseline="0" dirty="0">
                <a:ln>
                  <a:noFill/>
                </a:ln>
                <a:solidFill>
                  <a:srgbClr val="FFFFFF"/>
                </a:solidFill>
                <a:effectLst/>
                <a:uLnTx/>
                <a:uFillTx/>
                <a:latin typeface="Arial"/>
                <a:cs typeface="Arial" pitchFamily="34" charset="0"/>
              </a:rPr>
              <a:t>($210</a:t>
            </a:r>
            <a:r>
              <a:rPr kumimoji="0" lang="ru-RU" sz="1500" b="1" i="0" u="none" strike="noStrike" kern="0" cap="none" spc="0" normalizeH="0" baseline="0" dirty="0">
                <a:ln>
                  <a:noFill/>
                </a:ln>
                <a:solidFill>
                  <a:srgbClr val="FFFFFF"/>
                </a:solidFill>
                <a:effectLst/>
                <a:uLnTx/>
                <a:uFillTx/>
                <a:latin typeface="Arial"/>
                <a:cs typeface="Arial" pitchFamily="34" charset="0"/>
              </a:rPr>
              <a:t>М</a:t>
            </a:r>
            <a:r>
              <a:rPr kumimoji="0" lang="en-US" sz="1500" b="1" i="0" u="none" strike="noStrike" kern="0" cap="none" spc="0" normalizeH="0" baseline="0" dirty="0">
                <a:ln>
                  <a:noFill/>
                </a:ln>
                <a:solidFill>
                  <a:srgbClr val="FFFFFF"/>
                </a:solidFill>
                <a:effectLst/>
                <a:uLnTx/>
                <a:uFillTx/>
                <a:latin typeface="Arial"/>
                <a:cs typeface="Arial" pitchFamily="34" charset="0"/>
              </a:rPr>
              <a:t>)</a:t>
            </a:r>
            <a:r>
              <a:rPr kumimoji="0" lang="en-US" sz="1500" b="1" i="0" u="none" strike="noStrike" kern="0" cap="none" spc="0" normalizeH="0" baseline="0" noProof="0" dirty="0">
                <a:ln>
                  <a:noFill/>
                </a:ln>
                <a:solidFill>
                  <a:srgbClr val="FFFFFF"/>
                </a:solidFill>
                <a:effectLst/>
                <a:uLnTx/>
                <a:uFillTx/>
                <a:latin typeface="Arial"/>
                <a:cs typeface="Arial" pitchFamily="34" charset="0"/>
              </a:rPr>
              <a:t> </a:t>
            </a:r>
          </a:p>
        </p:txBody>
      </p:sp>
      <p:sp>
        <p:nvSpPr>
          <p:cNvPr id="26" name="Pentagon 25"/>
          <p:cNvSpPr/>
          <p:nvPr/>
        </p:nvSpPr>
        <p:spPr>
          <a:xfrm>
            <a:off x="3275856" y="5020493"/>
            <a:ext cx="1776644" cy="1224000"/>
          </a:xfrm>
          <a:prstGeom prst="homePlate">
            <a:avLst>
              <a:gd name="adj" fmla="val 19760"/>
            </a:avLst>
          </a:prstGeom>
          <a:solidFill>
            <a:srgbClr val="0066CC"/>
          </a:solidFill>
          <a:ln w="6350">
            <a:noFill/>
            <a:miter lim="800000"/>
            <a:headEnd/>
            <a:tailEnd/>
          </a:ln>
        </p:spPr>
        <p:txBody>
          <a:bodyPr lIns="72000" tIns="72000" rIns="72000" bIns="72000" anchor="ctr"/>
          <a:lstStyle/>
          <a:p>
            <a:pPr marL="0" marR="0" lvl="0" indent="0" defTabSz="914400" eaLnBrk="0" fontAlgn="auto" latinLnBrk="0" hangingPunct="0">
              <a:lnSpc>
                <a:spcPct val="90000"/>
              </a:lnSpc>
              <a:spcBef>
                <a:spcPct val="0"/>
              </a:spcBef>
              <a:spcAft>
                <a:spcPts val="0"/>
              </a:spcAft>
              <a:buClrTx/>
              <a:buSzTx/>
              <a:buFontTx/>
              <a:buNone/>
              <a:tabLst/>
              <a:defRPr/>
            </a:pPr>
            <a:r>
              <a:rPr kumimoji="0" lang="ru-RU" sz="1500" b="1" i="0" u="none" strike="noStrike" kern="0" cap="none" spc="0" normalizeH="0" baseline="0" noProof="0" dirty="0">
                <a:ln>
                  <a:noFill/>
                </a:ln>
                <a:solidFill>
                  <a:srgbClr val="FFFFFF"/>
                </a:solidFill>
                <a:effectLst/>
                <a:uLnTx/>
                <a:uFillTx/>
                <a:latin typeface="Arial"/>
                <a:cs typeface="Arial" pitchFamily="34" charset="0"/>
              </a:rPr>
              <a:t>Вода</a:t>
            </a:r>
            <a:endParaRPr kumimoji="0" lang="en-US" sz="1500" b="1" i="0" u="none" strike="noStrike" kern="0" cap="none" spc="0" normalizeH="0" baseline="0" noProof="0" dirty="0">
              <a:ln>
                <a:noFill/>
              </a:ln>
              <a:solidFill>
                <a:srgbClr val="FFFFFF"/>
              </a:solidFill>
              <a:effectLst/>
              <a:uLnTx/>
              <a:uFillTx/>
              <a:latin typeface="Arial"/>
              <a:cs typeface="Arial" pitchFamily="34" charset="0"/>
            </a:endParaRPr>
          </a:p>
        </p:txBody>
      </p:sp>
      <p:cxnSp>
        <p:nvCxnSpPr>
          <p:cNvPr id="30" name="Straight Connector 29"/>
          <p:cNvCxnSpPr/>
          <p:nvPr/>
        </p:nvCxnSpPr>
        <p:spPr>
          <a:xfrm>
            <a:off x="0" y="1027326"/>
            <a:ext cx="9144000" cy="0"/>
          </a:xfrm>
          <a:prstGeom prst="line">
            <a:avLst/>
          </a:prstGeom>
          <a:ln w="38100" cmpd="sng">
            <a:solidFill>
              <a:schemeClr val="tx2"/>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0" y="6450384"/>
            <a:ext cx="7706983" cy="0"/>
          </a:xfrm>
          <a:prstGeom prst="line">
            <a:avLst/>
          </a:prstGeom>
          <a:ln w="38100" cmpd="sng">
            <a:solidFill>
              <a:schemeClr val="tx2"/>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sp>
        <p:nvSpPr>
          <p:cNvPr id="27" name="object 20"/>
          <p:cNvSpPr/>
          <p:nvPr/>
        </p:nvSpPr>
        <p:spPr>
          <a:xfrm>
            <a:off x="369240" y="4780575"/>
            <a:ext cx="2663973" cy="1587084"/>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24506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noGrp="1"/>
          </p:cNvSpPr>
          <p:nvPr>
            <p:ph type="title"/>
          </p:nvPr>
        </p:nvSpPr>
        <p:spPr>
          <a:xfrm>
            <a:off x="190500" y="198136"/>
            <a:ext cx="8763001" cy="514484"/>
          </a:xfrm>
          <a:prstGeom prst="rect">
            <a:avLst/>
          </a:prstGeom>
          <a:solidFill>
            <a:schemeClr val="accent1">
              <a:lumMod val="40000"/>
              <a:lumOff val="60000"/>
            </a:schemeClr>
          </a:solidFill>
        </p:spPr>
        <p:txBody>
          <a:bodyPr vert="horz" lIns="68598" tIns="34299" rIns="68598" bIns="34299" rtlCol="0" anchor="ctr" anchorCtr="0">
            <a:normAutofit/>
          </a:bodyPr>
          <a:lstStyle>
            <a:lvl1pPr algn="l" defTabSz="914400" rtl="0" eaLnBrk="1" latinLnBrk="0" hangingPunct="1">
              <a:lnSpc>
                <a:spcPct val="90000"/>
              </a:lnSpc>
              <a:spcBef>
                <a:spcPct val="0"/>
              </a:spcBef>
              <a:buNone/>
              <a:defRPr sz="2600" b="1" kern="1200">
                <a:solidFill>
                  <a:schemeClr val="tx1"/>
                </a:solidFill>
                <a:latin typeface="Arial" pitchFamily="34" charset="0"/>
                <a:ea typeface="+mj-ea"/>
                <a:cs typeface="Arial" pitchFamily="34" charset="0"/>
              </a:defRPr>
            </a:lvl1pPr>
          </a:lstStyle>
          <a:p>
            <a:pPr algn="ctr"/>
            <a:r>
              <a:rPr lang="ru-RU" sz="2400" dirty="0">
                <a:solidFill>
                  <a:schemeClr val="tx2"/>
                </a:solidFill>
              </a:rPr>
              <a:t>Как начать бизнес в Руанде </a:t>
            </a:r>
            <a:endParaRPr lang="en-US" sz="2400" dirty="0">
              <a:solidFill>
                <a:schemeClr val="tx2"/>
              </a:solidFill>
            </a:endParaRPr>
          </a:p>
        </p:txBody>
      </p:sp>
      <p:sp>
        <p:nvSpPr>
          <p:cNvPr id="6" name="Content Placeholder 6"/>
          <p:cNvSpPr>
            <a:spLocks noGrp="1"/>
          </p:cNvSpPr>
          <p:nvPr>
            <p:ph sz="quarter" idx="4294967295"/>
          </p:nvPr>
        </p:nvSpPr>
        <p:spPr>
          <a:xfrm>
            <a:off x="4821424" y="1213335"/>
            <a:ext cx="4043175" cy="63396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None/>
            </a:pPr>
            <a:r>
              <a:rPr lang="ru-RU" sz="1800" b="1" dirty="0"/>
              <a:t>Какую помощь можно получить в УРР</a:t>
            </a:r>
            <a:endParaRPr lang="en-US" sz="1800" b="1" dirty="0"/>
          </a:p>
        </p:txBody>
      </p:sp>
      <p:sp>
        <p:nvSpPr>
          <p:cNvPr id="7" name="TextBox 6"/>
          <p:cNvSpPr txBox="1"/>
          <p:nvPr/>
        </p:nvSpPr>
        <p:spPr>
          <a:xfrm>
            <a:off x="4724400" y="1881656"/>
            <a:ext cx="4140200" cy="4408899"/>
          </a:xfrm>
          <a:prstGeom prst="rect">
            <a:avLst/>
          </a:prstGeom>
          <a:noFill/>
        </p:spPr>
        <p:txBody>
          <a:bodyPr wrap="square" rtlCol="0">
            <a:spAutoFit/>
          </a:bodyPr>
          <a:lstStyle/>
          <a:p>
            <a:pPr marL="214370" indent="-214370" algn="just" defTabSz="342991">
              <a:buFont typeface="Wingdings" panose="05000000000000000000" pitchFamily="2" charset="2"/>
              <a:buChar char="§"/>
            </a:pPr>
            <a:r>
              <a:rPr lang="ru-RU" sz="1650" dirty="0">
                <a:solidFill>
                  <a:prstClr val="black"/>
                </a:solidFill>
                <a:latin typeface="Avenir Medium"/>
                <a:cs typeface="Avenir Medium"/>
              </a:rPr>
              <a:t>Получите помощь и ответы на все вопросы в едином центре </a:t>
            </a:r>
            <a:endParaRPr lang="en-US" sz="1650" dirty="0">
              <a:solidFill>
                <a:prstClr val="black"/>
              </a:solidFill>
              <a:latin typeface="Avenir Medium"/>
              <a:cs typeface="Avenir Medium"/>
            </a:endParaRPr>
          </a:p>
          <a:p>
            <a:pPr marL="214370" indent="-214370" algn="just" defTabSz="342991">
              <a:buFont typeface="Wingdings" panose="05000000000000000000" pitchFamily="2" charset="2"/>
              <a:buChar char="§"/>
            </a:pPr>
            <a:r>
              <a:rPr lang="ru-RU" sz="1650" dirty="0">
                <a:solidFill>
                  <a:prstClr val="black"/>
                </a:solidFill>
                <a:latin typeface="Avenir Medium"/>
                <a:cs typeface="Avenir Medium"/>
              </a:rPr>
              <a:t>Получение лицензий</a:t>
            </a:r>
            <a:r>
              <a:rPr lang="en-US" sz="1650" dirty="0">
                <a:solidFill>
                  <a:prstClr val="black"/>
                </a:solidFill>
                <a:latin typeface="Avenir Medium"/>
                <a:cs typeface="Avenir Medium"/>
              </a:rPr>
              <a:t>, </a:t>
            </a:r>
            <a:r>
              <a:rPr lang="ru-RU" sz="1650" dirty="0">
                <a:solidFill>
                  <a:prstClr val="black"/>
                </a:solidFill>
                <a:latin typeface="Avenir Medium"/>
                <a:cs typeface="Avenir Medium"/>
              </a:rPr>
              <a:t>разрешений и сертификатов</a:t>
            </a:r>
            <a:endParaRPr lang="en-US" sz="1650" dirty="0">
              <a:solidFill>
                <a:prstClr val="black"/>
              </a:solidFill>
              <a:latin typeface="Avenir Medium"/>
              <a:cs typeface="Avenir Medium"/>
            </a:endParaRPr>
          </a:p>
          <a:p>
            <a:pPr marL="214370" indent="-214370" algn="just" defTabSz="342991">
              <a:buFont typeface="Wingdings" panose="05000000000000000000" pitchFamily="2" charset="2"/>
              <a:buChar char="§"/>
            </a:pPr>
            <a:r>
              <a:rPr lang="ru-RU" sz="1650" dirty="0">
                <a:solidFill>
                  <a:prstClr val="black"/>
                </a:solidFill>
                <a:latin typeface="Avenir Medium"/>
                <a:cs typeface="Avenir Medium"/>
              </a:rPr>
              <a:t>Информационный центр для инвесторов</a:t>
            </a:r>
            <a:endParaRPr lang="en-US" sz="1650" dirty="0">
              <a:solidFill>
                <a:prstClr val="black"/>
              </a:solidFill>
              <a:latin typeface="Avenir Medium"/>
              <a:cs typeface="Avenir Medium"/>
            </a:endParaRPr>
          </a:p>
          <a:p>
            <a:pPr marL="214370" indent="-214370" algn="just" defTabSz="342991">
              <a:buFont typeface="Wingdings" panose="05000000000000000000" pitchFamily="2" charset="2"/>
              <a:buChar char="§"/>
            </a:pPr>
            <a:r>
              <a:rPr lang="ru-RU" sz="1650" dirty="0">
                <a:solidFill>
                  <a:prstClr val="black"/>
                </a:solidFill>
                <a:latin typeface="Avenir Medium"/>
                <a:cs typeface="Avenir Medium"/>
              </a:rPr>
              <a:t>Единая контактный центр для получения информации по законодательству, политике, льготам, инвестиционным возможностям</a:t>
            </a:r>
            <a:r>
              <a:rPr lang="en-US" sz="1650" dirty="0">
                <a:solidFill>
                  <a:prstClr val="black"/>
                </a:solidFill>
                <a:latin typeface="Avenir Medium"/>
                <a:cs typeface="Avenir Medium"/>
              </a:rPr>
              <a:t>, </a:t>
            </a:r>
            <a:r>
              <a:rPr lang="ru-RU" sz="1650" dirty="0">
                <a:solidFill>
                  <a:prstClr val="black"/>
                </a:solidFill>
                <a:latin typeface="Avenir Medium"/>
                <a:cs typeface="Avenir Medium"/>
              </a:rPr>
              <a:t>земельным участкам и отдельным секторам</a:t>
            </a:r>
            <a:r>
              <a:rPr lang="en-US" sz="1650" dirty="0">
                <a:solidFill>
                  <a:prstClr val="black"/>
                </a:solidFill>
                <a:latin typeface="Avenir Medium"/>
                <a:cs typeface="Avenir Medium"/>
              </a:rPr>
              <a:t>.</a:t>
            </a:r>
          </a:p>
          <a:p>
            <a:pPr marL="214370" indent="-214370" algn="just" defTabSz="342991">
              <a:buFont typeface="Wingdings" panose="05000000000000000000" pitchFamily="2" charset="2"/>
              <a:buChar char="§"/>
            </a:pPr>
            <a:r>
              <a:rPr lang="ru-RU" sz="1650" dirty="0">
                <a:solidFill>
                  <a:prstClr val="black"/>
                </a:solidFill>
                <a:latin typeface="Avenir Medium"/>
                <a:cs typeface="Avenir Medium"/>
              </a:rPr>
              <a:t>Помощь в поиске локальных партнеров для создания СП </a:t>
            </a:r>
            <a:r>
              <a:rPr lang="en-US" sz="1650" dirty="0">
                <a:solidFill>
                  <a:prstClr val="black"/>
                </a:solidFill>
                <a:latin typeface="Avenir Medium"/>
                <a:cs typeface="Avenir Medium"/>
              </a:rPr>
              <a:t>&amp; </a:t>
            </a:r>
            <a:r>
              <a:rPr lang="ru-RU" sz="1650" dirty="0" err="1">
                <a:solidFill>
                  <a:prstClr val="black"/>
                </a:solidFill>
                <a:latin typeface="Avenir Medium"/>
                <a:cs typeface="Avenir Medium"/>
              </a:rPr>
              <a:t>частно</a:t>
            </a:r>
            <a:r>
              <a:rPr lang="ru-RU" sz="1650" dirty="0">
                <a:solidFill>
                  <a:prstClr val="black"/>
                </a:solidFill>
                <a:latin typeface="Avenir Medium"/>
                <a:cs typeface="Avenir Medium"/>
              </a:rPr>
              <a:t>-государственных объединений. </a:t>
            </a:r>
            <a:endParaRPr lang="en-US" sz="1650" dirty="0">
              <a:solidFill>
                <a:prstClr val="black"/>
              </a:solidFill>
              <a:latin typeface="Avenir Medium"/>
              <a:cs typeface="Avenir Medium"/>
            </a:endParaRPr>
          </a:p>
          <a:p>
            <a:pPr marL="214370" indent="-214370" algn="just" defTabSz="342991">
              <a:buFont typeface="Wingdings" panose="05000000000000000000" pitchFamily="2" charset="2"/>
              <a:buChar char="§"/>
            </a:pPr>
            <a:r>
              <a:rPr lang="ru-RU" sz="1650" dirty="0">
                <a:solidFill>
                  <a:prstClr val="black"/>
                </a:solidFill>
                <a:latin typeface="Avenir Medium"/>
                <a:cs typeface="Avenir Medium"/>
              </a:rPr>
              <a:t>Постпроектное обслуживание</a:t>
            </a:r>
            <a:r>
              <a:rPr lang="en-US" sz="1650" dirty="0">
                <a:solidFill>
                  <a:prstClr val="black"/>
                </a:solidFill>
                <a:latin typeface="Avenir Medium"/>
                <a:cs typeface="Avenir Medium"/>
              </a:rPr>
              <a:t>. </a:t>
            </a:r>
          </a:p>
          <a:p>
            <a:pPr marL="214370" indent="-214370" algn="just" defTabSz="342991">
              <a:buFont typeface="Wingdings" panose="05000000000000000000" pitchFamily="2" charset="2"/>
              <a:buChar char="§"/>
            </a:pPr>
            <a:endParaRPr lang="en-US" sz="1650" dirty="0">
              <a:solidFill>
                <a:prstClr val="black"/>
              </a:solidFill>
              <a:latin typeface="Avenir Medium"/>
              <a:cs typeface="Avenir Medium"/>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1" y="5549899"/>
            <a:ext cx="3302000" cy="1236039"/>
          </a:xfrm>
          <a:prstGeom prst="rect">
            <a:avLst/>
          </a:prstGeom>
        </p:spPr>
      </p:pic>
      <p:sp>
        <p:nvSpPr>
          <p:cNvPr id="8" name="Content Placeholder 6"/>
          <p:cNvSpPr>
            <a:spLocks noGrp="1"/>
          </p:cNvSpPr>
          <p:nvPr>
            <p:ph sz="quarter" idx="4294967295"/>
          </p:nvPr>
        </p:nvSpPr>
        <p:spPr>
          <a:xfrm>
            <a:off x="484850" y="1207470"/>
            <a:ext cx="3933966" cy="63983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None/>
            </a:pPr>
            <a:r>
              <a:rPr lang="ru-RU" sz="1800" b="1" dirty="0"/>
              <a:t>Функции Управления развития Руанды</a:t>
            </a:r>
            <a:r>
              <a:rPr lang="en-US" sz="1800" b="1" dirty="0"/>
              <a:t> </a:t>
            </a:r>
          </a:p>
        </p:txBody>
      </p:sp>
      <p:sp>
        <p:nvSpPr>
          <p:cNvPr id="10" name="TextBox 9"/>
          <p:cNvSpPr txBox="1"/>
          <p:nvPr/>
        </p:nvSpPr>
        <p:spPr>
          <a:xfrm>
            <a:off x="292101" y="1904739"/>
            <a:ext cx="4286724" cy="4131900"/>
          </a:xfrm>
          <a:prstGeom prst="rect">
            <a:avLst/>
          </a:prstGeom>
          <a:noFill/>
        </p:spPr>
        <p:txBody>
          <a:bodyPr wrap="square" rtlCol="0">
            <a:spAutoFit/>
          </a:bodyPr>
          <a:lstStyle/>
          <a:p>
            <a:pPr marL="214370" lvl="1" indent="-214370" algn="just" defTabSz="342991">
              <a:spcBef>
                <a:spcPts val="600"/>
              </a:spcBef>
              <a:buClr>
                <a:schemeClr val="tx1"/>
              </a:buClr>
              <a:buSzPct val="76000"/>
              <a:buFont typeface="Wingdings" panose="05000000000000000000" pitchFamily="2" charset="2"/>
              <a:buChar char="§"/>
              <a:defRPr/>
            </a:pPr>
            <a:r>
              <a:rPr lang="ru-RU" sz="1650" dirty="0">
                <a:solidFill>
                  <a:prstClr val="black"/>
                </a:solidFill>
                <a:latin typeface="Avenir Medium"/>
                <a:cs typeface="Avenir Medium"/>
              </a:rPr>
              <a:t>Привлечение и помощь инвесторам </a:t>
            </a:r>
            <a:r>
              <a:rPr lang="en-GB" sz="1650" b="1" dirty="0">
                <a:solidFill>
                  <a:prstClr val="black"/>
                </a:solidFill>
                <a:latin typeface="Avenir Medium"/>
                <a:cs typeface="Avenir Medium"/>
              </a:rPr>
              <a:t> </a:t>
            </a:r>
            <a:r>
              <a:rPr lang="en-GB" sz="1650" dirty="0">
                <a:solidFill>
                  <a:prstClr val="black"/>
                </a:solidFill>
                <a:latin typeface="Avenir Medium"/>
                <a:cs typeface="Avenir Medium"/>
              </a:rPr>
              <a:t>(</a:t>
            </a:r>
            <a:r>
              <a:rPr lang="ru-RU" sz="1650" dirty="0">
                <a:solidFill>
                  <a:prstClr val="black"/>
                </a:solidFill>
                <a:latin typeface="Avenir Medium"/>
                <a:cs typeface="Avenir Medium"/>
              </a:rPr>
              <a:t>иностр.инвестиции и внутренние</a:t>
            </a:r>
            <a:r>
              <a:rPr lang="en-GB" sz="1650" dirty="0">
                <a:solidFill>
                  <a:prstClr val="black"/>
                </a:solidFill>
                <a:latin typeface="Avenir Medium"/>
                <a:cs typeface="Avenir Medium"/>
              </a:rPr>
              <a:t>)</a:t>
            </a:r>
          </a:p>
          <a:p>
            <a:pPr marL="214370" lvl="1" indent="-214370" algn="just" defTabSz="342991">
              <a:spcBef>
                <a:spcPts val="600"/>
              </a:spcBef>
              <a:buClr>
                <a:schemeClr val="tx1"/>
              </a:buClr>
              <a:buSzPct val="76000"/>
              <a:buFont typeface="Wingdings" panose="05000000000000000000" pitchFamily="2" charset="2"/>
              <a:buChar char="§"/>
              <a:defRPr/>
            </a:pPr>
            <a:r>
              <a:rPr lang="ru-RU" sz="1650" dirty="0">
                <a:solidFill>
                  <a:prstClr val="black"/>
                </a:solidFill>
                <a:latin typeface="Avenir Medium"/>
                <a:cs typeface="Avenir Medium"/>
              </a:rPr>
              <a:t>Помощь развитию экспорта </a:t>
            </a:r>
            <a:r>
              <a:rPr lang="en-GB" sz="1650" dirty="0">
                <a:solidFill>
                  <a:prstClr val="black"/>
                </a:solidFill>
                <a:latin typeface="Avenir Medium"/>
                <a:cs typeface="Avenir Medium"/>
              </a:rPr>
              <a:t>(</a:t>
            </a:r>
            <a:r>
              <a:rPr lang="ru-RU" sz="1650" dirty="0">
                <a:solidFill>
                  <a:prstClr val="black"/>
                </a:solidFill>
                <a:latin typeface="Avenir Medium"/>
                <a:cs typeface="Avenir Medium"/>
              </a:rPr>
              <a:t>товары</a:t>
            </a:r>
            <a:r>
              <a:rPr lang="en-GB" sz="1650" dirty="0">
                <a:solidFill>
                  <a:prstClr val="black"/>
                </a:solidFill>
                <a:latin typeface="Avenir Medium"/>
                <a:cs typeface="Avenir Medium"/>
              </a:rPr>
              <a:t>, </a:t>
            </a:r>
            <a:r>
              <a:rPr lang="ru-RU" sz="1650" dirty="0">
                <a:solidFill>
                  <a:prstClr val="black"/>
                </a:solidFill>
                <a:latin typeface="Avenir Medium"/>
                <a:cs typeface="Avenir Medium"/>
              </a:rPr>
              <a:t>услуги, рынки</a:t>
            </a:r>
            <a:r>
              <a:rPr lang="en-GB" sz="1650" dirty="0">
                <a:solidFill>
                  <a:prstClr val="black"/>
                </a:solidFill>
                <a:latin typeface="Avenir Medium"/>
                <a:cs typeface="Avenir Medium"/>
              </a:rPr>
              <a:t>) </a:t>
            </a:r>
          </a:p>
          <a:p>
            <a:pPr marL="214370" lvl="1" indent="-214370" algn="just" defTabSz="342991">
              <a:spcBef>
                <a:spcPts val="600"/>
              </a:spcBef>
              <a:buClr>
                <a:schemeClr val="tx1"/>
              </a:buClr>
              <a:buSzPct val="76000"/>
              <a:buFont typeface="Wingdings" panose="05000000000000000000" pitchFamily="2" charset="2"/>
              <a:buChar char="§"/>
              <a:defRPr/>
            </a:pPr>
            <a:r>
              <a:rPr lang="ru-RU" sz="1650" b="1" dirty="0">
                <a:solidFill>
                  <a:prstClr val="black"/>
                </a:solidFill>
                <a:latin typeface="Avenir Medium"/>
                <a:cs typeface="Avenir Medium"/>
              </a:rPr>
              <a:t>Развитие туризма</a:t>
            </a:r>
            <a:r>
              <a:rPr lang="en-GB" sz="1650" b="1" dirty="0">
                <a:solidFill>
                  <a:prstClr val="black"/>
                </a:solidFill>
                <a:latin typeface="Avenir Medium"/>
                <a:cs typeface="Avenir Medium"/>
              </a:rPr>
              <a:t>, </a:t>
            </a:r>
            <a:r>
              <a:rPr lang="ru-RU" sz="1650" dirty="0">
                <a:solidFill>
                  <a:prstClr val="black"/>
                </a:solidFill>
                <a:latin typeface="Avenir Medium"/>
                <a:cs typeface="Avenir Medium"/>
              </a:rPr>
              <a:t>диверсификация </a:t>
            </a:r>
            <a:r>
              <a:rPr lang="en-GB" sz="1650" dirty="0">
                <a:solidFill>
                  <a:prstClr val="black"/>
                </a:solidFill>
                <a:latin typeface="Avenir Medium"/>
                <a:cs typeface="Avenir Medium"/>
              </a:rPr>
              <a:t>&amp; </a:t>
            </a:r>
            <a:r>
              <a:rPr lang="ru-RU" sz="1650" dirty="0">
                <a:solidFill>
                  <a:prstClr val="black"/>
                </a:solidFill>
                <a:latin typeface="Avenir Medium"/>
                <a:cs typeface="Avenir Medium"/>
              </a:rPr>
              <a:t>сохранность ресурсов, увеличение числа туристов и спектра предлагаемых услуг</a:t>
            </a:r>
            <a:endParaRPr lang="en-GB" sz="1650" dirty="0">
              <a:solidFill>
                <a:prstClr val="black"/>
              </a:solidFill>
              <a:latin typeface="Avenir Medium"/>
              <a:cs typeface="Avenir Medium"/>
            </a:endParaRPr>
          </a:p>
          <a:p>
            <a:pPr marL="214370" lvl="1" indent="-214370" defTabSz="342991">
              <a:spcBef>
                <a:spcPts val="600"/>
              </a:spcBef>
              <a:buClr>
                <a:schemeClr val="tx1"/>
              </a:buClr>
              <a:buSzPct val="76000"/>
              <a:buFont typeface="Wingdings" panose="05000000000000000000" pitchFamily="2" charset="2"/>
              <a:buChar char="§"/>
              <a:defRPr/>
            </a:pPr>
            <a:r>
              <a:rPr lang="ru-RU" sz="1650" b="1" dirty="0">
                <a:solidFill>
                  <a:prstClr val="black"/>
                </a:solidFill>
                <a:latin typeface="Avenir Medium"/>
                <a:cs typeface="Avenir Medium"/>
              </a:rPr>
              <a:t>Помощь в прохождении требуемых процедур </a:t>
            </a:r>
            <a:r>
              <a:rPr lang="en-GB" sz="1650" dirty="0">
                <a:solidFill>
                  <a:prstClr val="black"/>
                </a:solidFill>
                <a:latin typeface="Avenir Medium"/>
                <a:cs typeface="Avenir Medium"/>
              </a:rPr>
              <a:t>(</a:t>
            </a:r>
            <a:r>
              <a:rPr lang="ru-RU" sz="1650" dirty="0">
                <a:solidFill>
                  <a:prstClr val="black"/>
                </a:solidFill>
                <a:latin typeface="Avenir Medium"/>
                <a:cs typeface="Avenir Medium"/>
              </a:rPr>
              <a:t>регистрация компании, оформление частно-государственного партнерства</a:t>
            </a:r>
            <a:r>
              <a:rPr lang="en-GB" sz="1650" dirty="0">
                <a:solidFill>
                  <a:prstClr val="black"/>
                </a:solidFill>
                <a:latin typeface="Avenir Medium"/>
                <a:cs typeface="Avenir Medium"/>
              </a:rPr>
              <a:t>; </a:t>
            </a:r>
            <a:r>
              <a:rPr lang="ru-RU" sz="1650" dirty="0">
                <a:solidFill>
                  <a:prstClr val="black"/>
                </a:solidFill>
                <a:latin typeface="Avenir Medium"/>
                <a:cs typeface="Avenir Medium"/>
              </a:rPr>
              <a:t>приватизация</a:t>
            </a:r>
            <a:r>
              <a:rPr lang="en-GB" sz="1650" dirty="0">
                <a:solidFill>
                  <a:prstClr val="black"/>
                </a:solidFill>
                <a:latin typeface="Avenir Medium"/>
                <a:cs typeface="Avenir Medium"/>
              </a:rPr>
              <a:t>; IP, </a:t>
            </a:r>
            <a:r>
              <a:rPr lang="ru-RU" sz="1650" dirty="0">
                <a:solidFill>
                  <a:prstClr val="black"/>
                </a:solidFill>
                <a:latin typeface="Avenir Medium"/>
                <a:cs typeface="Avenir Medium"/>
              </a:rPr>
              <a:t>бизнес-реформы</a:t>
            </a:r>
            <a:r>
              <a:rPr lang="en-GB" sz="1650" dirty="0">
                <a:solidFill>
                  <a:prstClr val="black"/>
                </a:solidFill>
                <a:latin typeface="Avenir Medium"/>
                <a:cs typeface="Avenir Medium"/>
              </a:rPr>
              <a:t>)</a:t>
            </a:r>
          </a:p>
          <a:p>
            <a:pPr algn="just" defTabSz="342991"/>
            <a:r>
              <a:rPr lang="en-US" sz="1650" dirty="0">
                <a:solidFill>
                  <a:prstClr val="black"/>
                </a:solidFill>
                <a:latin typeface="Avenir Medium"/>
                <a:cs typeface="Avenir Medium"/>
              </a:rPr>
              <a:t>. </a:t>
            </a:r>
          </a:p>
          <a:p>
            <a:pPr marL="214370" indent="-214370" algn="just" defTabSz="342991">
              <a:buFont typeface="Wingdings" panose="05000000000000000000" pitchFamily="2" charset="2"/>
              <a:buChar char="§"/>
            </a:pPr>
            <a:endParaRPr lang="en-US" sz="1650" dirty="0">
              <a:solidFill>
                <a:prstClr val="black"/>
              </a:solidFill>
              <a:latin typeface="Avenir Medium"/>
              <a:cs typeface="Avenir Medium"/>
            </a:endParaRPr>
          </a:p>
        </p:txBody>
      </p:sp>
    </p:spTree>
    <p:extLst>
      <p:ext uri="{BB962C8B-B14F-4D97-AF65-F5344CB8AC3E}">
        <p14:creationId xmlns:p14="http://schemas.microsoft.com/office/powerpoint/2010/main" val="1381843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7175"/>
            <a:ext cx="9143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1257300" y="1122573"/>
            <a:ext cx="6412069" cy="3506890"/>
          </a:xfrm>
          <a:prstGeom prst="rect">
            <a:avLst/>
          </a:prstGeom>
        </p:spPr>
        <p:txBody>
          <a:bodyPr vert="horz" lIns="68598" tIns="34299" rIns="68598" bIns="34299" rtlCol="0" anchor="b" anchorCtr="0">
            <a:noAutofit/>
          </a:bodyPr>
          <a:lstStyle>
            <a:lvl1pPr algn="l" defTabSz="914400" rtl="0" eaLnBrk="1" latinLnBrk="0" hangingPunct="1">
              <a:lnSpc>
                <a:spcPct val="90000"/>
              </a:lnSpc>
              <a:spcBef>
                <a:spcPct val="0"/>
              </a:spcBef>
              <a:buNone/>
              <a:defRPr sz="2600" b="1" kern="1200">
                <a:solidFill>
                  <a:schemeClr val="tx1"/>
                </a:solidFill>
                <a:latin typeface="Arial" pitchFamily="34" charset="0"/>
                <a:ea typeface="+mj-ea"/>
                <a:cs typeface="Arial" pitchFamily="34" charset="0"/>
              </a:defRPr>
            </a:lvl1pPr>
          </a:lstStyle>
          <a:p>
            <a:pPr algn="ctr"/>
            <a:endParaRPr lang="en-US" sz="2701" dirty="0">
              <a:ln w="18000">
                <a:solidFill>
                  <a:schemeClr val="tx1"/>
                </a:solidFill>
                <a:prstDash val="solid"/>
                <a:miter lim="800000"/>
              </a:ln>
              <a:solidFill>
                <a:srgbClr val="FFFF00"/>
              </a:solidFill>
              <a:effectLst>
                <a:outerShdw blurRad="38100" dist="38100" dir="2700000" algn="tl">
                  <a:srgbClr val="000000">
                    <a:alpha val="43137"/>
                  </a:srgbClr>
                </a:outerShdw>
              </a:effectLst>
            </a:endParaRPr>
          </a:p>
          <a:p>
            <a:pPr algn="ctr"/>
            <a:endParaRPr lang="en-US" sz="2701" dirty="0">
              <a:ln w="18000">
                <a:solidFill>
                  <a:schemeClr val="tx1"/>
                </a:solidFill>
                <a:prstDash val="solid"/>
                <a:miter lim="800000"/>
              </a:ln>
              <a:solidFill>
                <a:srgbClr val="FFFF00"/>
              </a:solidFill>
              <a:effectLst>
                <a:outerShdw blurRad="38100" dist="38100" dir="2700000" algn="tl">
                  <a:srgbClr val="000000">
                    <a:alpha val="43137"/>
                  </a:srgbClr>
                </a:outerShdw>
              </a:effectLst>
            </a:endParaRPr>
          </a:p>
          <a:p>
            <a:pPr algn="ctr"/>
            <a:endParaRPr lang="en-US" sz="2701" dirty="0">
              <a:ln w="18000">
                <a:solidFill>
                  <a:schemeClr val="tx1"/>
                </a:solidFill>
                <a:prstDash val="solid"/>
                <a:miter lim="800000"/>
              </a:ln>
              <a:solidFill>
                <a:srgbClr val="FFFF00"/>
              </a:solidFill>
              <a:effectLst>
                <a:outerShdw blurRad="38100" dist="38100" dir="2700000" algn="tl">
                  <a:srgbClr val="000000">
                    <a:alpha val="43137"/>
                  </a:srgbClr>
                </a:outerShdw>
              </a:effectLst>
            </a:endParaRPr>
          </a:p>
          <a:p>
            <a:pPr algn="ctr"/>
            <a:r>
              <a:rPr lang="en-US" sz="2701" dirty="0">
                <a:ln w="18000">
                  <a:solidFill>
                    <a:schemeClr val="tx1"/>
                  </a:solidFill>
                  <a:prstDash val="solid"/>
                  <a:miter lim="800000"/>
                </a:ln>
                <a:solidFill>
                  <a:srgbClr val="FFFF00"/>
                </a:solidFill>
                <a:effectLst>
                  <a:outerShdw blurRad="38100" dist="38100" dir="2700000" algn="tl">
                    <a:srgbClr val="000000">
                      <a:alpha val="43137"/>
                    </a:srgbClr>
                  </a:outerShdw>
                </a:effectLst>
              </a:rPr>
              <a:t>INVEST IN REMARKABLE RWANDA</a:t>
            </a:r>
          </a:p>
          <a:p>
            <a:pPr algn="ctr"/>
            <a:endParaRPr lang="en-US" sz="2701" dirty="0">
              <a:ln w="18000">
                <a:solidFill>
                  <a:schemeClr val="tx1"/>
                </a:solidFill>
                <a:prstDash val="solid"/>
                <a:miter lim="800000"/>
              </a:ln>
              <a:solidFill>
                <a:srgbClr val="FFFF00"/>
              </a:solidFill>
              <a:effectLst>
                <a:outerShdw blurRad="38100" dist="38100" dir="2700000" algn="tl">
                  <a:srgbClr val="000000">
                    <a:alpha val="43137"/>
                  </a:srgbClr>
                </a:outerShdw>
              </a:effectLst>
            </a:endParaRPr>
          </a:p>
          <a:p>
            <a:pPr algn="ctr"/>
            <a:endParaRPr lang="en-US" sz="2701" dirty="0">
              <a:ln w="18000">
                <a:solidFill>
                  <a:schemeClr val="tx1"/>
                </a:solidFill>
                <a:prstDash val="solid"/>
                <a:miter lim="800000"/>
              </a:ln>
              <a:solidFill>
                <a:srgbClr val="FFFF00"/>
              </a:solidFill>
              <a:effectLst>
                <a:outerShdw blurRad="38100" dist="38100" dir="2700000" algn="tl">
                  <a:srgbClr val="000000">
                    <a:alpha val="43137"/>
                  </a:srgbClr>
                </a:outerShdw>
              </a:effectLst>
            </a:endParaRPr>
          </a:p>
          <a:p>
            <a:pPr algn="ctr"/>
            <a:r>
              <a:rPr lang="ru-RU" sz="2701" dirty="0">
                <a:ln w="18000">
                  <a:solidFill>
                    <a:schemeClr val="tx1"/>
                  </a:solidFill>
                  <a:prstDash val="solid"/>
                  <a:miter lim="800000"/>
                </a:ln>
                <a:solidFill>
                  <a:srgbClr val="FFFF00"/>
                </a:solidFill>
                <a:effectLst>
                  <a:outerShdw blurRad="38100" dist="38100" dir="2700000" algn="tl">
                    <a:srgbClr val="000000">
                      <a:alpha val="43137"/>
                    </a:srgbClr>
                  </a:outerShdw>
                </a:effectLst>
              </a:rPr>
              <a:t>ИНВЕСТИРУЙТЕ В ЗАМЕЧАТЕЛЬНОЙ  РУАНДЕ</a:t>
            </a:r>
            <a:r>
              <a:rPr lang="en-US" sz="2701" dirty="0">
                <a:ln w="18000">
                  <a:solidFill>
                    <a:schemeClr val="tx1"/>
                  </a:solidFill>
                  <a:prstDash val="solid"/>
                  <a:miter lim="800000"/>
                </a:ln>
                <a:solidFill>
                  <a:srgbClr val="FFFF00"/>
                </a:solidFill>
                <a:effectLst>
                  <a:outerShdw blurRad="38100" dist="38100" dir="2700000" algn="tl">
                    <a:srgbClr val="000000">
                      <a:alpha val="43137"/>
                    </a:srgbClr>
                  </a:outerShdw>
                </a:effectLst>
              </a:rPr>
              <a:t> </a:t>
            </a:r>
            <a:endParaRPr lang="ru-RU" sz="2701" dirty="0">
              <a:ln w="18000">
                <a:solidFill>
                  <a:schemeClr val="tx1"/>
                </a:solidFill>
                <a:prstDash val="solid"/>
                <a:miter lim="800000"/>
              </a:ln>
              <a:solidFill>
                <a:srgbClr val="FFFF00"/>
              </a:solidFill>
              <a:effectLst>
                <a:outerShdw blurRad="38100" dist="38100" dir="2700000" algn="tl">
                  <a:srgbClr val="000000">
                    <a:alpha val="43137"/>
                  </a:srgbClr>
                </a:outerShdw>
              </a:effectLst>
            </a:endParaRPr>
          </a:p>
          <a:p>
            <a:pPr algn="ctr"/>
            <a:endParaRPr lang="en-US" sz="2701" dirty="0">
              <a:ln w="18000">
                <a:solidFill>
                  <a:schemeClr val="tx1"/>
                </a:solidFill>
                <a:prstDash val="solid"/>
                <a:miter lim="800000"/>
              </a:ln>
              <a:solidFill>
                <a:srgbClr val="FFFF00"/>
              </a:solidFill>
              <a:effectLst>
                <a:outerShdw blurRad="38100" dist="38100" dir="2700000" algn="tl">
                  <a:srgbClr val="000000">
                    <a:alpha val="43137"/>
                  </a:srgbClr>
                </a:outerShdw>
              </a:effectLst>
            </a:endParaRPr>
          </a:p>
          <a:p>
            <a:pPr algn="ctr"/>
            <a:r>
              <a:rPr lang="ru-RU" sz="2701" dirty="0">
                <a:ln w="18000">
                  <a:solidFill>
                    <a:schemeClr val="tx1"/>
                  </a:solidFill>
                  <a:prstDash val="solid"/>
                  <a:miter lim="800000"/>
                </a:ln>
                <a:solidFill>
                  <a:srgbClr val="FFFF00"/>
                </a:solidFill>
                <a:effectLst>
                  <a:outerShdw blurRad="38100" dist="38100" dir="2700000" algn="tl">
                    <a:srgbClr val="000000">
                      <a:alpha val="43137"/>
                    </a:srgbClr>
                  </a:outerShdw>
                </a:effectLst>
              </a:rPr>
              <a:t>С НАМИ</a:t>
            </a:r>
            <a:r>
              <a:rPr lang="en-US" sz="2701" dirty="0">
                <a:ln w="18000">
                  <a:solidFill>
                    <a:schemeClr val="tx1"/>
                  </a:solidFill>
                  <a:prstDash val="solid"/>
                  <a:miter lim="800000"/>
                </a:ln>
                <a:solidFill>
                  <a:srgbClr val="FFFF00"/>
                </a:solidFill>
                <a:effectLst>
                  <a:outerShdw blurRad="38100" dist="38100" dir="2700000" algn="tl">
                    <a:srgbClr val="000000">
                      <a:alpha val="43137"/>
                    </a:srgbClr>
                  </a:outerShdw>
                </a:effectLst>
              </a:rPr>
              <a:t>,</a:t>
            </a:r>
            <a:r>
              <a:rPr lang="ru-RU" sz="2701" dirty="0">
                <a:ln w="18000">
                  <a:solidFill>
                    <a:schemeClr val="tx1"/>
                  </a:solidFill>
                  <a:prstDash val="solid"/>
                  <a:miter lim="800000"/>
                </a:ln>
                <a:solidFill>
                  <a:srgbClr val="FFFF00"/>
                </a:solidFill>
                <a:effectLst>
                  <a:outerShdw blurRad="38100" dist="38100" dir="2700000" algn="tl">
                    <a:srgbClr val="000000">
                      <a:alpha val="43137"/>
                    </a:srgbClr>
                  </a:outerShdw>
                </a:effectLst>
              </a:rPr>
              <a:t>  НАДЁЖНО!</a:t>
            </a:r>
            <a:br>
              <a:rPr lang="en-US" sz="4951" dirty="0">
                <a:ln w="18000">
                  <a:solidFill>
                    <a:schemeClr val="tx1"/>
                  </a:solidFill>
                  <a:prstDash val="solid"/>
                  <a:miter lim="800000"/>
                </a:ln>
                <a:solidFill>
                  <a:srgbClr val="FFFF00"/>
                </a:solidFill>
                <a:effectLst>
                  <a:outerShdw blurRad="38100" dist="38100" dir="2700000" algn="tl">
                    <a:srgbClr val="000000">
                      <a:alpha val="43137"/>
                    </a:srgbClr>
                  </a:outerShdw>
                </a:effectLst>
              </a:rPr>
            </a:br>
            <a:endParaRPr lang="en-US" sz="4951" dirty="0">
              <a:ln w="18000">
                <a:solidFill>
                  <a:schemeClr val="bg2"/>
                </a:solidFill>
                <a:prstDash val="solid"/>
                <a:miter lim="800000"/>
              </a:ln>
              <a:solidFill>
                <a:srgbClr val="FFFF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181171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1" y="260648"/>
            <a:ext cx="8328170" cy="796104"/>
          </a:xfrm>
        </p:spPr>
        <p:txBody>
          <a:bodyPr>
            <a:normAutofit/>
          </a:bodyPr>
          <a:lstStyle/>
          <a:p>
            <a:r>
              <a:rPr lang="ru-RU" sz="2800" dirty="0">
                <a:solidFill>
                  <a:srgbClr val="002960"/>
                </a:solidFill>
                <a:sym typeface="Arial"/>
              </a:rPr>
              <a:t>Стратегия развития Руанды</a:t>
            </a:r>
            <a:endParaRPr lang="en-GB" sz="2800" dirty="0">
              <a:solidFill>
                <a:srgbClr val="002960"/>
              </a:solidFill>
              <a:sym typeface="Arial"/>
            </a:endParaRPr>
          </a:p>
        </p:txBody>
      </p:sp>
      <p:graphicFrame>
        <p:nvGraphicFramePr>
          <p:cNvPr id="5" name="Diagram 4"/>
          <p:cNvGraphicFramePr/>
          <p:nvPr>
            <p:extLst>
              <p:ext uri="{D42A27DB-BD31-4B8C-83A1-F6EECF244321}">
                <p14:modId xmlns:p14="http://schemas.microsoft.com/office/powerpoint/2010/main" val="4017796406"/>
              </p:ext>
            </p:extLst>
          </p:nvPr>
        </p:nvGraphicFramePr>
        <p:xfrm>
          <a:off x="2235200" y="1204687"/>
          <a:ext cx="6799743" cy="5254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eft Arrow Callout 5"/>
          <p:cNvSpPr/>
          <p:nvPr/>
        </p:nvSpPr>
        <p:spPr>
          <a:xfrm flipH="1">
            <a:off x="228601" y="2351314"/>
            <a:ext cx="2065921" cy="2475298"/>
          </a:xfrm>
          <a:prstGeom prst="leftArrow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dirty="0"/>
              <a:t>Развитие приоритет-</a:t>
            </a:r>
            <a:r>
              <a:rPr lang="ru-RU" dirty="0" err="1"/>
              <a:t>ных</a:t>
            </a:r>
            <a:r>
              <a:rPr lang="ru-RU" dirty="0"/>
              <a:t> областей  </a:t>
            </a:r>
            <a:endParaRPr lang="en-US" dirty="0"/>
          </a:p>
        </p:txBody>
      </p:sp>
    </p:spTree>
    <p:extLst>
      <p:ext uri="{BB962C8B-B14F-4D97-AF65-F5344CB8AC3E}">
        <p14:creationId xmlns:p14="http://schemas.microsoft.com/office/powerpoint/2010/main" val="3185610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676400" y="2514600"/>
            <a:ext cx="7239000" cy="9906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Rounded Rectangle 22"/>
          <p:cNvSpPr/>
          <p:nvPr/>
        </p:nvSpPr>
        <p:spPr>
          <a:xfrm>
            <a:off x="1676400" y="3657600"/>
            <a:ext cx="7239000" cy="828675"/>
          </a:xfrm>
          <a:prstGeom prst="roundRect">
            <a:avLst>
              <a:gd name="adj" fmla="val 1193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ounded Rectangle 24"/>
          <p:cNvSpPr/>
          <p:nvPr/>
        </p:nvSpPr>
        <p:spPr>
          <a:xfrm>
            <a:off x="1676400" y="4648200"/>
            <a:ext cx="7239000" cy="1752600"/>
          </a:xfrm>
          <a:prstGeom prst="roundRect">
            <a:avLst>
              <a:gd name="adj" fmla="val 5482"/>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Rounded Rectangle 21"/>
          <p:cNvSpPr/>
          <p:nvPr/>
        </p:nvSpPr>
        <p:spPr>
          <a:xfrm>
            <a:off x="1676400" y="1828800"/>
            <a:ext cx="7239000" cy="533400"/>
          </a:xfrm>
          <a:prstGeom prst="roundRect">
            <a:avLst>
              <a:gd name="adj" fmla="val 1738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 name="Rounded Rectangle 20"/>
          <p:cNvSpPr/>
          <p:nvPr/>
        </p:nvSpPr>
        <p:spPr>
          <a:xfrm>
            <a:off x="1676400" y="1143000"/>
            <a:ext cx="7239000" cy="533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199" name="Content Placeholder 1"/>
          <p:cNvSpPr>
            <a:spLocks noGrp="1"/>
          </p:cNvSpPr>
          <p:nvPr>
            <p:ph sz="quarter" idx="4294967295"/>
          </p:nvPr>
        </p:nvSpPr>
        <p:spPr>
          <a:xfrm>
            <a:off x="1676400" y="1803400"/>
            <a:ext cx="7239000" cy="635000"/>
          </a:xfrm>
        </p:spPr>
        <p:txBody>
          <a:bodyPr>
            <a:noAutofit/>
          </a:bodyPr>
          <a:lstStyle/>
          <a:p>
            <a:pPr>
              <a:lnSpc>
                <a:spcPct val="90000"/>
              </a:lnSpc>
            </a:pPr>
            <a:r>
              <a:rPr lang="ru-RU" altLang="en-US" sz="1050" dirty="0"/>
              <a:t>Четкая стратегия роста, поддерживающая частные инвестиции, инициирована П. </a:t>
            </a:r>
            <a:r>
              <a:rPr lang="ru-RU" altLang="en-US" sz="1050" dirty="0" err="1"/>
              <a:t>Кагаме</a:t>
            </a:r>
            <a:r>
              <a:rPr lang="ru-RU" altLang="en-US" sz="1050" dirty="0"/>
              <a:t> </a:t>
            </a:r>
            <a:r>
              <a:rPr lang="en-GB" altLang="en-US" sz="1050" dirty="0"/>
              <a:t>(</a:t>
            </a:r>
            <a:r>
              <a:rPr lang="ru-RU" altLang="en-US" sz="1050" dirty="0"/>
              <a:t>Стратегия</a:t>
            </a:r>
            <a:r>
              <a:rPr lang="en-GB" altLang="en-US" sz="1050" dirty="0"/>
              <a:t> 2020) </a:t>
            </a:r>
          </a:p>
          <a:p>
            <a:r>
              <a:rPr lang="ru-RU" altLang="en-US" sz="1050" dirty="0"/>
              <a:t>Политическая стабильность, эффективно функционирующие госведомства</a:t>
            </a:r>
            <a:r>
              <a:rPr lang="en-GB" altLang="en-US" sz="1050" dirty="0"/>
              <a:t>, </a:t>
            </a:r>
            <a:r>
              <a:rPr lang="ru-RU" altLang="en-US" sz="1050" dirty="0"/>
              <a:t>примат закона, бескомпромиссность по отношению к коррупции</a:t>
            </a:r>
            <a:endParaRPr lang="en-GB" altLang="en-US" sz="1050" dirty="0"/>
          </a:p>
        </p:txBody>
      </p:sp>
      <p:sp>
        <p:nvSpPr>
          <p:cNvPr id="8201" name="Title 3"/>
          <p:cNvSpPr>
            <a:spLocks noGrp="1"/>
          </p:cNvSpPr>
          <p:nvPr>
            <p:ph type="title"/>
          </p:nvPr>
        </p:nvSpPr>
        <p:spPr bwMode="auto">
          <a:xfrm>
            <a:off x="604006" y="190501"/>
            <a:ext cx="8235194" cy="5561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compatLnSpc="1">
            <a:prstTxWarp prst="textNoShape">
              <a:avLst/>
            </a:prstTxWarp>
            <a:noAutofit/>
          </a:bodyPr>
          <a:lstStyle/>
          <a:p>
            <a:r>
              <a:rPr lang="en-GB" altLang="en-US" sz="2000" dirty="0"/>
              <a:t>5 </a:t>
            </a:r>
            <a:r>
              <a:rPr lang="ru-RU" altLang="en-US" sz="2000" dirty="0"/>
              <a:t>причин для инвестирования в бизнес в Руанде</a:t>
            </a:r>
            <a:endParaRPr lang="en-GB" altLang="en-US" sz="2000" dirty="0"/>
          </a:p>
        </p:txBody>
      </p:sp>
      <p:sp>
        <p:nvSpPr>
          <p:cNvPr id="5" name="Text Placeholder 4"/>
          <p:cNvSpPr>
            <a:spLocks noGrp="1"/>
          </p:cNvSpPr>
          <p:nvPr>
            <p:ph type="body" sz="quarter" idx="11"/>
          </p:nvPr>
        </p:nvSpPr>
        <p:spPr/>
        <p:txBody>
          <a:bodyPr/>
          <a:lstStyle/>
          <a:p>
            <a:pPr>
              <a:defRPr/>
            </a:pPr>
            <a:r>
              <a:rPr lang="en-GB" sz="1000" dirty="0" err="1"/>
              <a:t>Source:RDB</a:t>
            </a:r>
            <a:endParaRPr lang="en-GB" sz="1000" dirty="0"/>
          </a:p>
        </p:txBody>
      </p:sp>
      <p:sp>
        <p:nvSpPr>
          <p:cNvPr id="7" name="Rectangle 6"/>
          <p:cNvSpPr/>
          <p:nvPr/>
        </p:nvSpPr>
        <p:spPr>
          <a:xfrm>
            <a:off x="152399" y="1803400"/>
            <a:ext cx="1382785" cy="55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300" b="1" dirty="0">
                <a:latin typeface="Arial" pitchFamily="34" charset="0"/>
                <a:cs typeface="Arial" pitchFamily="34" charset="0"/>
              </a:rPr>
              <a:t>Эффективное управление </a:t>
            </a:r>
            <a:endParaRPr lang="en-GB" sz="1300" b="1" dirty="0">
              <a:latin typeface="Arial" pitchFamily="34" charset="0"/>
              <a:cs typeface="Arial" pitchFamily="34" charset="0"/>
            </a:endParaRPr>
          </a:p>
        </p:txBody>
      </p:sp>
      <p:sp>
        <p:nvSpPr>
          <p:cNvPr id="8204" name="Content Placeholder 1"/>
          <p:cNvSpPr>
            <a:spLocks noGrp="1"/>
          </p:cNvSpPr>
          <p:nvPr>
            <p:ph sz="quarter" idx="4294967295"/>
          </p:nvPr>
        </p:nvSpPr>
        <p:spPr>
          <a:xfrm>
            <a:off x="1676400" y="1153886"/>
            <a:ext cx="7162800" cy="599413"/>
          </a:xfrm>
        </p:spPr>
        <p:txBody>
          <a:bodyPr>
            <a:normAutofit lnSpcReduction="10000"/>
          </a:bodyPr>
          <a:lstStyle/>
          <a:p>
            <a:r>
              <a:rPr lang="ru-RU" altLang="en-US" sz="1050" dirty="0"/>
              <a:t>Средний темп роста ВВП в </a:t>
            </a:r>
            <a:r>
              <a:rPr lang="en-US" altLang="en-US" sz="1050" dirty="0"/>
              <a:t>2000-2016</a:t>
            </a:r>
            <a:r>
              <a:rPr lang="ru-RU" altLang="en-US" sz="1050" dirty="0"/>
              <a:t> – </a:t>
            </a:r>
            <a:r>
              <a:rPr lang="en-US" altLang="en-US" sz="1050" dirty="0"/>
              <a:t>8% </a:t>
            </a:r>
            <a:r>
              <a:rPr lang="en-GB" altLang="en-US" sz="1050" dirty="0"/>
              <a:t>, </a:t>
            </a:r>
            <a:r>
              <a:rPr lang="ru-RU" altLang="en-US" sz="1050" dirty="0"/>
              <a:t>низкий и стабильный темп инфляции, стабильный курс обмена валют </a:t>
            </a:r>
            <a:endParaRPr lang="en-GB" altLang="en-US" sz="1050" dirty="0"/>
          </a:p>
          <a:p>
            <a:r>
              <a:rPr lang="ru-RU" altLang="en-US" sz="1050" dirty="0"/>
              <a:t>Самый высокий темп роста ВВП в </a:t>
            </a:r>
            <a:r>
              <a:rPr lang="ru-RU" altLang="en-US" sz="1050" dirty="0" err="1"/>
              <a:t>теч</a:t>
            </a:r>
            <a:r>
              <a:rPr lang="ru-RU" altLang="en-US" sz="1050" dirty="0"/>
              <a:t>. последних 3-х лет среди всех африканских стран с наиболее развитой экономикой и близлежащих стран</a:t>
            </a:r>
            <a:endParaRPr lang="en-GB" altLang="en-US" sz="1050" dirty="0"/>
          </a:p>
        </p:txBody>
      </p:sp>
      <p:sp>
        <p:nvSpPr>
          <p:cNvPr id="10" name="Rectangle 9"/>
          <p:cNvSpPr/>
          <p:nvPr/>
        </p:nvSpPr>
        <p:spPr>
          <a:xfrm>
            <a:off x="152400" y="1142999"/>
            <a:ext cx="1382784" cy="6102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300" b="1" dirty="0">
                <a:latin typeface="Arial" pitchFamily="34" charset="0"/>
                <a:cs typeface="Arial" pitchFamily="34" charset="0"/>
              </a:rPr>
              <a:t>Постоянное стабильное развитие </a:t>
            </a:r>
            <a:endParaRPr lang="en-GB" sz="1300" b="1" dirty="0">
              <a:latin typeface="Arial" pitchFamily="34" charset="0"/>
              <a:cs typeface="Arial" pitchFamily="34" charset="0"/>
            </a:endParaRPr>
          </a:p>
        </p:txBody>
      </p:sp>
      <p:sp>
        <p:nvSpPr>
          <p:cNvPr id="8206" name="Content Placeholder 1"/>
          <p:cNvSpPr>
            <a:spLocks noGrp="1"/>
          </p:cNvSpPr>
          <p:nvPr>
            <p:ph sz="quarter" idx="4294967295"/>
          </p:nvPr>
        </p:nvSpPr>
        <p:spPr>
          <a:xfrm>
            <a:off x="1676400" y="4648200"/>
            <a:ext cx="7162800" cy="1676400"/>
          </a:xfrm>
        </p:spPr>
        <p:txBody>
          <a:bodyPr>
            <a:normAutofit fontScale="92500" lnSpcReduction="10000"/>
          </a:bodyPr>
          <a:lstStyle/>
          <a:p>
            <a:r>
              <a:rPr lang="ru-RU" altLang="en-US" sz="1200" dirty="0"/>
              <a:t>Широкие инвестиционные возможности, особенно в следующих секторах</a:t>
            </a:r>
            <a:r>
              <a:rPr lang="en-GB" altLang="en-US" sz="1200" dirty="0"/>
              <a:t>:</a:t>
            </a:r>
          </a:p>
          <a:p>
            <a:pPr lvl="1"/>
            <a:r>
              <a:rPr lang="ru-RU" altLang="en-US" sz="1200" dirty="0">
                <a:solidFill>
                  <a:srgbClr val="000000"/>
                </a:solidFill>
              </a:rPr>
              <a:t>Производство</a:t>
            </a:r>
            <a:r>
              <a:rPr lang="en-GB" altLang="en-US" sz="1200" dirty="0">
                <a:solidFill>
                  <a:srgbClr val="000000"/>
                </a:solidFill>
              </a:rPr>
              <a:t>: </a:t>
            </a:r>
            <a:r>
              <a:rPr lang="ru-RU" altLang="en-US" sz="1200" dirty="0">
                <a:solidFill>
                  <a:srgbClr val="000000"/>
                </a:solidFill>
              </a:rPr>
              <a:t>Строительные материалы</a:t>
            </a:r>
            <a:r>
              <a:rPr lang="en-GB" altLang="en-US" sz="1200" dirty="0">
                <a:solidFill>
                  <a:srgbClr val="000000"/>
                </a:solidFill>
              </a:rPr>
              <a:t>, </a:t>
            </a:r>
            <a:r>
              <a:rPr lang="ru-RU" altLang="en-US" sz="1200" dirty="0">
                <a:solidFill>
                  <a:srgbClr val="000000"/>
                </a:solidFill>
              </a:rPr>
              <a:t>легкая промышленность </a:t>
            </a:r>
            <a:endParaRPr lang="en-GB" altLang="en-US" sz="1200" dirty="0">
              <a:solidFill>
                <a:srgbClr val="000000"/>
              </a:solidFill>
            </a:endParaRPr>
          </a:p>
          <a:p>
            <a:pPr lvl="1"/>
            <a:r>
              <a:rPr lang="ru-RU" altLang="en-US" sz="1200" dirty="0">
                <a:solidFill>
                  <a:srgbClr val="000000"/>
                </a:solidFill>
              </a:rPr>
              <a:t>СХ</a:t>
            </a:r>
            <a:r>
              <a:rPr lang="en-GB" altLang="en-US" sz="1200" dirty="0">
                <a:solidFill>
                  <a:srgbClr val="000000"/>
                </a:solidFill>
              </a:rPr>
              <a:t>: </a:t>
            </a:r>
            <a:r>
              <a:rPr lang="ru-RU" altLang="en-US" sz="1200" dirty="0">
                <a:solidFill>
                  <a:srgbClr val="000000"/>
                </a:solidFill>
              </a:rPr>
              <a:t>Важнейшая часть руандийской экономики</a:t>
            </a:r>
            <a:r>
              <a:rPr lang="en-GB" altLang="en-US" sz="1200" dirty="0">
                <a:solidFill>
                  <a:srgbClr val="000000"/>
                </a:solidFill>
              </a:rPr>
              <a:t>, </a:t>
            </a:r>
            <a:r>
              <a:rPr lang="ru-RU" altLang="en-US" sz="1200" dirty="0">
                <a:solidFill>
                  <a:srgbClr val="000000"/>
                </a:solidFill>
              </a:rPr>
              <a:t>инвестиции в повышение урожайности и производительности, создание добавочной стоимости</a:t>
            </a:r>
            <a:endParaRPr lang="en-GB" altLang="en-US" sz="1200" dirty="0">
              <a:solidFill>
                <a:srgbClr val="000000"/>
              </a:solidFill>
            </a:endParaRPr>
          </a:p>
          <a:p>
            <a:pPr lvl="1"/>
            <a:r>
              <a:rPr lang="ru-RU" altLang="en-US" sz="1200" dirty="0">
                <a:solidFill>
                  <a:srgbClr val="000000"/>
                </a:solidFill>
              </a:rPr>
              <a:t>Туризм</a:t>
            </a:r>
            <a:r>
              <a:rPr lang="en-GB" altLang="en-US" sz="1200" dirty="0">
                <a:solidFill>
                  <a:srgbClr val="000000"/>
                </a:solidFill>
              </a:rPr>
              <a:t>: </a:t>
            </a:r>
            <a:r>
              <a:rPr lang="ru-RU" altLang="en-US" sz="1200" dirty="0">
                <a:solidFill>
                  <a:srgbClr val="000000"/>
                </a:solidFill>
              </a:rPr>
              <a:t>Уникальные возможности бурно развивающегося сектора</a:t>
            </a:r>
            <a:r>
              <a:rPr lang="en-GB" altLang="en-US" sz="1200" dirty="0">
                <a:solidFill>
                  <a:srgbClr val="000000"/>
                </a:solidFill>
              </a:rPr>
              <a:t>; </a:t>
            </a:r>
            <a:r>
              <a:rPr lang="ru-RU" altLang="en-US" sz="1200" dirty="0">
                <a:solidFill>
                  <a:srgbClr val="000000"/>
                </a:solidFill>
              </a:rPr>
              <a:t>одно из направлений – проведение МН конференций</a:t>
            </a:r>
            <a:endParaRPr lang="en-GB" altLang="en-US" sz="1200" dirty="0">
              <a:solidFill>
                <a:srgbClr val="000000"/>
              </a:solidFill>
            </a:endParaRPr>
          </a:p>
          <a:p>
            <a:pPr lvl="1"/>
            <a:r>
              <a:rPr lang="ru-RU" altLang="en-US" sz="1200" dirty="0">
                <a:solidFill>
                  <a:srgbClr val="000000"/>
                </a:solidFill>
              </a:rPr>
              <a:t>ИКТ</a:t>
            </a:r>
            <a:r>
              <a:rPr lang="en-GB" altLang="en-US" sz="1200" dirty="0">
                <a:solidFill>
                  <a:srgbClr val="000000"/>
                </a:solidFill>
              </a:rPr>
              <a:t>: </a:t>
            </a:r>
            <a:r>
              <a:rPr lang="ru-RU" altLang="en-US" sz="1200" dirty="0">
                <a:solidFill>
                  <a:srgbClr val="000000"/>
                </a:solidFill>
              </a:rPr>
              <a:t>Приоритетный сектор для реализации программы Стратегия </a:t>
            </a:r>
            <a:r>
              <a:rPr lang="en-GB" altLang="en-US" sz="1200" dirty="0">
                <a:solidFill>
                  <a:srgbClr val="000000"/>
                </a:solidFill>
              </a:rPr>
              <a:t>2020</a:t>
            </a:r>
          </a:p>
          <a:p>
            <a:pPr lvl="1"/>
            <a:r>
              <a:rPr lang="ru-RU" altLang="en-US" sz="1200" dirty="0">
                <a:solidFill>
                  <a:srgbClr val="000000"/>
                </a:solidFill>
              </a:rPr>
              <a:t>Инфраструктура</a:t>
            </a:r>
            <a:r>
              <a:rPr lang="en-GB" altLang="en-US" sz="1200" dirty="0">
                <a:solidFill>
                  <a:srgbClr val="000000"/>
                </a:solidFill>
              </a:rPr>
              <a:t>: </a:t>
            </a:r>
            <a:r>
              <a:rPr lang="ru-RU" altLang="en-US" sz="1200" dirty="0">
                <a:solidFill>
                  <a:srgbClr val="000000"/>
                </a:solidFill>
              </a:rPr>
              <a:t>развитие промзон, комплексов промышленных предприятий</a:t>
            </a:r>
            <a:endParaRPr lang="en-GB" altLang="en-US" sz="1200" dirty="0">
              <a:solidFill>
                <a:srgbClr val="000000"/>
              </a:solidFill>
            </a:endParaRPr>
          </a:p>
          <a:p>
            <a:r>
              <a:rPr lang="ru-RU" altLang="en-US" sz="1200" dirty="0">
                <a:solidFill>
                  <a:srgbClr val="000000"/>
                </a:solidFill>
              </a:rPr>
              <a:t>Другие секторы: строительство и недвижимость, финансовые услуги, горнодобывающая промышленность</a:t>
            </a:r>
            <a:endParaRPr lang="en-GB" altLang="en-US" sz="1200" dirty="0"/>
          </a:p>
        </p:txBody>
      </p:sp>
      <p:sp>
        <p:nvSpPr>
          <p:cNvPr id="13" name="Rectangle 12"/>
          <p:cNvSpPr/>
          <p:nvPr/>
        </p:nvSpPr>
        <p:spPr>
          <a:xfrm>
            <a:off x="152400" y="4648200"/>
            <a:ext cx="1382784" cy="1752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300" b="1" dirty="0" err="1">
                <a:latin typeface="Arial" pitchFamily="34" charset="0"/>
                <a:cs typeface="Arial" pitchFamily="34" charset="0"/>
              </a:rPr>
              <a:t>Неиспользо</a:t>
            </a:r>
            <a:r>
              <a:rPr lang="ru-RU" sz="1300" b="1" dirty="0">
                <a:latin typeface="Arial" pitchFamily="34" charset="0"/>
                <a:cs typeface="Arial" pitchFamily="34" charset="0"/>
              </a:rPr>
              <a:t>-ванные </a:t>
            </a:r>
            <a:r>
              <a:rPr lang="ru-RU" sz="1300" b="1" dirty="0" err="1">
                <a:latin typeface="Arial" pitchFamily="34" charset="0"/>
                <a:cs typeface="Arial" pitchFamily="34" charset="0"/>
              </a:rPr>
              <a:t>инвестицион-ные</a:t>
            </a:r>
            <a:r>
              <a:rPr lang="ru-RU" sz="1300" b="1" dirty="0">
                <a:latin typeface="Arial" pitchFamily="34" charset="0"/>
                <a:cs typeface="Arial" pitchFamily="34" charset="0"/>
              </a:rPr>
              <a:t> возможности</a:t>
            </a:r>
            <a:endParaRPr lang="en-GB" sz="1300" b="1" dirty="0">
              <a:latin typeface="Arial" pitchFamily="34" charset="0"/>
              <a:cs typeface="Arial" pitchFamily="34" charset="0"/>
            </a:endParaRPr>
          </a:p>
        </p:txBody>
      </p:sp>
      <p:sp>
        <p:nvSpPr>
          <p:cNvPr id="8208" name="Content Placeholder 1"/>
          <p:cNvSpPr>
            <a:spLocks noGrp="1"/>
          </p:cNvSpPr>
          <p:nvPr>
            <p:ph sz="quarter" idx="4294967295"/>
          </p:nvPr>
        </p:nvSpPr>
        <p:spPr>
          <a:xfrm>
            <a:off x="1676400" y="3657600"/>
            <a:ext cx="7162800" cy="781050"/>
          </a:xfrm>
        </p:spPr>
        <p:txBody>
          <a:bodyPr>
            <a:normAutofit fontScale="92500"/>
          </a:bodyPr>
          <a:lstStyle/>
          <a:p>
            <a:r>
              <a:rPr lang="ru-RU" altLang="en-US" sz="1200" dirty="0"/>
              <a:t>12 миллионный рынок потребителей, быстро растущий средний класс</a:t>
            </a:r>
            <a:endParaRPr lang="en-GB" altLang="en-US" sz="1200" dirty="0"/>
          </a:p>
          <a:p>
            <a:pPr>
              <a:lnSpc>
                <a:spcPct val="114000"/>
              </a:lnSpc>
            </a:pPr>
            <a:r>
              <a:rPr lang="ru-RU" altLang="en-US" sz="1200" dirty="0"/>
              <a:t>Быстро развивающийся интеграционный центр стран </a:t>
            </a:r>
            <a:r>
              <a:rPr lang="ru-RU" altLang="en-US" sz="1200" dirty="0" err="1"/>
              <a:t>В.Африки</a:t>
            </a:r>
            <a:r>
              <a:rPr lang="en-GB" altLang="en-US" sz="1200" dirty="0"/>
              <a:t>: </a:t>
            </a:r>
            <a:r>
              <a:rPr lang="ru-RU" altLang="en-US" sz="1200" dirty="0"/>
              <a:t>расположена в центре региона, граничит с </a:t>
            </a:r>
            <a:r>
              <a:rPr lang="en-GB" altLang="en-US" sz="1200" dirty="0"/>
              <a:t>3 </a:t>
            </a:r>
            <a:r>
              <a:rPr lang="ru-RU" altLang="en-US" sz="1200" dirty="0"/>
              <a:t>странами, входящих в единый таможенный союз и формирующих общий рынок (</a:t>
            </a:r>
            <a:r>
              <a:rPr lang="en-GB" altLang="en-US" sz="1200" dirty="0"/>
              <a:t>125M </a:t>
            </a:r>
            <a:r>
              <a:rPr lang="ru-RU" altLang="en-US" sz="1200" dirty="0"/>
              <a:t>чел. в </a:t>
            </a:r>
            <a:r>
              <a:rPr lang="en-GB" altLang="en-US" sz="1200" dirty="0"/>
              <a:t>2010</a:t>
            </a:r>
            <a:r>
              <a:rPr lang="ru-RU" altLang="en-US" sz="1200" dirty="0"/>
              <a:t>)</a:t>
            </a:r>
            <a:endParaRPr lang="en-GB" altLang="en-US" sz="1200" dirty="0"/>
          </a:p>
        </p:txBody>
      </p:sp>
      <p:sp>
        <p:nvSpPr>
          <p:cNvPr id="19" name="Rectangle 18"/>
          <p:cNvSpPr/>
          <p:nvPr/>
        </p:nvSpPr>
        <p:spPr>
          <a:xfrm>
            <a:off x="152400" y="3657600"/>
            <a:ext cx="1382784" cy="838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300" b="1" dirty="0">
                <a:latin typeface="Arial" pitchFamily="34" charset="0"/>
                <a:cs typeface="Arial" pitchFamily="34" charset="0"/>
              </a:rPr>
              <a:t>Выход к крупным рынкам</a:t>
            </a:r>
            <a:endParaRPr lang="en-GB" sz="1300" b="1" dirty="0">
              <a:latin typeface="Arial" pitchFamily="34" charset="0"/>
              <a:cs typeface="Arial" pitchFamily="34" charset="0"/>
            </a:endParaRPr>
          </a:p>
        </p:txBody>
      </p:sp>
      <p:sp>
        <p:nvSpPr>
          <p:cNvPr id="8210" name="Content Placeholder 1"/>
          <p:cNvSpPr>
            <a:spLocks noGrp="1"/>
          </p:cNvSpPr>
          <p:nvPr>
            <p:ph sz="quarter" idx="4294967295"/>
          </p:nvPr>
        </p:nvSpPr>
        <p:spPr>
          <a:xfrm>
            <a:off x="1676400" y="2637971"/>
            <a:ext cx="7239000" cy="857704"/>
          </a:xfrm>
        </p:spPr>
        <p:txBody>
          <a:bodyPr>
            <a:normAutofit lnSpcReduction="10000"/>
          </a:bodyPr>
          <a:lstStyle/>
          <a:p>
            <a:r>
              <a:rPr lang="ru-RU" altLang="en-US" sz="1200" dirty="0"/>
              <a:t>Согласно Докладу Всемирного банка, самые быстрые реформы гос. регулирования бизнеса</a:t>
            </a:r>
            <a:endParaRPr lang="en-GB" altLang="en-US" sz="1200" dirty="0"/>
          </a:p>
          <a:p>
            <a:r>
              <a:rPr lang="ru-RU" altLang="en-US" sz="1200" dirty="0"/>
              <a:t>Простая налоговая система, создание фондовой биржи</a:t>
            </a:r>
            <a:endParaRPr lang="en-GB" altLang="en-US" sz="1200" dirty="0"/>
          </a:p>
          <a:p>
            <a:r>
              <a:rPr lang="ru-RU" altLang="en-US" sz="1200" dirty="0"/>
              <a:t>Управление развития Руанды</a:t>
            </a:r>
            <a:r>
              <a:rPr lang="en-GB" altLang="en-US" sz="1200" dirty="0"/>
              <a:t>, </a:t>
            </a:r>
            <a:r>
              <a:rPr lang="ru-RU" altLang="en-US" sz="1200" dirty="0"/>
              <a:t>независимое агентство</a:t>
            </a:r>
            <a:r>
              <a:rPr lang="en-GB" altLang="en-US" sz="1200" dirty="0"/>
              <a:t>, </a:t>
            </a:r>
            <a:r>
              <a:rPr lang="ru-RU" altLang="en-US" sz="1200" dirty="0"/>
              <a:t>создано для регистрации бизнеса в едином центре</a:t>
            </a:r>
            <a:endParaRPr lang="en-GB" altLang="en-US" sz="1200" dirty="0"/>
          </a:p>
        </p:txBody>
      </p:sp>
      <p:sp>
        <p:nvSpPr>
          <p:cNvPr id="24" name="Rectangle 23"/>
          <p:cNvSpPr/>
          <p:nvPr/>
        </p:nvSpPr>
        <p:spPr>
          <a:xfrm>
            <a:off x="152400" y="2514600"/>
            <a:ext cx="1382784" cy="990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300" b="1" dirty="0" err="1">
                <a:latin typeface="Arial" pitchFamily="34" charset="0"/>
                <a:cs typeface="Arial" pitchFamily="34" charset="0"/>
              </a:rPr>
              <a:t>Благоприят-ный</a:t>
            </a:r>
            <a:r>
              <a:rPr lang="ru-RU" sz="1300" b="1" dirty="0">
                <a:latin typeface="Arial" pitchFamily="34" charset="0"/>
                <a:cs typeface="Arial" pitchFamily="34" charset="0"/>
              </a:rPr>
              <a:t> </a:t>
            </a:r>
            <a:r>
              <a:rPr lang="ru-RU" sz="1300" b="1" dirty="0" err="1">
                <a:latin typeface="Arial" pitchFamily="34" charset="0"/>
                <a:cs typeface="Arial" pitchFamily="34" charset="0"/>
              </a:rPr>
              <a:t>инвестицион-ный</a:t>
            </a:r>
            <a:r>
              <a:rPr lang="ru-RU" sz="1300" b="1" dirty="0">
                <a:latin typeface="Arial" pitchFamily="34" charset="0"/>
                <a:cs typeface="Arial" pitchFamily="34" charset="0"/>
              </a:rPr>
              <a:t> климат</a:t>
            </a:r>
            <a:endParaRPr lang="en-GB" sz="1300" b="1" dirty="0">
              <a:latin typeface="Arial" pitchFamily="34" charset="0"/>
              <a:cs typeface="Arial" pitchFamily="34" charset="0"/>
            </a:endParaRPr>
          </a:p>
        </p:txBody>
      </p:sp>
    </p:spTree>
    <p:extLst>
      <p:ext uri="{BB962C8B-B14F-4D97-AF65-F5344CB8AC3E}">
        <p14:creationId xmlns:p14="http://schemas.microsoft.com/office/powerpoint/2010/main" val="3932138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06875" y="2665413"/>
            <a:ext cx="1481138"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tle 1"/>
          <p:cNvSpPr>
            <a:spLocks noGrp="1"/>
          </p:cNvSpPr>
          <p:nvPr>
            <p:ph type="title"/>
          </p:nvPr>
        </p:nvSpPr>
        <p:spPr>
          <a:xfrm>
            <a:off x="1555603" y="116142"/>
            <a:ext cx="6477000" cy="868363"/>
          </a:xfrm>
        </p:spPr>
        <p:txBody>
          <a:bodyPr>
            <a:normAutofit fontScale="90000"/>
          </a:bodyPr>
          <a:lstStyle/>
          <a:p>
            <a:pPr fontAlgn="base">
              <a:spcAft>
                <a:spcPct val="0"/>
              </a:spcAft>
            </a:pPr>
            <a:r>
              <a:rPr lang="ru-RU" altLang="en-US" sz="3600" b="1" dirty="0">
                <a:solidFill>
                  <a:srgbClr val="3333CC"/>
                </a:solidFill>
                <a:latin typeface="Candara" panose="020E0502030303020204" pitchFamily="34" charset="0"/>
                <a:cs typeface="Times New Roman" panose="02020603050405020304" pitchFamily="18" charset="0"/>
              </a:rPr>
              <a:t>Руанда на международной арене</a:t>
            </a:r>
            <a:endParaRPr lang="en-US" altLang="en-US" sz="3600" b="1" dirty="0">
              <a:solidFill>
                <a:srgbClr val="3333CC"/>
              </a:solidFill>
              <a:latin typeface="Candara" panose="020E0502030303020204" pitchFamily="34" charset="0"/>
              <a:cs typeface="Times New Roman" panose="02020603050405020304" pitchFamily="18" charset="0"/>
            </a:endParaRPr>
          </a:p>
        </p:txBody>
      </p:sp>
      <p:sp>
        <p:nvSpPr>
          <p:cNvPr id="3482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81052DF-D7DD-48AC-83DB-7CE75AF80D5B}" type="slidenum">
              <a:rPr lang="en-ZA" altLang="en-US" sz="1200">
                <a:latin typeface="Arial" panose="020B0604020202020204" pitchFamily="34" charset="0"/>
              </a:rPr>
              <a:pPr>
                <a:spcBef>
                  <a:spcPct val="0"/>
                </a:spcBef>
                <a:buFontTx/>
                <a:buNone/>
              </a:pPr>
              <a:t>5</a:t>
            </a:fld>
            <a:endParaRPr lang="en-ZA" altLang="en-US" sz="1200">
              <a:latin typeface="Arial" panose="020B0604020202020204" pitchFamily="34" charset="0"/>
            </a:endParaRPr>
          </a:p>
        </p:txBody>
      </p:sp>
      <p:graphicFrame>
        <p:nvGraphicFramePr>
          <p:cNvPr id="3" name="Diagram 2"/>
          <p:cNvGraphicFramePr/>
          <p:nvPr>
            <p:extLst>
              <p:ext uri="{D42A27DB-BD31-4B8C-83A1-F6EECF244321}">
                <p14:modId xmlns:p14="http://schemas.microsoft.com/office/powerpoint/2010/main" val="2594649078"/>
              </p:ext>
            </p:extLst>
          </p:nvPr>
        </p:nvGraphicFramePr>
        <p:xfrm>
          <a:off x="701350" y="1029072"/>
          <a:ext cx="8077200" cy="5533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7450138" y="2212975"/>
            <a:ext cx="1539875" cy="646331"/>
          </a:xfrm>
          <a:prstGeom prst="rect">
            <a:avLst/>
          </a:prstGeom>
          <a:solidFill>
            <a:schemeClr val="bg1">
              <a:lumMod val="95000"/>
            </a:schemeClr>
          </a:solidFill>
        </p:spPr>
        <p:txBody>
          <a:bodyPr>
            <a:spAutoFit/>
          </a:bodyPr>
          <a:lstStyle/>
          <a:p>
            <a:pPr eaLnBrk="1" hangingPunct="1">
              <a:defRPr/>
            </a:pPr>
            <a:r>
              <a:rPr lang="ru-RU" sz="1200" b="1" dirty="0">
                <a:solidFill>
                  <a:schemeClr val="accent4"/>
                </a:solidFill>
                <a:latin typeface="Arial" charset="0"/>
                <a:cs typeface="Arial" charset="0"/>
              </a:rPr>
              <a:t>Доклад Всемирного Банка,</a:t>
            </a:r>
            <a:r>
              <a:rPr lang="en-US" sz="1200" b="1" dirty="0">
                <a:solidFill>
                  <a:schemeClr val="accent4"/>
                </a:solidFill>
                <a:latin typeface="Arial" charset="0"/>
                <a:cs typeface="Arial" charset="0"/>
              </a:rPr>
              <a:t> 2017</a:t>
            </a:r>
          </a:p>
        </p:txBody>
      </p:sp>
      <p:sp>
        <p:nvSpPr>
          <p:cNvPr id="10" name="TextBox 9"/>
          <p:cNvSpPr txBox="1"/>
          <p:nvPr/>
        </p:nvSpPr>
        <p:spPr>
          <a:xfrm>
            <a:off x="6813550" y="5251450"/>
            <a:ext cx="1879600" cy="600164"/>
          </a:xfrm>
          <a:prstGeom prst="rect">
            <a:avLst/>
          </a:prstGeom>
          <a:solidFill>
            <a:schemeClr val="bg1">
              <a:lumMod val="95000"/>
            </a:schemeClr>
          </a:solidFill>
        </p:spPr>
        <p:txBody>
          <a:bodyPr>
            <a:spAutoFit/>
          </a:bodyPr>
          <a:lstStyle/>
          <a:p>
            <a:pPr lvl="0">
              <a:defRPr/>
            </a:pPr>
            <a:r>
              <a:rPr lang="ru-RU" sz="1100" b="1" dirty="0">
                <a:solidFill>
                  <a:schemeClr val="accent4"/>
                </a:solidFill>
                <a:latin typeface="Arial" charset="0"/>
                <a:cs typeface="Arial" charset="0"/>
              </a:rPr>
              <a:t>Международная ассоциация конгрессов и конференций,</a:t>
            </a:r>
            <a:r>
              <a:rPr lang="en-US" sz="1100" b="1" dirty="0">
                <a:solidFill>
                  <a:schemeClr val="accent4"/>
                </a:solidFill>
                <a:latin typeface="Arial" charset="0"/>
                <a:cs typeface="Arial" charset="0"/>
              </a:rPr>
              <a:t> 2017 </a:t>
            </a:r>
          </a:p>
        </p:txBody>
      </p:sp>
      <p:sp>
        <p:nvSpPr>
          <p:cNvPr id="11" name="TextBox 10"/>
          <p:cNvSpPr txBox="1"/>
          <p:nvPr/>
        </p:nvSpPr>
        <p:spPr>
          <a:xfrm>
            <a:off x="5562439" y="1051373"/>
            <a:ext cx="2214562" cy="523220"/>
          </a:xfrm>
          <a:prstGeom prst="rect">
            <a:avLst/>
          </a:prstGeom>
          <a:solidFill>
            <a:schemeClr val="bg1">
              <a:lumMod val="95000"/>
            </a:schemeClr>
          </a:solidFill>
        </p:spPr>
        <p:txBody>
          <a:bodyPr>
            <a:spAutoFit/>
          </a:bodyPr>
          <a:lstStyle/>
          <a:p>
            <a:pPr eaLnBrk="1" hangingPunct="1">
              <a:defRPr/>
            </a:pPr>
            <a:r>
              <a:rPr lang="ru-RU" sz="1400" b="1" dirty="0">
                <a:solidFill>
                  <a:schemeClr val="accent4"/>
                </a:solidFill>
                <a:latin typeface="Arial" charset="0"/>
                <a:cs typeface="Arial" charset="0"/>
              </a:rPr>
              <a:t>Всемирный доклад по </a:t>
            </a:r>
            <a:r>
              <a:rPr lang="en-US" sz="1400" b="1" dirty="0">
                <a:solidFill>
                  <a:schemeClr val="accent4"/>
                </a:solidFill>
                <a:latin typeface="Arial" charset="0"/>
                <a:cs typeface="Arial" charset="0"/>
              </a:rPr>
              <a:t>IT</a:t>
            </a:r>
            <a:r>
              <a:rPr lang="ru-RU" sz="1400" b="1" dirty="0">
                <a:solidFill>
                  <a:schemeClr val="accent4"/>
                </a:solidFill>
                <a:latin typeface="Arial" charset="0"/>
                <a:cs typeface="Arial" charset="0"/>
              </a:rPr>
              <a:t>,</a:t>
            </a:r>
            <a:r>
              <a:rPr lang="en-US" sz="1400" b="1" dirty="0">
                <a:solidFill>
                  <a:schemeClr val="accent4"/>
                </a:solidFill>
                <a:latin typeface="Arial" charset="0"/>
                <a:cs typeface="Arial" charset="0"/>
              </a:rPr>
              <a:t> 2016</a:t>
            </a:r>
          </a:p>
        </p:txBody>
      </p:sp>
      <p:sp>
        <p:nvSpPr>
          <p:cNvPr id="12" name="TextBox 11"/>
          <p:cNvSpPr txBox="1"/>
          <p:nvPr/>
        </p:nvSpPr>
        <p:spPr>
          <a:xfrm>
            <a:off x="652783" y="5621337"/>
            <a:ext cx="2413000" cy="954107"/>
          </a:xfrm>
          <a:prstGeom prst="rect">
            <a:avLst/>
          </a:prstGeom>
          <a:solidFill>
            <a:schemeClr val="bg1">
              <a:lumMod val="95000"/>
            </a:schemeClr>
          </a:solidFill>
        </p:spPr>
        <p:txBody>
          <a:bodyPr>
            <a:spAutoFit/>
          </a:bodyPr>
          <a:lstStyle/>
          <a:p>
            <a:pPr>
              <a:defRPr/>
            </a:pPr>
            <a:r>
              <a:rPr lang="ru-RU" sz="1400" b="1" dirty="0">
                <a:solidFill>
                  <a:schemeClr val="accent4"/>
                </a:solidFill>
                <a:latin typeface="Arial" charset="0"/>
                <a:cs typeface="Arial" charset="0"/>
              </a:rPr>
              <a:t>Доклад по конкурентоспособности в области туризма,</a:t>
            </a:r>
            <a:r>
              <a:rPr lang="en-US" sz="1400" b="1" dirty="0">
                <a:solidFill>
                  <a:schemeClr val="accent4"/>
                </a:solidFill>
                <a:latin typeface="Arial" charset="0"/>
                <a:cs typeface="Arial" charset="0"/>
              </a:rPr>
              <a:t> 2016-WEF</a:t>
            </a:r>
          </a:p>
        </p:txBody>
      </p:sp>
      <p:sp>
        <p:nvSpPr>
          <p:cNvPr id="13" name="TextBox 12"/>
          <p:cNvSpPr txBox="1"/>
          <p:nvPr/>
        </p:nvSpPr>
        <p:spPr>
          <a:xfrm>
            <a:off x="279720" y="3782449"/>
            <a:ext cx="1579563" cy="1015663"/>
          </a:xfrm>
          <a:prstGeom prst="rect">
            <a:avLst/>
          </a:prstGeom>
          <a:solidFill>
            <a:schemeClr val="bg1">
              <a:lumMod val="95000"/>
            </a:schemeClr>
          </a:solidFill>
        </p:spPr>
        <p:txBody>
          <a:bodyPr>
            <a:spAutoFit/>
          </a:bodyPr>
          <a:lstStyle/>
          <a:p>
            <a:pPr>
              <a:defRPr/>
            </a:pPr>
            <a:r>
              <a:rPr lang="ru-RU" sz="1200" b="1" dirty="0">
                <a:solidFill>
                  <a:schemeClr val="accent4"/>
                </a:solidFill>
                <a:latin typeface="Arial" charset="0"/>
                <a:cs typeface="Arial" charset="0"/>
              </a:rPr>
              <a:t>Всемирный доклад о разнице в положении мужчин и женщин</a:t>
            </a:r>
            <a:r>
              <a:rPr lang="en-US" sz="1200" b="1" dirty="0">
                <a:solidFill>
                  <a:schemeClr val="accent4"/>
                </a:solidFill>
                <a:latin typeface="Arial" charset="0"/>
                <a:cs typeface="Arial" charset="0"/>
              </a:rPr>
              <a:t> 2016</a:t>
            </a:r>
          </a:p>
        </p:txBody>
      </p:sp>
      <p:sp>
        <p:nvSpPr>
          <p:cNvPr id="16" name="TextBox 15"/>
          <p:cNvSpPr txBox="1"/>
          <p:nvPr/>
        </p:nvSpPr>
        <p:spPr>
          <a:xfrm>
            <a:off x="385894" y="1611313"/>
            <a:ext cx="2033456" cy="646331"/>
          </a:xfrm>
          <a:prstGeom prst="rect">
            <a:avLst/>
          </a:prstGeom>
          <a:solidFill>
            <a:schemeClr val="bg1">
              <a:lumMod val="95000"/>
            </a:schemeClr>
          </a:solidFill>
        </p:spPr>
        <p:txBody>
          <a:bodyPr wrap="square">
            <a:spAutoFit/>
          </a:bodyPr>
          <a:lstStyle/>
          <a:p>
            <a:pPr eaLnBrk="1" hangingPunct="1">
              <a:defRPr/>
            </a:pPr>
            <a:r>
              <a:rPr lang="ru-RU" sz="1200" b="1" dirty="0">
                <a:solidFill>
                  <a:schemeClr val="accent4"/>
                </a:solidFill>
                <a:latin typeface="Arial" charset="0"/>
                <a:cs typeface="Arial" charset="0"/>
              </a:rPr>
              <a:t>Всемирный доклад по конкурентоспособности </a:t>
            </a:r>
            <a:r>
              <a:rPr lang="en-US" sz="1200" b="1" dirty="0">
                <a:solidFill>
                  <a:schemeClr val="accent4"/>
                </a:solidFill>
                <a:latin typeface="Arial" charset="0"/>
                <a:cs typeface="Arial" charset="0"/>
              </a:rPr>
              <a:t>2016-17</a:t>
            </a:r>
          </a:p>
        </p:txBody>
      </p:sp>
      <p:sp>
        <p:nvSpPr>
          <p:cNvPr id="14" name="TextBox 13"/>
          <p:cNvSpPr txBox="1"/>
          <p:nvPr/>
        </p:nvSpPr>
        <p:spPr>
          <a:xfrm>
            <a:off x="7543800" y="3352800"/>
            <a:ext cx="1446213" cy="938719"/>
          </a:xfrm>
          <a:prstGeom prst="rect">
            <a:avLst/>
          </a:prstGeom>
          <a:solidFill>
            <a:schemeClr val="bg1">
              <a:lumMod val="95000"/>
            </a:schemeClr>
          </a:solidFill>
        </p:spPr>
        <p:txBody>
          <a:bodyPr>
            <a:spAutoFit/>
          </a:bodyPr>
          <a:lstStyle/>
          <a:p>
            <a:pPr eaLnBrk="1" hangingPunct="1">
              <a:defRPr/>
            </a:pPr>
            <a:r>
              <a:rPr lang="ru-RU" sz="1100" b="1" dirty="0">
                <a:solidFill>
                  <a:schemeClr val="accent4"/>
                </a:solidFill>
                <a:latin typeface="Arial" charset="0"/>
                <a:cs typeface="Arial" charset="0"/>
              </a:rPr>
              <a:t>Доклад по </a:t>
            </a:r>
            <a:r>
              <a:rPr lang="ru-RU" sz="1100" b="1" dirty="0" err="1">
                <a:solidFill>
                  <a:schemeClr val="accent4"/>
                </a:solidFill>
                <a:latin typeface="Arial" charset="0"/>
                <a:cs typeface="Arial" charset="0"/>
              </a:rPr>
              <a:t>конкурентоспо-собности</a:t>
            </a:r>
            <a:r>
              <a:rPr lang="ru-RU" sz="1100" b="1" dirty="0">
                <a:solidFill>
                  <a:schemeClr val="accent4"/>
                </a:solidFill>
                <a:latin typeface="Arial" charset="0"/>
                <a:cs typeface="Arial" charset="0"/>
              </a:rPr>
              <a:t> африканских стран, </a:t>
            </a:r>
            <a:r>
              <a:rPr lang="en-US" sz="1100" b="1" dirty="0">
                <a:solidFill>
                  <a:schemeClr val="accent4"/>
                </a:solidFill>
                <a:latin typeface="Arial" charset="0"/>
                <a:cs typeface="Arial" charset="0"/>
              </a:rPr>
              <a:t>2017</a:t>
            </a:r>
          </a:p>
        </p:txBody>
      </p:sp>
      <p:pic>
        <p:nvPicPr>
          <p:cNvPr id="17" name="Picture 16" descr="RDB 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6983" y="5806941"/>
            <a:ext cx="1186192" cy="1051708"/>
          </a:xfrm>
          <a:prstGeom prst="rect">
            <a:avLst/>
          </a:prstGeom>
        </p:spPr>
      </p:pic>
    </p:spTree>
    <p:extLst>
      <p:ext uri="{BB962C8B-B14F-4D97-AF65-F5344CB8AC3E}">
        <p14:creationId xmlns:p14="http://schemas.microsoft.com/office/powerpoint/2010/main" val="32900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RDB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6983" y="5806941"/>
            <a:ext cx="1186192" cy="1051708"/>
          </a:xfrm>
          <a:prstGeom prst="rect">
            <a:avLst/>
          </a:prstGeom>
        </p:spPr>
      </p:pic>
      <p:cxnSp>
        <p:nvCxnSpPr>
          <p:cNvPr id="55" name="Straight Connector 54"/>
          <p:cNvCxnSpPr/>
          <p:nvPr/>
        </p:nvCxnSpPr>
        <p:spPr>
          <a:xfrm>
            <a:off x="0" y="6450384"/>
            <a:ext cx="7706983" cy="0"/>
          </a:xfrm>
          <a:prstGeom prst="line">
            <a:avLst/>
          </a:prstGeom>
          <a:ln w="38100" cmpd="sng">
            <a:solidFill>
              <a:schemeClr val="tx2"/>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sp>
        <p:nvSpPr>
          <p:cNvPr id="7" name="Title 3"/>
          <p:cNvSpPr txBox="1">
            <a:spLocks/>
          </p:cNvSpPr>
          <p:nvPr/>
        </p:nvSpPr>
        <p:spPr bwMode="auto">
          <a:xfrm>
            <a:off x="250825" y="266947"/>
            <a:ext cx="8642350" cy="77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1" fontAlgn="base" hangingPunct="1">
              <a:lnSpc>
                <a:spcPct val="90000"/>
              </a:lnSpc>
              <a:spcBef>
                <a:spcPct val="0"/>
              </a:spcBef>
              <a:spcAft>
                <a:spcPct val="0"/>
              </a:spcAft>
              <a:defRPr sz="2400" b="1" kern="1200">
                <a:solidFill>
                  <a:schemeClr val="tx2"/>
                </a:solidFill>
                <a:latin typeface="Arial"/>
                <a:ea typeface="+mj-ea"/>
                <a:cs typeface="Arial"/>
                <a:sym typeface="Arial"/>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lgn="ctr" defTabSz="914400">
              <a:defRPr/>
            </a:pPr>
            <a:r>
              <a:rPr lang="ru-RU" sz="2800" dirty="0">
                <a:solidFill>
                  <a:srgbClr val="002960"/>
                </a:solidFill>
              </a:rPr>
              <a:t>Инвестиционная привлекательность</a:t>
            </a:r>
            <a:r>
              <a:rPr kumimoji="0" lang="en-US" sz="2800" b="1" i="0" u="none" strike="noStrike" kern="1200" cap="none" spc="0" normalizeH="0" noProof="0" dirty="0">
                <a:ln>
                  <a:noFill/>
                </a:ln>
                <a:solidFill>
                  <a:srgbClr val="002960"/>
                </a:solidFill>
                <a:effectLst/>
                <a:uLnTx/>
                <a:uFillTx/>
                <a:latin typeface="Arial"/>
                <a:ea typeface="+mj-ea"/>
                <a:cs typeface="Arial"/>
                <a:sym typeface="Arial"/>
              </a:rPr>
              <a:t> – </a:t>
            </a:r>
            <a:r>
              <a:rPr kumimoji="0" lang="ru-RU" sz="2800" b="1" i="0" u="none" strike="noStrike" kern="1200" cap="none" spc="0" normalizeH="0" noProof="0" dirty="0">
                <a:ln>
                  <a:noFill/>
                </a:ln>
                <a:solidFill>
                  <a:srgbClr val="002960"/>
                </a:solidFill>
                <a:effectLst/>
                <a:uLnTx/>
                <a:uFillTx/>
                <a:latin typeface="Arial"/>
                <a:ea typeface="+mj-ea"/>
                <a:cs typeface="Arial"/>
                <a:sym typeface="Arial"/>
              </a:rPr>
              <a:t>сопоставительный анализ</a:t>
            </a:r>
            <a:endParaRPr kumimoji="0" lang="en-GB" sz="2800" b="1" i="0" u="none" strike="noStrike" kern="1200" cap="none" spc="0" normalizeH="0" baseline="0" noProof="0" dirty="0">
              <a:ln>
                <a:noFill/>
              </a:ln>
              <a:solidFill>
                <a:srgbClr val="002960"/>
              </a:solidFill>
              <a:effectLst/>
              <a:uLnTx/>
              <a:uFillTx/>
              <a:latin typeface="Arial"/>
              <a:ea typeface="+mj-ea"/>
              <a:cs typeface="Arial"/>
              <a:sym typeface="Arial"/>
            </a:endParaRPr>
          </a:p>
        </p:txBody>
      </p:sp>
      <p:cxnSp>
        <p:nvCxnSpPr>
          <p:cNvPr id="8" name="Straight Connector 7"/>
          <p:cNvCxnSpPr/>
          <p:nvPr/>
        </p:nvCxnSpPr>
        <p:spPr>
          <a:xfrm>
            <a:off x="0" y="1027326"/>
            <a:ext cx="9144000" cy="0"/>
          </a:xfrm>
          <a:prstGeom prst="line">
            <a:avLst/>
          </a:prstGeom>
          <a:ln w="38100" cmpd="sng">
            <a:solidFill>
              <a:schemeClr val="tx2"/>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sp>
        <p:nvSpPr>
          <p:cNvPr id="26" name="Freeform 38" descr="textur5"/>
          <p:cNvSpPr>
            <a:spLocks/>
          </p:cNvSpPr>
          <p:nvPr/>
        </p:nvSpPr>
        <p:spPr bwMode="auto">
          <a:xfrm>
            <a:off x="856927" y="1560692"/>
            <a:ext cx="2697480" cy="1233087"/>
          </a:xfrm>
          <a:custGeom>
            <a:avLst/>
            <a:gdLst>
              <a:gd name="T0" fmla="*/ 7610 w 1027"/>
              <a:gd name="T1" fmla="*/ 8 h 772"/>
              <a:gd name="T2" fmla="*/ 7668 w 1027"/>
              <a:gd name="T3" fmla="*/ 242 h 772"/>
              <a:gd name="T4" fmla="*/ 7710 w 1027"/>
              <a:gd name="T5" fmla="*/ 514 h 772"/>
              <a:gd name="T6" fmla="*/ 7688 w 1027"/>
              <a:gd name="T7" fmla="*/ 691 h 772"/>
              <a:gd name="T8" fmla="*/ 7605 w 1027"/>
              <a:gd name="T9" fmla="*/ 1011 h 772"/>
              <a:gd name="T10" fmla="*/ 7643 w 1027"/>
              <a:gd name="T11" fmla="*/ 1137 h 772"/>
              <a:gd name="T12" fmla="*/ 7529 w 1027"/>
              <a:gd name="T13" fmla="*/ 1446 h 772"/>
              <a:gd name="T14" fmla="*/ 7564 w 1027"/>
              <a:gd name="T15" fmla="*/ 1627 h 772"/>
              <a:gd name="T16" fmla="*/ 7383 w 1027"/>
              <a:gd name="T17" fmla="*/ 1718 h 772"/>
              <a:gd name="T18" fmla="*/ 7347 w 1027"/>
              <a:gd name="T19" fmla="*/ 1919 h 772"/>
              <a:gd name="T20" fmla="*/ 7401 w 1027"/>
              <a:gd name="T21" fmla="*/ 2111 h 772"/>
              <a:gd name="T22" fmla="*/ 7325 w 1027"/>
              <a:gd name="T23" fmla="*/ 2237 h 772"/>
              <a:gd name="T24" fmla="*/ 7342 w 1027"/>
              <a:gd name="T25" fmla="*/ 2442 h 772"/>
              <a:gd name="T26" fmla="*/ 7320 w 1027"/>
              <a:gd name="T27" fmla="*/ 2666 h 772"/>
              <a:gd name="T28" fmla="*/ 7250 w 1027"/>
              <a:gd name="T29" fmla="*/ 2775 h 772"/>
              <a:gd name="T30" fmla="*/ 7272 w 1027"/>
              <a:gd name="T31" fmla="*/ 3019 h 772"/>
              <a:gd name="T32" fmla="*/ 7242 w 1027"/>
              <a:gd name="T33" fmla="*/ 3193 h 772"/>
              <a:gd name="T34" fmla="*/ 7297 w 1027"/>
              <a:gd name="T35" fmla="*/ 3370 h 772"/>
              <a:gd name="T36" fmla="*/ 7196 w 1027"/>
              <a:gd name="T37" fmla="*/ 3532 h 772"/>
              <a:gd name="T38" fmla="*/ 7174 w 1027"/>
              <a:gd name="T39" fmla="*/ 3738 h 772"/>
              <a:gd name="T40" fmla="*/ 7113 w 1027"/>
              <a:gd name="T41" fmla="*/ 3842 h 772"/>
              <a:gd name="T42" fmla="*/ 7151 w 1027"/>
              <a:gd name="T43" fmla="*/ 3970 h 772"/>
              <a:gd name="T44" fmla="*/ 7105 w 1027"/>
              <a:gd name="T45" fmla="*/ 4037 h 772"/>
              <a:gd name="T46" fmla="*/ 7096 w 1027"/>
              <a:gd name="T47" fmla="*/ 4279 h 772"/>
              <a:gd name="T48" fmla="*/ 7159 w 1027"/>
              <a:gd name="T49" fmla="*/ 4467 h 772"/>
              <a:gd name="T50" fmla="*/ 7217 w 1027"/>
              <a:gd name="T51" fmla="*/ 4564 h 772"/>
              <a:gd name="T52" fmla="*/ 7272 w 1027"/>
              <a:gd name="T53" fmla="*/ 4752 h 772"/>
              <a:gd name="T54" fmla="*/ 7368 w 1027"/>
              <a:gd name="T55" fmla="*/ 4897 h 772"/>
              <a:gd name="T56" fmla="*/ 7471 w 1027"/>
              <a:gd name="T57" fmla="*/ 5081 h 772"/>
              <a:gd name="T58" fmla="*/ 7391 w 1027"/>
              <a:gd name="T59" fmla="*/ 5229 h 772"/>
              <a:gd name="T60" fmla="*/ 7120 w 1027"/>
              <a:gd name="T61" fmla="*/ 5311 h 772"/>
              <a:gd name="T62" fmla="*/ 6941 w 1027"/>
              <a:gd name="T63" fmla="*/ 5366 h 772"/>
              <a:gd name="T64" fmla="*/ 6614 w 1027"/>
              <a:gd name="T65" fmla="*/ 5358 h 772"/>
              <a:gd name="T66" fmla="*/ 6380 w 1027"/>
              <a:gd name="T67" fmla="*/ 5530 h 772"/>
              <a:gd name="T68" fmla="*/ 6163 w 1027"/>
              <a:gd name="T69" fmla="*/ 5610 h 772"/>
              <a:gd name="T70" fmla="*/ 5976 w 1027"/>
              <a:gd name="T71" fmla="*/ 5621 h 772"/>
              <a:gd name="T72" fmla="*/ 5784 w 1027"/>
              <a:gd name="T73" fmla="*/ 5676 h 772"/>
              <a:gd name="T74" fmla="*/ 5597 w 1027"/>
              <a:gd name="T75" fmla="*/ 5717 h 772"/>
              <a:gd name="T76" fmla="*/ 5452 w 1027"/>
              <a:gd name="T77" fmla="*/ 5755 h 772"/>
              <a:gd name="T78" fmla="*/ 5227 w 1027"/>
              <a:gd name="T79" fmla="*/ 5704 h 772"/>
              <a:gd name="T80" fmla="*/ 4856 w 1027"/>
              <a:gd name="T81" fmla="*/ 5712 h 772"/>
              <a:gd name="T82" fmla="*/ 4693 w 1027"/>
              <a:gd name="T83" fmla="*/ 5693 h 772"/>
              <a:gd name="T84" fmla="*/ 4564 w 1027"/>
              <a:gd name="T85" fmla="*/ 5621 h 772"/>
              <a:gd name="T86" fmla="*/ 4238 w 1027"/>
              <a:gd name="T87" fmla="*/ 5538 h 772"/>
              <a:gd name="T88" fmla="*/ 4087 w 1027"/>
              <a:gd name="T89" fmla="*/ 5538 h 772"/>
              <a:gd name="T90" fmla="*/ 3865 w 1027"/>
              <a:gd name="T91" fmla="*/ 5505 h 772"/>
              <a:gd name="T92" fmla="*/ 3686 w 1027"/>
              <a:gd name="T93" fmla="*/ 5538 h 772"/>
              <a:gd name="T94" fmla="*/ 3498 w 1027"/>
              <a:gd name="T95" fmla="*/ 5484 h 772"/>
              <a:gd name="T96" fmla="*/ 3131 w 1027"/>
              <a:gd name="T97" fmla="*/ 5517 h 772"/>
              <a:gd name="T98" fmla="*/ 2721 w 1027"/>
              <a:gd name="T99" fmla="*/ 5562 h 772"/>
              <a:gd name="T100" fmla="*/ 2277 w 1027"/>
              <a:gd name="T101" fmla="*/ 5583 h 772"/>
              <a:gd name="T102" fmla="*/ 1697 w 1027"/>
              <a:gd name="T103" fmla="*/ 5575 h 772"/>
              <a:gd name="T104" fmla="*/ 1228 w 1027"/>
              <a:gd name="T105" fmla="*/ 5545 h 772"/>
              <a:gd name="T106" fmla="*/ 974 w 1027"/>
              <a:gd name="T107" fmla="*/ 5530 h 772"/>
              <a:gd name="T108" fmla="*/ 756 w 1027"/>
              <a:gd name="T109" fmla="*/ 5575 h 772"/>
              <a:gd name="T110" fmla="*/ 484 w 1027"/>
              <a:gd name="T111" fmla="*/ 5562 h 772"/>
              <a:gd name="T112" fmla="*/ 250 w 1027"/>
              <a:gd name="T113" fmla="*/ 5545 h 772"/>
              <a:gd name="T114" fmla="*/ 0 w 1027"/>
              <a:gd name="T115" fmla="*/ 5583 h 772"/>
              <a:gd name="T116" fmla="*/ 0 w 1027"/>
              <a:gd name="T117" fmla="*/ 0 h 772"/>
              <a:gd name="T118" fmla="*/ 7610 w 1027"/>
              <a:gd name="T119" fmla="*/ 8 h 7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7"/>
              <a:gd name="T181" fmla="*/ 0 h 772"/>
              <a:gd name="T182" fmla="*/ 1027 w 1027"/>
              <a:gd name="T183" fmla="*/ 772 h 7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7" h="772">
                <a:moveTo>
                  <a:pt x="1009" y="1"/>
                </a:moveTo>
                <a:cubicBezTo>
                  <a:pt x="1009" y="1"/>
                  <a:pt x="1027" y="15"/>
                  <a:pt x="1017" y="32"/>
                </a:cubicBezTo>
                <a:cubicBezTo>
                  <a:pt x="1008" y="48"/>
                  <a:pt x="1022" y="68"/>
                  <a:pt x="1022" y="68"/>
                </a:cubicBezTo>
                <a:cubicBezTo>
                  <a:pt x="1019" y="92"/>
                  <a:pt x="1019" y="92"/>
                  <a:pt x="1019" y="92"/>
                </a:cubicBezTo>
                <a:cubicBezTo>
                  <a:pt x="1008" y="134"/>
                  <a:pt x="1008" y="134"/>
                  <a:pt x="1008" y="134"/>
                </a:cubicBezTo>
                <a:cubicBezTo>
                  <a:pt x="1013" y="151"/>
                  <a:pt x="1013" y="151"/>
                  <a:pt x="1013" y="151"/>
                </a:cubicBezTo>
                <a:cubicBezTo>
                  <a:pt x="1013" y="151"/>
                  <a:pt x="996" y="189"/>
                  <a:pt x="998" y="192"/>
                </a:cubicBezTo>
                <a:cubicBezTo>
                  <a:pt x="1001" y="196"/>
                  <a:pt x="1003" y="216"/>
                  <a:pt x="1003" y="216"/>
                </a:cubicBezTo>
                <a:cubicBezTo>
                  <a:pt x="979" y="228"/>
                  <a:pt x="979" y="228"/>
                  <a:pt x="979" y="228"/>
                </a:cubicBezTo>
                <a:cubicBezTo>
                  <a:pt x="979" y="228"/>
                  <a:pt x="971" y="243"/>
                  <a:pt x="974" y="255"/>
                </a:cubicBezTo>
                <a:cubicBezTo>
                  <a:pt x="978" y="268"/>
                  <a:pt x="981" y="280"/>
                  <a:pt x="981" y="280"/>
                </a:cubicBezTo>
                <a:cubicBezTo>
                  <a:pt x="971" y="297"/>
                  <a:pt x="971" y="297"/>
                  <a:pt x="971" y="297"/>
                </a:cubicBezTo>
                <a:cubicBezTo>
                  <a:pt x="973" y="324"/>
                  <a:pt x="973" y="324"/>
                  <a:pt x="973" y="324"/>
                </a:cubicBezTo>
                <a:cubicBezTo>
                  <a:pt x="970" y="354"/>
                  <a:pt x="970" y="354"/>
                  <a:pt x="970" y="354"/>
                </a:cubicBezTo>
                <a:cubicBezTo>
                  <a:pt x="961" y="368"/>
                  <a:pt x="961" y="368"/>
                  <a:pt x="961" y="368"/>
                </a:cubicBezTo>
                <a:cubicBezTo>
                  <a:pt x="964" y="401"/>
                  <a:pt x="964" y="401"/>
                  <a:pt x="964" y="401"/>
                </a:cubicBezTo>
                <a:cubicBezTo>
                  <a:pt x="960" y="424"/>
                  <a:pt x="960" y="424"/>
                  <a:pt x="960" y="424"/>
                </a:cubicBezTo>
                <a:cubicBezTo>
                  <a:pt x="967" y="447"/>
                  <a:pt x="967" y="447"/>
                  <a:pt x="967" y="447"/>
                </a:cubicBezTo>
                <a:cubicBezTo>
                  <a:pt x="954" y="469"/>
                  <a:pt x="954" y="469"/>
                  <a:pt x="954" y="469"/>
                </a:cubicBezTo>
                <a:cubicBezTo>
                  <a:pt x="951" y="496"/>
                  <a:pt x="951" y="496"/>
                  <a:pt x="951" y="496"/>
                </a:cubicBezTo>
                <a:cubicBezTo>
                  <a:pt x="943" y="510"/>
                  <a:pt x="943" y="510"/>
                  <a:pt x="943" y="510"/>
                </a:cubicBezTo>
                <a:cubicBezTo>
                  <a:pt x="948" y="527"/>
                  <a:pt x="948" y="527"/>
                  <a:pt x="948" y="527"/>
                </a:cubicBezTo>
                <a:cubicBezTo>
                  <a:pt x="942" y="536"/>
                  <a:pt x="942" y="536"/>
                  <a:pt x="942" y="536"/>
                </a:cubicBezTo>
                <a:cubicBezTo>
                  <a:pt x="942" y="536"/>
                  <a:pt x="927" y="540"/>
                  <a:pt x="941" y="568"/>
                </a:cubicBezTo>
                <a:cubicBezTo>
                  <a:pt x="954" y="596"/>
                  <a:pt x="949" y="593"/>
                  <a:pt x="949" y="593"/>
                </a:cubicBezTo>
                <a:cubicBezTo>
                  <a:pt x="957" y="606"/>
                  <a:pt x="957" y="606"/>
                  <a:pt x="957" y="606"/>
                </a:cubicBezTo>
                <a:cubicBezTo>
                  <a:pt x="964" y="631"/>
                  <a:pt x="964" y="631"/>
                  <a:pt x="964" y="631"/>
                </a:cubicBezTo>
                <a:cubicBezTo>
                  <a:pt x="964" y="631"/>
                  <a:pt x="970" y="647"/>
                  <a:pt x="977" y="650"/>
                </a:cubicBezTo>
                <a:cubicBezTo>
                  <a:pt x="985" y="654"/>
                  <a:pt x="990" y="674"/>
                  <a:pt x="990" y="674"/>
                </a:cubicBezTo>
                <a:cubicBezTo>
                  <a:pt x="990" y="674"/>
                  <a:pt x="984" y="696"/>
                  <a:pt x="980" y="694"/>
                </a:cubicBezTo>
                <a:cubicBezTo>
                  <a:pt x="975" y="691"/>
                  <a:pt x="944" y="705"/>
                  <a:pt x="944" y="705"/>
                </a:cubicBezTo>
                <a:cubicBezTo>
                  <a:pt x="944" y="705"/>
                  <a:pt x="924" y="714"/>
                  <a:pt x="920" y="712"/>
                </a:cubicBezTo>
                <a:cubicBezTo>
                  <a:pt x="916" y="710"/>
                  <a:pt x="896" y="697"/>
                  <a:pt x="877" y="711"/>
                </a:cubicBezTo>
                <a:cubicBezTo>
                  <a:pt x="857" y="726"/>
                  <a:pt x="846" y="734"/>
                  <a:pt x="846" y="734"/>
                </a:cubicBezTo>
                <a:cubicBezTo>
                  <a:pt x="817" y="745"/>
                  <a:pt x="817" y="745"/>
                  <a:pt x="817" y="745"/>
                </a:cubicBezTo>
                <a:cubicBezTo>
                  <a:pt x="792" y="746"/>
                  <a:pt x="792" y="746"/>
                  <a:pt x="792" y="746"/>
                </a:cubicBezTo>
                <a:cubicBezTo>
                  <a:pt x="792" y="746"/>
                  <a:pt x="789" y="740"/>
                  <a:pt x="767" y="753"/>
                </a:cubicBezTo>
                <a:cubicBezTo>
                  <a:pt x="744" y="766"/>
                  <a:pt x="742" y="759"/>
                  <a:pt x="742" y="759"/>
                </a:cubicBezTo>
                <a:cubicBezTo>
                  <a:pt x="723" y="764"/>
                  <a:pt x="723" y="764"/>
                  <a:pt x="723" y="764"/>
                </a:cubicBezTo>
                <a:cubicBezTo>
                  <a:pt x="693" y="757"/>
                  <a:pt x="693" y="757"/>
                  <a:pt x="693" y="757"/>
                </a:cubicBezTo>
                <a:cubicBezTo>
                  <a:pt x="693" y="757"/>
                  <a:pt x="666" y="745"/>
                  <a:pt x="644" y="758"/>
                </a:cubicBezTo>
                <a:cubicBezTo>
                  <a:pt x="621" y="772"/>
                  <a:pt x="622" y="756"/>
                  <a:pt x="622" y="756"/>
                </a:cubicBezTo>
                <a:cubicBezTo>
                  <a:pt x="605" y="746"/>
                  <a:pt x="605" y="746"/>
                  <a:pt x="605" y="746"/>
                </a:cubicBezTo>
                <a:cubicBezTo>
                  <a:pt x="605" y="746"/>
                  <a:pt x="580" y="723"/>
                  <a:pt x="562" y="735"/>
                </a:cubicBezTo>
                <a:cubicBezTo>
                  <a:pt x="545" y="747"/>
                  <a:pt x="547" y="739"/>
                  <a:pt x="542" y="735"/>
                </a:cubicBezTo>
                <a:cubicBezTo>
                  <a:pt x="536" y="732"/>
                  <a:pt x="519" y="722"/>
                  <a:pt x="512" y="731"/>
                </a:cubicBezTo>
                <a:cubicBezTo>
                  <a:pt x="504" y="740"/>
                  <a:pt x="489" y="735"/>
                  <a:pt x="489" y="735"/>
                </a:cubicBezTo>
                <a:cubicBezTo>
                  <a:pt x="464" y="728"/>
                  <a:pt x="464" y="728"/>
                  <a:pt x="464" y="728"/>
                </a:cubicBezTo>
                <a:cubicBezTo>
                  <a:pt x="415" y="732"/>
                  <a:pt x="415" y="732"/>
                  <a:pt x="415" y="732"/>
                </a:cubicBezTo>
                <a:cubicBezTo>
                  <a:pt x="361" y="738"/>
                  <a:pt x="361" y="738"/>
                  <a:pt x="361" y="738"/>
                </a:cubicBezTo>
                <a:cubicBezTo>
                  <a:pt x="302" y="741"/>
                  <a:pt x="302" y="741"/>
                  <a:pt x="302" y="741"/>
                </a:cubicBezTo>
                <a:cubicBezTo>
                  <a:pt x="225" y="740"/>
                  <a:pt x="225" y="740"/>
                  <a:pt x="225" y="740"/>
                </a:cubicBezTo>
                <a:cubicBezTo>
                  <a:pt x="163" y="736"/>
                  <a:pt x="163" y="736"/>
                  <a:pt x="163" y="736"/>
                </a:cubicBezTo>
                <a:cubicBezTo>
                  <a:pt x="129" y="734"/>
                  <a:pt x="129" y="734"/>
                  <a:pt x="129" y="734"/>
                </a:cubicBezTo>
                <a:cubicBezTo>
                  <a:pt x="100" y="740"/>
                  <a:pt x="100" y="740"/>
                  <a:pt x="100" y="740"/>
                </a:cubicBezTo>
                <a:cubicBezTo>
                  <a:pt x="64" y="738"/>
                  <a:pt x="64" y="738"/>
                  <a:pt x="64" y="738"/>
                </a:cubicBezTo>
                <a:cubicBezTo>
                  <a:pt x="33" y="736"/>
                  <a:pt x="33" y="736"/>
                  <a:pt x="33" y="736"/>
                </a:cubicBezTo>
                <a:cubicBezTo>
                  <a:pt x="0" y="741"/>
                  <a:pt x="0" y="741"/>
                  <a:pt x="0" y="741"/>
                </a:cubicBezTo>
                <a:cubicBezTo>
                  <a:pt x="0" y="0"/>
                  <a:pt x="0" y="0"/>
                  <a:pt x="0" y="0"/>
                </a:cubicBezTo>
                <a:lnTo>
                  <a:pt x="1009" y="1"/>
                </a:lnTo>
                <a:close/>
              </a:path>
            </a:pathLst>
          </a:custGeom>
          <a:solidFill>
            <a:srgbClr val="808080">
              <a:lumMod val="20000"/>
              <a:lumOff val="80000"/>
            </a:srgbClr>
          </a:solidFill>
          <a:ln w="6350">
            <a:solidFill>
              <a:srgbClr val="91B0FF">
                <a:alpha val="75000"/>
              </a:srgbClr>
            </a:solidFill>
            <a:miter lim="800000"/>
            <a:headEnd/>
            <a:tailEnd/>
          </a:ln>
          <a:effectLst>
            <a:outerShdw blurRad="50800" dist="38100" dir="2700000" algn="tl" rotWithShape="0">
              <a:prstClr val="black">
                <a:alpha val="40000"/>
              </a:prstClr>
            </a:outerShdw>
          </a:effectLst>
        </p:spPr>
        <p:txBody>
          <a:bodyPr/>
          <a:lstStyle/>
          <a:p>
            <a:pPr marL="0" marR="0" lvl="0" indent="339725"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 </a:t>
            </a:r>
          </a:p>
        </p:txBody>
      </p:sp>
      <p:sp>
        <p:nvSpPr>
          <p:cNvPr id="28" name="Freeform 38" descr="textur5"/>
          <p:cNvSpPr>
            <a:spLocks/>
          </p:cNvSpPr>
          <p:nvPr/>
        </p:nvSpPr>
        <p:spPr bwMode="auto">
          <a:xfrm>
            <a:off x="3504998" y="1551785"/>
            <a:ext cx="2697480" cy="1233087"/>
          </a:xfrm>
          <a:custGeom>
            <a:avLst/>
            <a:gdLst>
              <a:gd name="T0" fmla="*/ 7610 w 1027"/>
              <a:gd name="T1" fmla="*/ 8 h 772"/>
              <a:gd name="T2" fmla="*/ 7668 w 1027"/>
              <a:gd name="T3" fmla="*/ 242 h 772"/>
              <a:gd name="T4" fmla="*/ 7710 w 1027"/>
              <a:gd name="T5" fmla="*/ 514 h 772"/>
              <a:gd name="T6" fmla="*/ 7688 w 1027"/>
              <a:gd name="T7" fmla="*/ 691 h 772"/>
              <a:gd name="T8" fmla="*/ 7605 w 1027"/>
              <a:gd name="T9" fmla="*/ 1011 h 772"/>
              <a:gd name="T10" fmla="*/ 7643 w 1027"/>
              <a:gd name="T11" fmla="*/ 1137 h 772"/>
              <a:gd name="T12" fmla="*/ 7529 w 1027"/>
              <a:gd name="T13" fmla="*/ 1446 h 772"/>
              <a:gd name="T14" fmla="*/ 7564 w 1027"/>
              <a:gd name="T15" fmla="*/ 1627 h 772"/>
              <a:gd name="T16" fmla="*/ 7383 w 1027"/>
              <a:gd name="T17" fmla="*/ 1718 h 772"/>
              <a:gd name="T18" fmla="*/ 7347 w 1027"/>
              <a:gd name="T19" fmla="*/ 1919 h 772"/>
              <a:gd name="T20" fmla="*/ 7401 w 1027"/>
              <a:gd name="T21" fmla="*/ 2111 h 772"/>
              <a:gd name="T22" fmla="*/ 7325 w 1027"/>
              <a:gd name="T23" fmla="*/ 2237 h 772"/>
              <a:gd name="T24" fmla="*/ 7342 w 1027"/>
              <a:gd name="T25" fmla="*/ 2442 h 772"/>
              <a:gd name="T26" fmla="*/ 7320 w 1027"/>
              <a:gd name="T27" fmla="*/ 2666 h 772"/>
              <a:gd name="T28" fmla="*/ 7250 w 1027"/>
              <a:gd name="T29" fmla="*/ 2775 h 772"/>
              <a:gd name="T30" fmla="*/ 7272 w 1027"/>
              <a:gd name="T31" fmla="*/ 3019 h 772"/>
              <a:gd name="T32" fmla="*/ 7242 w 1027"/>
              <a:gd name="T33" fmla="*/ 3193 h 772"/>
              <a:gd name="T34" fmla="*/ 7297 w 1027"/>
              <a:gd name="T35" fmla="*/ 3370 h 772"/>
              <a:gd name="T36" fmla="*/ 7196 w 1027"/>
              <a:gd name="T37" fmla="*/ 3532 h 772"/>
              <a:gd name="T38" fmla="*/ 7174 w 1027"/>
              <a:gd name="T39" fmla="*/ 3738 h 772"/>
              <a:gd name="T40" fmla="*/ 7113 w 1027"/>
              <a:gd name="T41" fmla="*/ 3842 h 772"/>
              <a:gd name="T42" fmla="*/ 7151 w 1027"/>
              <a:gd name="T43" fmla="*/ 3970 h 772"/>
              <a:gd name="T44" fmla="*/ 7105 w 1027"/>
              <a:gd name="T45" fmla="*/ 4037 h 772"/>
              <a:gd name="T46" fmla="*/ 7096 w 1027"/>
              <a:gd name="T47" fmla="*/ 4279 h 772"/>
              <a:gd name="T48" fmla="*/ 7159 w 1027"/>
              <a:gd name="T49" fmla="*/ 4467 h 772"/>
              <a:gd name="T50" fmla="*/ 7217 w 1027"/>
              <a:gd name="T51" fmla="*/ 4564 h 772"/>
              <a:gd name="T52" fmla="*/ 7272 w 1027"/>
              <a:gd name="T53" fmla="*/ 4752 h 772"/>
              <a:gd name="T54" fmla="*/ 7368 w 1027"/>
              <a:gd name="T55" fmla="*/ 4897 h 772"/>
              <a:gd name="T56" fmla="*/ 7471 w 1027"/>
              <a:gd name="T57" fmla="*/ 5081 h 772"/>
              <a:gd name="T58" fmla="*/ 7391 w 1027"/>
              <a:gd name="T59" fmla="*/ 5229 h 772"/>
              <a:gd name="T60" fmla="*/ 7120 w 1027"/>
              <a:gd name="T61" fmla="*/ 5311 h 772"/>
              <a:gd name="T62" fmla="*/ 6941 w 1027"/>
              <a:gd name="T63" fmla="*/ 5366 h 772"/>
              <a:gd name="T64" fmla="*/ 6614 w 1027"/>
              <a:gd name="T65" fmla="*/ 5358 h 772"/>
              <a:gd name="T66" fmla="*/ 6380 w 1027"/>
              <a:gd name="T67" fmla="*/ 5530 h 772"/>
              <a:gd name="T68" fmla="*/ 6163 w 1027"/>
              <a:gd name="T69" fmla="*/ 5610 h 772"/>
              <a:gd name="T70" fmla="*/ 5976 w 1027"/>
              <a:gd name="T71" fmla="*/ 5621 h 772"/>
              <a:gd name="T72" fmla="*/ 5784 w 1027"/>
              <a:gd name="T73" fmla="*/ 5676 h 772"/>
              <a:gd name="T74" fmla="*/ 5597 w 1027"/>
              <a:gd name="T75" fmla="*/ 5717 h 772"/>
              <a:gd name="T76" fmla="*/ 5452 w 1027"/>
              <a:gd name="T77" fmla="*/ 5755 h 772"/>
              <a:gd name="T78" fmla="*/ 5227 w 1027"/>
              <a:gd name="T79" fmla="*/ 5704 h 772"/>
              <a:gd name="T80" fmla="*/ 4856 w 1027"/>
              <a:gd name="T81" fmla="*/ 5712 h 772"/>
              <a:gd name="T82" fmla="*/ 4693 w 1027"/>
              <a:gd name="T83" fmla="*/ 5693 h 772"/>
              <a:gd name="T84" fmla="*/ 4564 w 1027"/>
              <a:gd name="T85" fmla="*/ 5621 h 772"/>
              <a:gd name="T86" fmla="*/ 4238 w 1027"/>
              <a:gd name="T87" fmla="*/ 5538 h 772"/>
              <a:gd name="T88" fmla="*/ 4087 w 1027"/>
              <a:gd name="T89" fmla="*/ 5538 h 772"/>
              <a:gd name="T90" fmla="*/ 3865 w 1027"/>
              <a:gd name="T91" fmla="*/ 5505 h 772"/>
              <a:gd name="T92" fmla="*/ 3686 w 1027"/>
              <a:gd name="T93" fmla="*/ 5538 h 772"/>
              <a:gd name="T94" fmla="*/ 3498 w 1027"/>
              <a:gd name="T95" fmla="*/ 5484 h 772"/>
              <a:gd name="T96" fmla="*/ 3131 w 1027"/>
              <a:gd name="T97" fmla="*/ 5517 h 772"/>
              <a:gd name="T98" fmla="*/ 2721 w 1027"/>
              <a:gd name="T99" fmla="*/ 5562 h 772"/>
              <a:gd name="T100" fmla="*/ 2277 w 1027"/>
              <a:gd name="T101" fmla="*/ 5583 h 772"/>
              <a:gd name="T102" fmla="*/ 1697 w 1027"/>
              <a:gd name="T103" fmla="*/ 5575 h 772"/>
              <a:gd name="T104" fmla="*/ 1228 w 1027"/>
              <a:gd name="T105" fmla="*/ 5545 h 772"/>
              <a:gd name="T106" fmla="*/ 974 w 1027"/>
              <a:gd name="T107" fmla="*/ 5530 h 772"/>
              <a:gd name="T108" fmla="*/ 756 w 1027"/>
              <a:gd name="T109" fmla="*/ 5575 h 772"/>
              <a:gd name="T110" fmla="*/ 484 w 1027"/>
              <a:gd name="T111" fmla="*/ 5562 h 772"/>
              <a:gd name="T112" fmla="*/ 250 w 1027"/>
              <a:gd name="T113" fmla="*/ 5545 h 772"/>
              <a:gd name="T114" fmla="*/ 0 w 1027"/>
              <a:gd name="T115" fmla="*/ 5583 h 772"/>
              <a:gd name="T116" fmla="*/ 0 w 1027"/>
              <a:gd name="T117" fmla="*/ 0 h 772"/>
              <a:gd name="T118" fmla="*/ 7610 w 1027"/>
              <a:gd name="T119" fmla="*/ 8 h 7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7"/>
              <a:gd name="T181" fmla="*/ 0 h 772"/>
              <a:gd name="T182" fmla="*/ 1027 w 1027"/>
              <a:gd name="T183" fmla="*/ 772 h 7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7" h="772">
                <a:moveTo>
                  <a:pt x="1009" y="1"/>
                </a:moveTo>
                <a:cubicBezTo>
                  <a:pt x="1009" y="1"/>
                  <a:pt x="1027" y="15"/>
                  <a:pt x="1017" y="32"/>
                </a:cubicBezTo>
                <a:cubicBezTo>
                  <a:pt x="1008" y="48"/>
                  <a:pt x="1022" y="68"/>
                  <a:pt x="1022" y="68"/>
                </a:cubicBezTo>
                <a:cubicBezTo>
                  <a:pt x="1019" y="92"/>
                  <a:pt x="1019" y="92"/>
                  <a:pt x="1019" y="92"/>
                </a:cubicBezTo>
                <a:cubicBezTo>
                  <a:pt x="1008" y="134"/>
                  <a:pt x="1008" y="134"/>
                  <a:pt x="1008" y="134"/>
                </a:cubicBezTo>
                <a:cubicBezTo>
                  <a:pt x="1013" y="151"/>
                  <a:pt x="1013" y="151"/>
                  <a:pt x="1013" y="151"/>
                </a:cubicBezTo>
                <a:cubicBezTo>
                  <a:pt x="1013" y="151"/>
                  <a:pt x="996" y="189"/>
                  <a:pt x="998" y="192"/>
                </a:cubicBezTo>
                <a:cubicBezTo>
                  <a:pt x="1001" y="196"/>
                  <a:pt x="1003" y="216"/>
                  <a:pt x="1003" y="216"/>
                </a:cubicBezTo>
                <a:cubicBezTo>
                  <a:pt x="979" y="228"/>
                  <a:pt x="979" y="228"/>
                  <a:pt x="979" y="228"/>
                </a:cubicBezTo>
                <a:cubicBezTo>
                  <a:pt x="979" y="228"/>
                  <a:pt x="971" y="243"/>
                  <a:pt x="974" y="255"/>
                </a:cubicBezTo>
                <a:cubicBezTo>
                  <a:pt x="978" y="268"/>
                  <a:pt x="981" y="280"/>
                  <a:pt x="981" y="280"/>
                </a:cubicBezTo>
                <a:cubicBezTo>
                  <a:pt x="971" y="297"/>
                  <a:pt x="971" y="297"/>
                  <a:pt x="971" y="297"/>
                </a:cubicBezTo>
                <a:cubicBezTo>
                  <a:pt x="973" y="324"/>
                  <a:pt x="973" y="324"/>
                  <a:pt x="973" y="324"/>
                </a:cubicBezTo>
                <a:cubicBezTo>
                  <a:pt x="970" y="354"/>
                  <a:pt x="970" y="354"/>
                  <a:pt x="970" y="354"/>
                </a:cubicBezTo>
                <a:cubicBezTo>
                  <a:pt x="961" y="368"/>
                  <a:pt x="961" y="368"/>
                  <a:pt x="961" y="368"/>
                </a:cubicBezTo>
                <a:cubicBezTo>
                  <a:pt x="964" y="401"/>
                  <a:pt x="964" y="401"/>
                  <a:pt x="964" y="401"/>
                </a:cubicBezTo>
                <a:cubicBezTo>
                  <a:pt x="960" y="424"/>
                  <a:pt x="960" y="424"/>
                  <a:pt x="960" y="424"/>
                </a:cubicBezTo>
                <a:cubicBezTo>
                  <a:pt x="967" y="447"/>
                  <a:pt x="967" y="447"/>
                  <a:pt x="967" y="447"/>
                </a:cubicBezTo>
                <a:cubicBezTo>
                  <a:pt x="954" y="469"/>
                  <a:pt x="954" y="469"/>
                  <a:pt x="954" y="469"/>
                </a:cubicBezTo>
                <a:cubicBezTo>
                  <a:pt x="951" y="496"/>
                  <a:pt x="951" y="496"/>
                  <a:pt x="951" y="496"/>
                </a:cubicBezTo>
                <a:cubicBezTo>
                  <a:pt x="943" y="510"/>
                  <a:pt x="943" y="510"/>
                  <a:pt x="943" y="510"/>
                </a:cubicBezTo>
                <a:cubicBezTo>
                  <a:pt x="948" y="527"/>
                  <a:pt x="948" y="527"/>
                  <a:pt x="948" y="527"/>
                </a:cubicBezTo>
                <a:cubicBezTo>
                  <a:pt x="942" y="536"/>
                  <a:pt x="942" y="536"/>
                  <a:pt x="942" y="536"/>
                </a:cubicBezTo>
                <a:cubicBezTo>
                  <a:pt x="942" y="536"/>
                  <a:pt x="927" y="540"/>
                  <a:pt x="941" y="568"/>
                </a:cubicBezTo>
                <a:cubicBezTo>
                  <a:pt x="954" y="596"/>
                  <a:pt x="949" y="593"/>
                  <a:pt x="949" y="593"/>
                </a:cubicBezTo>
                <a:cubicBezTo>
                  <a:pt x="957" y="606"/>
                  <a:pt x="957" y="606"/>
                  <a:pt x="957" y="606"/>
                </a:cubicBezTo>
                <a:cubicBezTo>
                  <a:pt x="964" y="631"/>
                  <a:pt x="964" y="631"/>
                  <a:pt x="964" y="631"/>
                </a:cubicBezTo>
                <a:cubicBezTo>
                  <a:pt x="964" y="631"/>
                  <a:pt x="970" y="647"/>
                  <a:pt x="977" y="650"/>
                </a:cubicBezTo>
                <a:cubicBezTo>
                  <a:pt x="985" y="654"/>
                  <a:pt x="990" y="674"/>
                  <a:pt x="990" y="674"/>
                </a:cubicBezTo>
                <a:cubicBezTo>
                  <a:pt x="990" y="674"/>
                  <a:pt x="984" y="696"/>
                  <a:pt x="980" y="694"/>
                </a:cubicBezTo>
                <a:cubicBezTo>
                  <a:pt x="975" y="691"/>
                  <a:pt x="944" y="705"/>
                  <a:pt x="944" y="705"/>
                </a:cubicBezTo>
                <a:cubicBezTo>
                  <a:pt x="944" y="705"/>
                  <a:pt x="924" y="714"/>
                  <a:pt x="920" y="712"/>
                </a:cubicBezTo>
                <a:cubicBezTo>
                  <a:pt x="916" y="710"/>
                  <a:pt x="896" y="697"/>
                  <a:pt x="877" y="711"/>
                </a:cubicBezTo>
                <a:cubicBezTo>
                  <a:pt x="857" y="726"/>
                  <a:pt x="846" y="734"/>
                  <a:pt x="846" y="734"/>
                </a:cubicBezTo>
                <a:cubicBezTo>
                  <a:pt x="817" y="745"/>
                  <a:pt x="817" y="745"/>
                  <a:pt x="817" y="745"/>
                </a:cubicBezTo>
                <a:cubicBezTo>
                  <a:pt x="792" y="746"/>
                  <a:pt x="792" y="746"/>
                  <a:pt x="792" y="746"/>
                </a:cubicBezTo>
                <a:cubicBezTo>
                  <a:pt x="792" y="746"/>
                  <a:pt x="789" y="740"/>
                  <a:pt x="767" y="753"/>
                </a:cubicBezTo>
                <a:cubicBezTo>
                  <a:pt x="744" y="766"/>
                  <a:pt x="742" y="759"/>
                  <a:pt x="742" y="759"/>
                </a:cubicBezTo>
                <a:cubicBezTo>
                  <a:pt x="723" y="764"/>
                  <a:pt x="723" y="764"/>
                  <a:pt x="723" y="764"/>
                </a:cubicBezTo>
                <a:cubicBezTo>
                  <a:pt x="693" y="757"/>
                  <a:pt x="693" y="757"/>
                  <a:pt x="693" y="757"/>
                </a:cubicBezTo>
                <a:cubicBezTo>
                  <a:pt x="693" y="757"/>
                  <a:pt x="666" y="745"/>
                  <a:pt x="644" y="758"/>
                </a:cubicBezTo>
                <a:cubicBezTo>
                  <a:pt x="621" y="772"/>
                  <a:pt x="622" y="756"/>
                  <a:pt x="622" y="756"/>
                </a:cubicBezTo>
                <a:cubicBezTo>
                  <a:pt x="605" y="746"/>
                  <a:pt x="605" y="746"/>
                  <a:pt x="605" y="746"/>
                </a:cubicBezTo>
                <a:cubicBezTo>
                  <a:pt x="605" y="746"/>
                  <a:pt x="580" y="723"/>
                  <a:pt x="562" y="735"/>
                </a:cubicBezTo>
                <a:cubicBezTo>
                  <a:pt x="545" y="747"/>
                  <a:pt x="547" y="739"/>
                  <a:pt x="542" y="735"/>
                </a:cubicBezTo>
                <a:cubicBezTo>
                  <a:pt x="536" y="732"/>
                  <a:pt x="519" y="722"/>
                  <a:pt x="512" y="731"/>
                </a:cubicBezTo>
                <a:cubicBezTo>
                  <a:pt x="504" y="740"/>
                  <a:pt x="489" y="735"/>
                  <a:pt x="489" y="735"/>
                </a:cubicBezTo>
                <a:cubicBezTo>
                  <a:pt x="464" y="728"/>
                  <a:pt x="464" y="728"/>
                  <a:pt x="464" y="728"/>
                </a:cubicBezTo>
                <a:cubicBezTo>
                  <a:pt x="415" y="732"/>
                  <a:pt x="415" y="732"/>
                  <a:pt x="415" y="732"/>
                </a:cubicBezTo>
                <a:cubicBezTo>
                  <a:pt x="361" y="738"/>
                  <a:pt x="361" y="738"/>
                  <a:pt x="361" y="738"/>
                </a:cubicBezTo>
                <a:cubicBezTo>
                  <a:pt x="302" y="741"/>
                  <a:pt x="302" y="741"/>
                  <a:pt x="302" y="741"/>
                </a:cubicBezTo>
                <a:cubicBezTo>
                  <a:pt x="225" y="740"/>
                  <a:pt x="225" y="740"/>
                  <a:pt x="225" y="740"/>
                </a:cubicBezTo>
                <a:cubicBezTo>
                  <a:pt x="163" y="736"/>
                  <a:pt x="163" y="736"/>
                  <a:pt x="163" y="736"/>
                </a:cubicBezTo>
                <a:cubicBezTo>
                  <a:pt x="129" y="734"/>
                  <a:pt x="129" y="734"/>
                  <a:pt x="129" y="734"/>
                </a:cubicBezTo>
                <a:cubicBezTo>
                  <a:pt x="100" y="740"/>
                  <a:pt x="100" y="740"/>
                  <a:pt x="100" y="740"/>
                </a:cubicBezTo>
                <a:cubicBezTo>
                  <a:pt x="64" y="738"/>
                  <a:pt x="64" y="738"/>
                  <a:pt x="64" y="738"/>
                </a:cubicBezTo>
                <a:cubicBezTo>
                  <a:pt x="33" y="736"/>
                  <a:pt x="33" y="736"/>
                  <a:pt x="33" y="736"/>
                </a:cubicBezTo>
                <a:cubicBezTo>
                  <a:pt x="0" y="741"/>
                  <a:pt x="0" y="741"/>
                  <a:pt x="0" y="741"/>
                </a:cubicBezTo>
                <a:cubicBezTo>
                  <a:pt x="0" y="0"/>
                  <a:pt x="0" y="0"/>
                  <a:pt x="0" y="0"/>
                </a:cubicBezTo>
                <a:lnTo>
                  <a:pt x="1009" y="1"/>
                </a:lnTo>
                <a:close/>
              </a:path>
            </a:pathLst>
          </a:custGeom>
          <a:solidFill>
            <a:srgbClr val="808080">
              <a:lumMod val="20000"/>
              <a:lumOff val="80000"/>
            </a:srgbClr>
          </a:solidFill>
          <a:ln w="6350">
            <a:solidFill>
              <a:srgbClr val="91B0FF">
                <a:alpha val="75000"/>
              </a:srgbClr>
            </a:solidFill>
            <a:miter lim="800000"/>
            <a:headEnd/>
            <a:tailEnd/>
          </a:ln>
          <a:effectLst>
            <a:outerShdw blurRad="50800" dist="38100" dir="2700000" algn="tl" rotWithShape="0">
              <a:prstClr val="black">
                <a:alpha val="40000"/>
              </a:prstClr>
            </a:outerShdw>
          </a:effectLst>
        </p:spPr>
        <p:txBody>
          <a:bodyPr/>
          <a:lstStyle/>
          <a:p>
            <a:pPr lvl="0" indent="339725" defTabSz="914400">
              <a:lnSpc>
                <a:spcPct val="90000"/>
              </a:lnSpc>
              <a:defRPr/>
            </a:pPr>
            <a:endParaRPr lang="en-US" sz="1400" kern="0" dirty="0">
              <a:solidFill>
                <a:sysClr val="windowText" lastClr="000000"/>
              </a:solidFill>
            </a:endParaRPr>
          </a:p>
        </p:txBody>
      </p:sp>
      <p:sp>
        <p:nvSpPr>
          <p:cNvPr id="31" name="Pentagon 30"/>
          <p:cNvSpPr/>
          <p:nvPr/>
        </p:nvSpPr>
        <p:spPr>
          <a:xfrm rot="16200000">
            <a:off x="-248644" y="1775763"/>
            <a:ext cx="1432635" cy="585582"/>
          </a:xfrm>
          <a:prstGeom prst="homePlate">
            <a:avLst>
              <a:gd name="adj" fmla="val 19760"/>
            </a:avLst>
          </a:prstGeom>
          <a:solidFill>
            <a:srgbClr val="002960"/>
          </a:solidFill>
          <a:ln w="6350">
            <a:noFill/>
            <a:miter lim="800000"/>
            <a:headEnd/>
            <a:tailEnd/>
          </a:ln>
        </p:spPr>
        <p:txBody>
          <a:bodyPr lIns="72000" tIns="72000" rIns="72000" bIns="72000" anchor="ctr"/>
          <a:lstStyle/>
          <a:p>
            <a:pPr marL="0" marR="0" lvl="0" indent="0" defTabSz="914400" eaLnBrk="0" fontAlgn="auto" latinLnBrk="0" hangingPunct="0">
              <a:lnSpc>
                <a:spcPct val="90000"/>
              </a:lnSpc>
              <a:spcBef>
                <a:spcPct val="0"/>
              </a:spcBef>
              <a:spcAft>
                <a:spcPts val="0"/>
              </a:spcAft>
              <a:buClrTx/>
              <a:buSzTx/>
              <a:buFontTx/>
              <a:buNone/>
              <a:tabLst/>
              <a:defRPr/>
            </a:pPr>
            <a:r>
              <a:rPr lang="en-US" sz="1300" b="1" kern="0" noProof="0" dirty="0">
                <a:solidFill>
                  <a:srgbClr val="FFFFFF"/>
                </a:solidFill>
                <a:latin typeface="Arial"/>
                <a:cs typeface="Arial" pitchFamily="34" charset="0"/>
              </a:rPr>
              <a:t>Factor costs </a:t>
            </a:r>
            <a:endParaRPr kumimoji="0" lang="en-US" sz="1300" b="1" i="0" u="none" strike="noStrike" kern="0" cap="none" spc="0" normalizeH="0" baseline="0" noProof="0" dirty="0">
              <a:ln>
                <a:noFill/>
              </a:ln>
              <a:solidFill>
                <a:srgbClr val="FFFFFF"/>
              </a:solidFill>
              <a:effectLst/>
              <a:uLnTx/>
              <a:uFillTx/>
              <a:latin typeface="Arial"/>
              <a:cs typeface="Arial" pitchFamily="34" charset="0"/>
            </a:endParaRPr>
          </a:p>
        </p:txBody>
      </p:sp>
      <p:sp>
        <p:nvSpPr>
          <p:cNvPr id="32" name="TextBox 31"/>
          <p:cNvSpPr txBox="1"/>
          <p:nvPr/>
        </p:nvSpPr>
        <p:spPr>
          <a:xfrm>
            <a:off x="804054" y="1917631"/>
            <a:ext cx="2753672" cy="738664"/>
          </a:xfrm>
          <a:prstGeom prst="rect">
            <a:avLst/>
          </a:prstGeom>
          <a:noFill/>
        </p:spPr>
        <p:txBody>
          <a:bodyPr wrap="square" rtlCol="0">
            <a:spAutoFit/>
          </a:bodyPr>
          <a:lstStyle/>
          <a:p>
            <a:r>
              <a:rPr lang="ru-RU" sz="1400" b="1" dirty="0" err="1"/>
              <a:t>Неквалифиц</a:t>
            </a:r>
            <a:r>
              <a:rPr lang="ru-RU" sz="1400" b="1" dirty="0"/>
              <a:t>. труд</a:t>
            </a:r>
            <a:r>
              <a:rPr lang="en-US" sz="1400" b="1" dirty="0"/>
              <a:t>: </a:t>
            </a:r>
            <a:r>
              <a:rPr lang="en-US" sz="1400" dirty="0"/>
              <a:t>1.5</a:t>
            </a:r>
            <a:r>
              <a:rPr lang="ru-RU" sz="1400" dirty="0"/>
              <a:t>-</a:t>
            </a:r>
            <a:r>
              <a:rPr lang="en-US" sz="1400" dirty="0"/>
              <a:t>2.0 $/</a:t>
            </a:r>
            <a:r>
              <a:rPr lang="ru-RU" sz="1400" dirty="0"/>
              <a:t>день</a:t>
            </a:r>
            <a:endParaRPr lang="en-US" sz="1400" dirty="0"/>
          </a:p>
          <a:p>
            <a:r>
              <a:rPr lang="ru-RU" sz="1400" b="1" dirty="0"/>
              <a:t>Тариф на </a:t>
            </a:r>
            <a:r>
              <a:rPr lang="ru-RU" sz="1400" b="1" dirty="0" err="1"/>
              <a:t>эл.энергию</a:t>
            </a:r>
            <a:r>
              <a:rPr lang="en-US" sz="1400" b="1" dirty="0"/>
              <a:t>*: </a:t>
            </a:r>
            <a:r>
              <a:rPr lang="en-US" sz="1400" dirty="0"/>
              <a:t>12 </a:t>
            </a:r>
            <a:r>
              <a:rPr lang="en-US" sz="1400" dirty="0">
                <a:solidFill>
                  <a:srgbClr val="1A1A1A"/>
                </a:solidFill>
                <a:latin typeface="ArialMT"/>
              </a:rPr>
              <a:t>¢</a:t>
            </a:r>
            <a:r>
              <a:rPr lang="en-US" sz="1400" dirty="0">
                <a:solidFill>
                  <a:srgbClr val="1A1A1A"/>
                </a:solidFill>
              </a:rPr>
              <a:t>/kWh</a:t>
            </a:r>
            <a:r>
              <a:rPr lang="en-US" sz="1400" dirty="0">
                <a:solidFill>
                  <a:srgbClr val="000000"/>
                </a:solidFill>
              </a:rPr>
              <a:t> </a:t>
            </a:r>
          </a:p>
          <a:p>
            <a:r>
              <a:rPr lang="ru-RU" sz="1400" b="1" dirty="0">
                <a:solidFill>
                  <a:srgbClr val="000000"/>
                </a:solidFill>
              </a:rPr>
              <a:t>Фрахтовая ставка</a:t>
            </a:r>
            <a:r>
              <a:rPr lang="en-US" sz="1400" b="1" dirty="0">
                <a:solidFill>
                  <a:srgbClr val="000000"/>
                </a:solidFill>
              </a:rPr>
              <a:t>**: </a:t>
            </a:r>
            <a:r>
              <a:rPr lang="en-US" sz="1400" dirty="0">
                <a:solidFill>
                  <a:srgbClr val="000000"/>
                </a:solidFill>
              </a:rPr>
              <a:t>1.8 $/</a:t>
            </a:r>
            <a:r>
              <a:rPr lang="ru-RU" sz="1400" dirty="0">
                <a:solidFill>
                  <a:srgbClr val="000000"/>
                </a:solidFill>
              </a:rPr>
              <a:t>кг</a:t>
            </a:r>
            <a:endParaRPr lang="en-US" sz="1400" b="1" dirty="0"/>
          </a:p>
        </p:txBody>
      </p:sp>
      <p:sp>
        <p:nvSpPr>
          <p:cNvPr id="33" name="TextBox 32"/>
          <p:cNvSpPr txBox="1"/>
          <p:nvPr/>
        </p:nvSpPr>
        <p:spPr>
          <a:xfrm>
            <a:off x="3554405" y="1837103"/>
            <a:ext cx="2651391" cy="1015663"/>
          </a:xfrm>
          <a:prstGeom prst="rect">
            <a:avLst/>
          </a:prstGeom>
          <a:noFill/>
        </p:spPr>
        <p:txBody>
          <a:bodyPr wrap="square" rtlCol="0">
            <a:spAutoFit/>
          </a:bodyPr>
          <a:lstStyle/>
          <a:p>
            <a:r>
              <a:rPr lang="ru-RU" sz="1400" b="1" dirty="0" err="1"/>
              <a:t>Неквалифиц</a:t>
            </a:r>
            <a:r>
              <a:rPr lang="ru-RU" sz="1400" b="1" dirty="0"/>
              <a:t>. труд</a:t>
            </a:r>
            <a:r>
              <a:rPr lang="en-US" sz="1400" b="1" dirty="0"/>
              <a:t>: </a:t>
            </a:r>
            <a:r>
              <a:rPr lang="en-US" sz="1400" dirty="0"/>
              <a:t>1.86 $/</a:t>
            </a:r>
            <a:r>
              <a:rPr lang="ru-RU" sz="1400" dirty="0"/>
              <a:t>день</a:t>
            </a:r>
            <a:endParaRPr lang="en-US" sz="1400" dirty="0"/>
          </a:p>
          <a:p>
            <a:r>
              <a:rPr lang="ru-RU" sz="1400" b="1" dirty="0"/>
              <a:t>Тариф на </a:t>
            </a:r>
            <a:r>
              <a:rPr lang="ru-RU" sz="1400" b="1" dirty="0" err="1"/>
              <a:t>эл.энергию</a:t>
            </a:r>
            <a:r>
              <a:rPr lang="en-US" sz="1400" b="1" dirty="0"/>
              <a:t>: </a:t>
            </a:r>
          </a:p>
          <a:p>
            <a:r>
              <a:rPr lang="ru-RU" sz="1400" b="1" dirty="0">
                <a:solidFill>
                  <a:srgbClr val="000000"/>
                </a:solidFill>
              </a:rPr>
              <a:t>Фрахтовая ставка</a:t>
            </a:r>
            <a:r>
              <a:rPr lang="en-US" sz="1400" b="1" dirty="0"/>
              <a:t>: </a:t>
            </a:r>
            <a:r>
              <a:rPr lang="en-US" sz="1400" dirty="0"/>
              <a:t>1.5 $/</a:t>
            </a:r>
            <a:r>
              <a:rPr lang="ru-RU" sz="1400" dirty="0"/>
              <a:t>кг</a:t>
            </a:r>
            <a:r>
              <a:rPr lang="en-US" sz="1400" b="1" dirty="0"/>
              <a:t>	</a:t>
            </a:r>
          </a:p>
          <a:p>
            <a:endParaRPr lang="en-US" dirty="0"/>
          </a:p>
        </p:txBody>
      </p:sp>
      <p:sp>
        <p:nvSpPr>
          <p:cNvPr id="37" name="Freeform 38" descr="textur5"/>
          <p:cNvSpPr>
            <a:spLocks/>
          </p:cNvSpPr>
          <p:nvPr/>
        </p:nvSpPr>
        <p:spPr bwMode="auto">
          <a:xfrm>
            <a:off x="856927" y="3087521"/>
            <a:ext cx="2697480" cy="1233087"/>
          </a:xfrm>
          <a:custGeom>
            <a:avLst/>
            <a:gdLst>
              <a:gd name="T0" fmla="*/ 7610 w 1027"/>
              <a:gd name="T1" fmla="*/ 8 h 772"/>
              <a:gd name="T2" fmla="*/ 7668 w 1027"/>
              <a:gd name="T3" fmla="*/ 242 h 772"/>
              <a:gd name="T4" fmla="*/ 7710 w 1027"/>
              <a:gd name="T5" fmla="*/ 514 h 772"/>
              <a:gd name="T6" fmla="*/ 7688 w 1027"/>
              <a:gd name="T7" fmla="*/ 691 h 772"/>
              <a:gd name="T8" fmla="*/ 7605 w 1027"/>
              <a:gd name="T9" fmla="*/ 1011 h 772"/>
              <a:gd name="T10" fmla="*/ 7643 w 1027"/>
              <a:gd name="T11" fmla="*/ 1137 h 772"/>
              <a:gd name="T12" fmla="*/ 7529 w 1027"/>
              <a:gd name="T13" fmla="*/ 1446 h 772"/>
              <a:gd name="T14" fmla="*/ 7564 w 1027"/>
              <a:gd name="T15" fmla="*/ 1627 h 772"/>
              <a:gd name="T16" fmla="*/ 7383 w 1027"/>
              <a:gd name="T17" fmla="*/ 1718 h 772"/>
              <a:gd name="T18" fmla="*/ 7347 w 1027"/>
              <a:gd name="T19" fmla="*/ 1919 h 772"/>
              <a:gd name="T20" fmla="*/ 7401 w 1027"/>
              <a:gd name="T21" fmla="*/ 2111 h 772"/>
              <a:gd name="T22" fmla="*/ 7325 w 1027"/>
              <a:gd name="T23" fmla="*/ 2237 h 772"/>
              <a:gd name="T24" fmla="*/ 7342 w 1027"/>
              <a:gd name="T25" fmla="*/ 2442 h 772"/>
              <a:gd name="T26" fmla="*/ 7320 w 1027"/>
              <a:gd name="T27" fmla="*/ 2666 h 772"/>
              <a:gd name="T28" fmla="*/ 7250 w 1027"/>
              <a:gd name="T29" fmla="*/ 2775 h 772"/>
              <a:gd name="T30" fmla="*/ 7272 w 1027"/>
              <a:gd name="T31" fmla="*/ 3019 h 772"/>
              <a:gd name="T32" fmla="*/ 7242 w 1027"/>
              <a:gd name="T33" fmla="*/ 3193 h 772"/>
              <a:gd name="T34" fmla="*/ 7297 w 1027"/>
              <a:gd name="T35" fmla="*/ 3370 h 772"/>
              <a:gd name="T36" fmla="*/ 7196 w 1027"/>
              <a:gd name="T37" fmla="*/ 3532 h 772"/>
              <a:gd name="T38" fmla="*/ 7174 w 1027"/>
              <a:gd name="T39" fmla="*/ 3738 h 772"/>
              <a:gd name="T40" fmla="*/ 7113 w 1027"/>
              <a:gd name="T41" fmla="*/ 3842 h 772"/>
              <a:gd name="T42" fmla="*/ 7151 w 1027"/>
              <a:gd name="T43" fmla="*/ 3970 h 772"/>
              <a:gd name="T44" fmla="*/ 7105 w 1027"/>
              <a:gd name="T45" fmla="*/ 4037 h 772"/>
              <a:gd name="T46" fmla="*/ 7096 w 1027"/>
              <a:gd name="T47" fmla="*/ 4279 h 772"/>
              <a:gd name="T48" fmla="*/ 7159 w 1027"/>
              <a:gd name="T49" fmla="*/ 4467 h 772"/>
              <a:gd name="T50" fmla="*/ 7217 w 1027"/>
              <a:gd name="T51" fmla="*/ 4564 h 772"/>
              <a:gd name="T52" fmla="*/ 7272 w 1027"/>
              <a:gd name="T53" fmla="*/ 4752 h 772"/>
              <a:gd name="T54" fmla="*/ 7368 w 1027"/>
              <a:gd name="T55" fmla="*/ 4897 h 772"/>
              <a:gd name="T56" fmla="*/ 7471 w 1027"/>
              <a:gd name="T57" fmla="*/ 5081 h 772"/>
              <a:gd name="T58" fmla="*/ 7391 w 1027"/>
              <a:gd name="T59" fmla="*/ 5229 h 772"/>
              <a:gd name="T60" fmla="*/ 7120 w 1027"/>
              <a:gd name="T61" fmla="*/ 5311 h 772"/>
              <a:gd name="T62" fmla="*/ 6941 w 1027"/>
              <a:gd name="T63" fmla="*/ 5366 h 772"/>
              <a:gd name="T64" fmla="*/ 6614 w 1027"/>
              <a:gd name="T65" fmla="*/ 5358 h 772"/>
              <a:gd name="T66" fmla="*/ 6380 w 1027"/>
              <a:gd name="T67" fmla="*/ 5530 h 772"/>
              <a:gd name="T68" fmla="*/ 6163 w 1027"/>
              <a:gd name="T69" fmla="*/ 5610 h 772"/>
              <a:gd name="T70" fmla="*/ 5976 w 1027"/>
              <a:gd name="T71" fmla="*/ 5621 h 772"/>
              <a:gd name="T72" fmla="*/ 5784 w 1027"/>
              <a:gd name="T73" fmla="*/ 5676 h 772"/>
              <a:gd name="T74" fmla="*/ 5597 w 1027"/>
              <a:gd name="T75" fmla="*/ 5717 h 772"/>
              <a:gd name="T76" fmla="*/ 5452 w 1027"/>
              <a:gd name="T77" fmla="*/ 5755 h 772"/>
              <a:gd name="T78" fmla="*/ 5227 w 1027"/>
              <a:gd name="T79" fmla="*/ 5704 h 772"/>
              <a:gd name="T80" fmla="*/ 4856 w 1027"/>
              <a:gd name="T81" fmla="*/ 5712 h 772"/>
              <a:gd name="T82" fmla="*/ 4693 w 1027"/>
              <a:gd name="T83" fmla="*/ 5693 h 772"/>
              <a:gd name="T84" fmla="*/ 4564 w 1027"/>
              <a:gd name="T85" fmla="*/ 5621 h 772"/>
              <a:gd name="T86" fmla="*/ 4238 w 1027"/>
              <a:gd name="T87" fmla="*/ 5538 h 772"/>
              <a:gd name="T88" fmla="*/ 4087 w 1027"/>
              <a:gd name="T89" fmla="*/ 5538 h 772"/>
              <a:gd name="T90" fmla="*/ 3865 w 1027"/>
              <a:gd name="T91" fmla="*/ 5505 h 772"/>
              <a:gd name="T92" fmla="*/ 3686 w 1027"/>
              <a:gd name="T93" fmla="*/ 5538 h 772"/>
              <a:gd name="T94" fmla="*/ 3498 w 1027"/>
              <a:gd name="T95" fmla="*/ 5484 h 772"/>
              <a:gd name="T96" fmla="*/ 3131 w 1027"/>
              <a:gd name="T97" fmla="*/ 5517 h 772"/>
              <a:gd name="T98" fmla="*/ 2721 w 1027"/>
              <a:gd name="T99" fmla="*/ 5562 h 772"/>
              <a:gd name="T100" fmla="*/ 2277 w 1027"/>
              <a:gd name="T101" fmla="*/ 5583 h 772"/>
              <a:gd name="T102" fmla="*/ 1697 w 1027"/>
              <a:gd name="T103" fmla="*/ 5575 h 772"/>
              <a:gd name="T104" fmla="*/ 1228 w 1027"/>
              <a:gd name="T105" fmla="*/ 5545 h 772"/>
              <a:gd name="T106" fmla="*/ 974 w 1027"/>
              <a:gd name="T107" fmla="*/ 5530 h 772"/>
              <a:gd name="T108" fmla="*/ 756 w 1027"/>
              <a:gd name="T109" fmla="*/ 5575 h 772"/>
              <a:gd name="T110" fmla="*/ 484 w 1027"/>
              <a:gd name="T111" fmla="*/ 5562 h 772"/>
              <a:gd name="T112" fmla="*/ 250 w 1027"/>
              <a:gd name="T113" fmla="*/ 5545 h 772"/>
              <a:gd name="T114" fmla="*/ 0 w 1027"/>
              <a:gd name="T115" fmla="*/ 5583 h 772"/>
              <a:gd name="T116" fmla="*/ 0 w 1027"/>
              <a:gd name="T117" fmla="*/ 0 h 772"/>
              <a:gd name="T118" fmla="*/ 7610 w 1027"/>
              <a:gd name="T119" fmla="*/ 8 h 7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7"/>
              <a:gd name="T181" fmla="*/ 0 h 772"/>
              <a:gd name="T182" fmla="*/ 1027 w 1027"/>
              <a:gd name="T183" fmla="*/ 772 h 7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7" h="772">
                <a:moveTo>
                  <a:pt x="1009" y="1"/>
                </a:moveTo>
                <a:cubicBezTo>
                  <a:pt x="1009" y="1"/>
                  <a:pt x="1027" y="15"/>
                  <a:pt x="1017" y="32"/>
                </a:cubicBezTo>
                <a:cubicBezTo>
                  <a:pt x="1008" y="48"/>
                  <a:pt x="1022" y="68"/>
                  <a:pt x="1022" y="68"/>
                </a:cubicBezTo>
                <a:cubicBezTo>
                  <a:pt x="1019" y="92"/>
                  <a:pt x="1019" y="92"/>
                  <a:pt x="1019" y="92"/>
                </a:cubicBezTo>
                <a:cubicBezTo>
                  <a:pt x="1008" y="134"/>
                  <a:pt x="1008" y="134"/>
                  <a:pt x="1008" y="134"/>
                </a:cubicBezTo>
                <a:cubicBezTo>
                  <a:pt x="1013" y="151"/>
                  <a:pt x="1013" y="151"/>
                  <a:pt x="1013" y="151"/>
                </a:cubicBezTo>
                <a:cubicBezTo>
                  <a:pt x="1013" y="151"/>
                  <a:pt x="996" y="189"/>
                  <a:pt x="998" y="192"/>
                </a:cubicBezTo>
                <a:cubicBezTo>
                  <a:pt x="1001" y="196"/>
                  <a:pt x="1003" y="216"/>
                  <a:pt x="1003" y="216"/>
                </a:cubicBezTo>
                <a:cubicBezTo>
                  <a:pt x="979" y="228"/>
                  <a:pt x="979" y="228"/>
                  <a:pt x="979" y="228"/>
                </a:cubicBezTo>
                <a:cubicBezTo>
                  <a:pt x="979" y="228"/>
                  <a:pt x="971" y="243"/>
                  <a:pt x="974" y="255"/>
                </a:cubicBezTo>
                <a:cubicBezTo>
                  <a:pt x="978" y="268"/>
                  <a:pt x="981" y="280"/>
                  <a:pt x="981" y="280"/>
                </a:cubicBezTo>
                <a:cubicBezTo>
                  <a:pt x="971" y="297"/>
                  <a:pt x="971" y="297"/>
                  <a:pt x="971" y="297"/>
                </a:cubicBezTo>
                <a:cubicBezTo>
                  <a:pt x="973" y="324"/>
                  <a:pt x="973" y="324"/>
                  <a:pt x="973" y="324"/>
                </a:cubicBezTo>
                <a:cubicBezTo>
                  <a:pt x="970" y="354"/>
                  <a:pt x="970" y="354"/>
                  <a:pt x="970" y="354"/>
                </a:cubicBezTo>
                <a:cubicBezTo>
                  <a:pt x="961" y="368"/>
                  <a:pt x="961" y="368"/>
                  <a:pt x="961" y="368"/>
                </a:cubicBezTo>
                <a:cubicBezTo>
                  <a:pt x="964" y="401"/>
                  <a:pt x="964" y="401"/>
                  <a:pt x="964" y="401"/>
                </a:cubicBezTo>
                <a:cubicBezTo>
                  <a:pt x="960" y="424"/>
                  <a:pt x="960" y="424"/>
                  <a:pt x="960" y="424"/>
                </a:cubicBezTo>
                <a:cubicBezTo>
                  <a:pt x="967" y="447"/>
                  <a:pt x="967" y="447"/>
                  <a:pt x="967" y="447"/>
                </a:cubicBezTo>
                <a:cubicBezTo>
                  <a:pt x="954" y="469"/>
                  <a:pt x="954" y="469"/>
                  <a:pt x="954" y="469"/>
                </a:cubicBezTo>
                <a:cubicBezTo>
                  <a:pt x="951" y="496"/>
                  <a:pt x="951" y="496"/>
                  <a:pt x="951" y="496"/>
                </a:cubicBezTo>
                <a:cubicBezTo>
                  <a:pt x="943" y="510"/>
                  <a:pt x="943" y="510"/>
                  <a:pt x="943" y="510"/>
                </a:cubicBezTo>
                <a:cubicBezTo>
                  <a:pt x="948" y="527"/>
                  <a:pt x="948" y="527"/>
                  <a:pt x="948" y="527"/>
                </a:cubicBezTo>
                <a:cubicBezTo>
                  <a:pt x="942" y="536"/>
                  <a:pt x="942" y="536"/>
                  <a:pt x="942" y="536"/>
                </a:cubicBezTo>
                <a:cubicBezTo>
                  <a:pt x="942" y="536"/>
                  <a:pt x="927" y="540"/>
                  <a:pt x="941" y="568"/>
                </a:cubicBezTo>
                <a:cubicBezTo>
                  <a:pt x="954" y="596"/>
                  <a:pt x="949" y="593"/>
                  <a:pt x="949" y="593"/>
                </a:cubicBezTo>
                <a:cubicBezTo>
                  <a:pt x="957" y="606"/>
                  <a:pt x="957" y="606"/>
                  <a:pt x="957" y="606"/>
                </a:cubicBezTo>
                <a:cubicBezTo>
                  <a:pt x="964" y="631"/>
                  <a:pt x="964" y="631"/>
                  <a:pt x="964" y="631"/>
                </a:cubicBezTo>
                <a:cubicBezTo>
                  <a:pt x="964" y="631"/>
                  <a:pt x="970" y="647"/>
                  <a:pt x="977" y="650"/>
                </a:cubicBezTo>
                <a:cubicBezTo>
                  <a:pt x="985" y="654"/>
                  <a:pt x="990" y="674"/>
                  <a:pt x="990" y="674"/>
                </a:cubicBezTo>
                <a:cubicBezTo>
                  <a:pt x="990" y="674"/>
                  <a:pt x="984" y="696"/>
                  <a:pt x="980" y="694"/>
                </a:cubicBezTo>
                <a:cubicBezTo>
                  <a:pt x="975" y="691"/>
                  <a:pt x="944" y="705"/>
                  <a:pt x="944" y="705"/>
                </a:cubicBezTo>
                <a:cubicBezTo>
                  <a:pt x="944" y="705"/>
                  <a:pt x="924" y="714"/>
                  <a:pt x="920" y="712"/>
                </a:cubicBezTo>
                <a:cubicBezTo>
                  <a:pt x="916" y="710"/>
                  <a:pt x="896" y="697"/>
                  <a:pt x="877" y="711"/>
                </a:cubicBezTo>
                <a:cubicBezTo>
                  <a:pt x="857" y="726"/>
                  <a:pt x="846" y="734"/>
                  <a:pt x="846" y="734"/>
                </a:cubicBezTo>
                <a:cubicBezTo>
                  <a:pt x="817" y="745"/>
                  <a:pt x="817" y="745"/>
                  <a:pt x="817" y="745"/>
                </a:cubicBezTo>
                <a:cubicBezTo>
                  <a:pt x="792" y="746"/>
                  <a:pt x="792" y="746"/>
                  <a:pt x="792" y="746"/>
                </a:cubicBezTo>
                <a:cubicBezTo>
                  <a:pt x="792" y="746"/>
                  <a:pt x="789" y="740"/>
                  <a:pt x="767" y="753"/>
                </a:cubicBezTo>
                <a:cubicBezTo>
                  <a:pt x="744" y="766"/>
                  <a:pt x="742" y="759"/>
                  <a:pt x="742" y="759"/>
                </a:cubicBezTo>
                <a:cubicBezTo>
                  <a:pt x="723" y="764"/>
                  <a:pt x="723" y="764"/>
                  <a:pt x="723" y="764"/>
                </a:cubicBezTo>
                <a:cubicBezTo>
                  <a:pt x="693" y="757"/>
                  <a:pt x="693" y="757"/>
                  <a:pt x="693" y="757"/>
                </a:cubicBezTo>
                <a:cubicBezTo>
                  <a:pt x="693" y="757"/>
                  <a:pt x="666" y="745"/>
                  <a:pt x="644" y="758"/>
                </a:cubicBezTo>
                <a:cubicBezTo>
                  <a:pt x="621" y="772"/>
                  <a:pt x="622" y="756"/>
                  <a:pt x="622" y="756"/>
                </a:cubicBezTo>
                <a:cubicBezTo>
                  <a:pt x="605" y="746"/>
                  <a:pt x="605" y="746"/>
                  <a:pt x="605" y="746"/>
                </a:cubicBezTo>
                <a:cubicBezTo>
                  <a:pt x="605" y="746"/>
                  <a:pt x="580" y="723"/>
                  <a:pt x="562" y="735"/>
                </a:cubicBezTo>
                <a:cubicBezTo>
                  <a:pt x="545" y="747"/>
                  <a:pt x="547" y="739"/>
                  <a:pt x="542" y="735"/>
                </a:cubicBezTo>
                <a:cubicBezTo>
                  <a:pt x="536" y="732"/>
                  <a:pt x="519" y="722"/>
                  <a:pt x="512" y="731"/>
                </a:cubicBezTo>
                <a:cubicBezTo>
                  <a:pt x="504" y="740"/>
                  <a:pt x="489" y="735"/>
                  <a:pt x="489" y="735"/>
                </a:cubicBezTo>
                <a:cubicBezTo>
                  <a:pt x="464" y="728"/>
                  <a:pt x="464" y="728"/>
                  <a:pt x="464" y="728"/>
                </a:cubicBezTo>
                <a:cubicBezTo>
                  <a:pt x="415" y="732"/>
                  <a:pt x="415" y="732"/>
                  <a:pt x="415" y="732"/>
                </a:cubicBezTo>
                <a:cubicBezTo>
                  <a:pt x="361" y="738"/>
                  <a:pt x="361" y="738"/>
                  <a:pt x="361" y="738"/>
                </a:cubicBezTo>
                <a:cubicBezTo>
                  <a:pt x="302" y="741"/>
                  <a:pt x="302" y="741"/>
                  <a:pt x="302" y="741"/>
                </a:cubicBezTo>
                <a:cubicBezTo>
                  <a:pt x="225" y="740"/>
                  <a:pt x="225" y="740"/>
                  <a:pt x="225" y="740"/>
                </a:cubicBezTo>
                <a:cubicBezTo>
                  <a:pt x="163" y="736"/>
                  <a:pt x="163" y="736"/>
                  <a:pt x="163" y="736"/>
                </a:cubicBezTo>
                <a:cubicBezTo>
                  <a:pt x="129" y="734"/>
                  <a:pt x="129" y="734"/>
                  <a:pt x="129" y="734"/>
                </a:cubicBezTo>
                <a:cubicBezTo>
                  <a:pt x="100" y="740"/>
                  <a:pt x="100" y="740"/>
                  <a:pt x="100" y="740"/>
                </a:cubicBezTo>
                <a:cubicBezTo>
                  <a:pt x="64" y="738"/>
                  <a:pt x="64" y="738"/>
                  <a:pt x="64" y="738"/>
                </a:cubicBezTo>
                <a:cubicBezTo>
                  <a:pt x="33" y="736"/>
                  <a:pt x="33" y="736"/>
                  <a:pt x="33" y="736"/>
                </a:cubicBezTo>
                <a:cubicBezTo>
                  <a:pt x="0" y="741"/>
                  <a:pt x="0" y="741"/>
                  <a:pt x="0" y="741"/>
                </a:cubicBezTo>
                <a:cubicBezTo>
                  <a:pt x="0" y="0"/>
                  <a:pt x="0" y="0"/>
                  <a:pt x="0" y="0"/>
                </a:cubicBezTo>
                <a:lnTo>
                  <a:pt x="1009" y="1"/>
                </a:lnTo>
                <a:close/>
              </a:path>
            </a:pathLst>
          </a:custGeom>
          <a:solidFill>
            <a:srgbClr val="808080">
              <a:lumMod val="20000"/>
              <a:lumOff val="80000"/>
            </a:srgbClr>
          </a:solidFill>
          <a:ln w="6350">
            <a:solidFill>
              <a:srgbClr val="91B0FF">
                <a:alpha val="75000"/>
              </a:srgbClr>
            </a:solidFill>
            <a:miter lim="800000"/>
            <a:headEnd/>
            <a:tailEnd/>
          </a:ln>
          <a:effectLst>
            <a:outerShdw blurRad="50800" dist="38100" dir="2700000" algn="tl" rotWithShape="0">
              <a:prstClr val="black">
                <a:alpha val="40000"/>
              </a:prstClr>
            </a:outerShdw>
          </a:effectLst>
        </p:spPr>
        <p:txBody>
          <a:bodyPr/>
          <a:lstStyle/>
          <a:p>
            <a:r>
              <a:rPr lang="en-US" sz="1400" dirty="0"/>
              <a:t>                      </a:t>
            </a:r>
          </a:p>
        </p:txBody>
      </p:sp>
      <p:sp>
        <p:nvSpPr>
          <p:cNvPr id="39" name="Freeform 38" descr="textur5"/>
          <p:cNvSpPr>
            <a:spLocks/>
          </p:cNvSpPr>
          <p:nvPr/>
        </p:nvSpPr>
        <p:spPr bwMode="auto">
          <a:xfrm>
            <a:off x="3557726" y="4549859"/>
            <a:ext cx="2697480" cy="1233087"/>
          </a:xfrm>
          <a:custGeom>
            <a:avLst/>
            <a:gdLst>
              <a:gd name="T0" fmla="*/ 7610 w 1027"/>
              <a:gd name="T1" fmla="*/ 8 h 772"/>
              <a:gd name="T2" fmla="*/ 7668 w 1027"/>
              <a:gd name="T3" fmla="*/ 242 h 772"/>
              <a:gd name="T4" fmla="*/ 7710 w 1027"/>
              <a:gd name="T5" fmla="*/ 514 h 772"/>
              <a:gd name="T6" fmla="*/ 7688 w 1027"/>
              <a:gd name="T7" fmla="*/ 691 h 772"/>
              <a:gd name="T8" fmla="*/ 7605 w 1027"/>
              <a:gd name="T9" fmla="*/ 1011 h 772"/>
              <a:gd name="T10" fmla="*/ 7643 w 1027"/>
              <a:gd name="T11" fmla="*/ 1137 h 772"/>
              <a:gd name="T12" fmla="*/ 7529 w 1027"/>
              <a:gd name="T13" fmla="*/ 1446 h 772"/>
              <a:gd name="T14" fmla="*/ 7564 w 1027"/>
              <a:gd name="T15" fmla="*/ 1627 h 772"/>
              <a:gd name="T16" fmla="*/ 7383 w 1027"/>
              <a:gd name="T17" fmla="*/ 1718 h 772"/>
              <a:gd name="T18" fmla="*/ 7347 w 1027"/>
              <a:gd name="T19" fmla="*/ 1919 h 772"/>
              <a:gd name="T20" fmla="*/ 7401 w 1027"/>
              <a:gd name="T21" fmla="*/ 2111 h 772"/>
              <a:gd name="T22" fmla="*/ 7325 w 1027"/>
              <a:gd name="T23" fmla="*/ 2237 h 772"/>
              <a:gd name="T24" fmla="*/ 7342 w 1027"/>
              <a:gd name="T25" fmla="*/ 2442 h 772"/>
              <a:gd name="T26" fmla="*/ 7320 w 1027"/>
              <a:gd name="T27" fmla="*/ 2666 h 772"/>
              <a:gd name="T28" fmla="*/ 7250 w 1027"/>
              <a:gd name="T29" fmla="*/ 2775 h 772"/>
              <a:gd name="T30" fmla="*/ 7272 w 1027"/>
              <a:gd name="T31" fmla="*/ 3019 h 772"/>
              <a:gd name="T32" fmla="*/ 7242 w 1027"/>
              <a:gd name="T33" fmla="*/ 3193 h 772"/>
              <a:gd name="T34" fmla="*/ 7297 w 1027"/>
              <a:gd name="T35" fmla="*/ 3370 h 772"/>
              <a:gd name="T36" fmla="*/ 7196 w 1027"/>
              <a:gd name="T37" fmla="*/ 3532 h 772"/>
              <a:gd name="T38" fmla="*/ 7174 w 1027"/>
              <a:gd name="T39" fmla="*/ 3738 h 772"/>
              <a:gd name="T40" fmla="*/ 7113 w 1027"/>
              <a:gd name="T41" fmla="*/ 3842 h 772"/>
              <a:gd name="T42" fmla="*/ 7151 w 1027"/>
              <a:gd name="T43" fmla="*/ 3970 h 772"/>
              <a:gd name="T44" fmla="*/ 7105 w 1027"/>
              <a:gd name="T45" fmla="*/ 4037 h 772"/>
              <a:gd name="T46" fmla="*/ 7096 w 1027"/>
              <a:gd name="T47" fmla="*/ 4279 h 772"/>
              <a:gd name="T48" fmla="*/ 7159 w 1027"/>
              <a:gd name="T49" fmla="*/ 4467 h 772"/>
              <a:gd name="T50" fmla="*/ 7217 w 1027"/>
              <a:gd name="T51" fmla="*/ 4564 h 772"/>
              <a:gd name="T52" fmla="*/ 7272 w 1027"/>
              <a:gd name="T53" fmla="*/ 4752 h 772"/>
              <a:gd name="T54" fmla="*/ 7368 w 1027"/>
              <a:gd name="T55" fmla="*/ 4897 h 772"/>
              <a:gd name="T56" fmla="*/ 7471 w 1027"/>
              <a:gd name="T57" fmla="*/ 5081 h 772"/>
              <a:gd name="T58" fmla="*/ 7391 w 1027"/>
              <a:gd name="T59" fmla="*/ 5229 h 772"/>
              <a:gd name="T60" fmla="*/ 7120 w 1027"/>
              <a:gd name="T61" fmla="*/ 5311 h 772"/>
              <a:gd name="T62" fmla="*/ 6941 w 1027"/>
              <a:gd name="T63" fmla="*/ 5366 h 772"/>
              <a:gd name="T64" fmla="*/ 6614 w 1027"/>
              <a:gd name="T65" fmla="*/ 5358 h 772"/>
              <a:gd name="T66" fmla="*/ 6380 w 1027"/>
              <a:gd name="T67" fmla="*/ 5530 h 772"/>
              <a:gd name="T68" fmla="*/ 6163 w 1027"/>
              <a:gd name="T69" fmla="*/ 5610 h 772"/>
              <a:gd name="T70" fmla="*/ 5976 w 1027"/>
              <a:gd name="T71" fmla="*/ 5621 h 772"/>
              <a:gd name="T72" fmla="*/ 5784 w 1027"/>
              <a:gd name="T73" fmla="*/ 5676 h 772"/>
              <a:gd name="T74" fmla="*/ 5597 w 1027"/>
              <a:gd name="T75" fmla="*/ 5717 h 772"/>
              <a:gd name="T76" fmla="*/ 5452 w 1027"/>
              <a:gd name="T77" fmla="*/ 5755 h 772"/>
              <a:gd name="T78" fmla="*/ 5227 w 1027"/>
              <a:gd name="T79" fmla="*/ 5704 h 772"/>
              <a:gd name="T80" fmla="*/ 4856 w 1027"/>
              <a:gd name="T81" fmla="*/ 5712 h 772"/>
              <a:gd name="T82" fmla="*/ 4693 w 1027"/>
              <a:gd name="T83" fmla="*/ 5693 h 772"/>
              <a:gd name="T84" fmla="*/ 4564 w 1027"/>
              <a:gd name="T85" fmla="*/ 5621 h 772"/>
              <a:gd name="T86" fmla="*/ 4238 w 1027"/>
              <a:gd name="T87" fmla="*/ 5538 h 772"/>
              <a:gd name="T88" fmla="*/ 4087 w 1027"/>
              <a:gd name="T89" fmla="*/ 5538 h 772"/>
              <a:gd name="T90" fmla="*/ 3865 w 1027"/>
              <a:gd name="T91" fmla="*/ 5505 h 772"/>
              <a:gd name="T92" fmla="*/ 3686 w 1027"/>
              <a:gd name="T93" fmla="*/ 5538 h 772"/>
              <a:gd name="T94" fmla="*/ 3498 w 1027"/>
              <a:gd name="T95" fmla="*/ 5484 h 772"/>
              <a:gd name="T96" fmla="*/ 3131 w 1027"/>
              <a:gd name="T97" fmla="*/ 5517 h 772"/>
              <a:gd name="T98" fmla="*/ 2721 w 1027"/>
              <a:gd name="T99" fmla="*/ 5562 h 772"/>
              <a:gd name="T100" fmla="*/ 2277 w 1027"/>
              <a:gd name="T101" fmla="*/ 5583 h 772"/>
              <a:gd name="T102" fmla="*/ 1697 w 1027"/>
              <a:gd name="T103" fmla="*/ 5575 h 772"/>
              <a:gd name="T104" fmla="*/ 1228 w 1027"/>
              <a:gd name="T105" fmla="*/ 5545 h 772"/>
              <a:gd name="T106" fmla="*/ 974 w 1027"/>
              <a:gd name="T107" fmla="*/ 5530 h 772"/>
              <a:gd name="T108" fmla="*/ 756 w 1027"/>
              <a:gd name="T109" fmla="*/ 5575 h 772"/>
              <a:gd name="T110" fmla="*/ 484 w 1027"/>
              <a:gd name="T111" fmla="*/ 5562 h 772"/>
              <a:gd name="T112" fmla="*/ 250 w 1027"/>
              <a:gd name="T113" fmla="*/ 5545 h 772"/>
              <a:gd name="T114" fmla="*/ 0 w 1027"/>
              <a:gd name="T115" fmla="*/ 5583 h 772"/>
              <a:gd name="T116" fmla="*/ 0 w 1027"/>
              <a:gd name="T117" fmla="*/ 0 h 772"/>
              <a:gd name="T118" fmla="*/ 7610 w 1027"/>
              <a:gd name="T119" fmla="*/ 8 h 7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7"/>
              <a:gd name="T181" fmla="*/ 0 h 772"/>
              <a:gd name="T182" fmla="*/ 1027 w 1027"/>
              <a:gd name="T183" fmla="*/ 772 h 7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7" h="772">
                <a:moveTo>
                  <a:pt x="1009" y="1"/>
                </a:moveTo>
                <a:cubicBezTo>
                  <a:pt x="1009" y="1"/>
                  <a:pt x="1027" y="15"/>
                  <a:pt x="1017" y="32"/>
                </a:cubicBezTo>
                <a:cubicBezTo>
                  <a:pt x="1008" y="48"/>
                  <a:pt x="1022" y="68"/>
                  <a:pt x="1022" y="68"/>
                </a:cubicBezTo>
                <a:cubicBezTo>
                  <a:pt x="1019" y="92"/>
                  <a:pt x="1019" y="92"/>
                  <a:pt x="1019" y="92"/>
                </a:cubicBezTo>
                <a:cubicBezTo>
                  <a:pt x="1008" y="134"/>
                  <a:pt x="1008" y="134"/>
                  <a:pt x="1008" y="134"/>
                </a:cubicBezTo>
                <a:cubicBezTo>
                  <a:pt x="1013" y="151"/>
                  <a:pt x="1013" y="151"/>
                  <a:pt x="1013" y="151"/>
                </a:cubicBezTo>
                <a:cubicBezTo>
                  <a:pt x="1013" y="151"/>
                  <a:pt x="996" y="189"/>
                  <a:pt x="998" y="192"/>
                </a:cubicBezTo>
                <a:cubicBezTo>
                  <a:pt x="1001" y="196"/>
                  <a:pt x="1003" y="216"/>
                  <a:pt x="1003" y="216"/>
                </a:cubicBezTo>
                <a:cubicBezTo>
                  <a:pt x="979" y="228"/>
                  <a:pt x="979" y="228"/>
                  <a:pt x="979" y="228"/>
                </a:cubicBezTo>
                <a:cubicBezTo>
                  <a:pt x="979" y="228"/>
                  <a:pt x="971" y="243"/>
                  <a:pt x="974" y="255"/>
                </a:cubicBezTo>
                <a:cubicBezTo>
                  <a:pt x="978" y="268"/>
                  <a:pt x="981" y="280"/>
                  <a:pt x="981" y="280"/>
                </a:cubicBezTo>
                <a:cubicBezTo>
                  <a:pt x="971" y="297"/>
                  <a:pt x="971" y="297"/>
                  <a:pt x="971" y="297"/>
                </a:cubicBezTo>
                <a:cubicBezTo>
                  <a:pt x="973" y="324"/>
                  <a:pt x="973" y="324"/>
                  <a:pt x="973" y="324"/>
                </a:cubicBezTo>
                <a:cubicBezTo>
                  <a:pt x="970" y="354"/>
                  <a:pt x="970" y="354"/>
                  <a:pt x="970" y="354"/>
                </a:cubicBezTo>
                <a:cubicBezTo>
                  <a:pt x="961" y="368"/>
                  <a:pt x="961" y="368"/>
                  <a:pt x="961" y="368"/>
                </a:cubicBezTo>
                <a:cubicBezTo>
                  <a:pt x="964" y="401"/>
                  <a:pt x="964" y="401"/>
                  <a:pt x="964" y="401"/>
                </a:cubicBezTo>
                <a:cubicBezTo>
                  <a:pt x="960" y="424"/>
                  <a:pt x="960" y="424"/>
                  <a:pt x="960" y="424"/>
                </a:cubicBezTo>
                <a:cubicBezTo>
                  <a:pt x="967" y="447"/>
                  <a:pt x="967" y="447"/>
                  <a:pt x="967" y="447"/>
                </a:cubicBezTo>
                <a:cubicBezTo>
                  <a:pt x="954" y="469"/>
                  <a:pt x="954" y="469"/>
                  <a:pt x="954" y="469"/>
                </a:cubicBezTo>
                <a:cubicBezTo>
                  <a:pt x="951" y="496"/>
                  <a:pt x="951" y="496"/>
                  <a:pt x="951" y="496"/>
                </a:cubicBezTo>
                <a:cubicBezTo>
                  <a:pt x="943" y="510"/>
                  <a:pt x="943" y="510"/>
                  <a:pt x="943" y="510"/>
                </a:cubicBezTo>
                <a:cubicBezTo>
                  <a:pt x="948" y="527"/>
                  <a:pt x="948" y="527"/>
                  <a:pt x="948" y="527"/>
                </a:cubicBezTo>
                <a:cubicBezTo>
                  <a:pt x="942" y="536"/>
                  <a:pt x="942" y="536"/>
                  <a:pt x="942" y="536"/>
                </a:cubicBezTo>
                <a:cubicBezTo>
                  <a:pt x="942" y="536"/>
                  <a:pt x="927" y="540"/>
                  <a:pt x="941" y="568"/>
                </a:cubicBezTo>
                <a:cubicBezTo>
                  <a:pt x="954" y="596"/>
                  <a:pt x="949" y="593"/>
                  <a:pt x="949" y="593"/>
                </a:cubicBezTo>
                <a:cubicBezTo>
                  <a:pt x="957" y="606"/>
                  <a:pt x="957" y="606"/>
                  <a:pt x="957" y="606"/>
                </a:cubicBezTo>
                <a:cubicBezTo>
                  <a:pt x="964" y="631"/>
                  <a:pt x="964" y="631"/>
                  <a:pt x="964" y="631"/>
                </a:cubicBezTo>
                <a:cubicBezTo>
                  <a:pt x="964" y="631"/>
                  <a:pt x="970" y="647"/>
                  <a:pt x="977" y="650"/>
                </a:cubicBezTo>
                <a:cubicBezTo>
                  <a:pt x="985" y="654"/>
                  <a:pt x="990" y="674"/>
                  <a:pt x="990" y="674"/>
                </a:cubicBezTo>
                <a:cubicBezTo>
                  <a:pt x="990" y="674"/>
                  <a:pt x="984" y="696"/>
                  <a:pt x="980" y="694"/>
                </a:cubicBezTo>
                <a:cubicBezTo>
                  <a:pt x="975" y="691"/>
                  <a:pt x="944" y="705"/>
                  <a:pt x="944" y="705"/>
                </a:cubicBezTo>
                <a:cubicBezTo>
                  <a:pt x="944" y="705"/>
                  <a:pt x="924" y="714"/>
                  <a:pt x="920" y="712"/>
                </a:cubicBezTo>
                <a:cubicBezTo>
                  <a:pt x="916" y="710"/>
                  <a:pt x="896" y="697"/>
                  <a:pt x="877" y="711"/>
                </a:cubicBezTo>
                <a:cubicBezTo>
                  <a:pt x="857" y="726"/>
                  <a:pt x="846" y="734"/>
                  <a:pt x="846" y="734"/>
                </a:cubicBezTo>
                <a:cubicBezTo>
                  <a:pt x="817" y="745"/>
                  <a:pt x="817" y="745"/>
                  <a:pt x="817" y="745"/>
                </a:cubicBezTo>
                <a:cubicBezTo>
                  <a:pt x="792" y="746"/>
                  <a:pt x="792" y="746"/>
                  <a:pt x="792" y="746"/>
                </a:cubicBezTo>
                <a:cubicBezTo>
                  <a:pt x="792" y="746"/>
                  <a:pt x="789" y="740"/>
                  <a:pt x="767" y="753"/>
                </a:cubicBezTo>
                <a:cubicBezTo>
                  <a:pt x="744" y="766"/>
                  <a:pt x="742" y="759"/>
                  <a:pt x="742" y="759"/>
                </a:cubicBezTo>
                <a:cubicBezTo>
                  <a:pt x="723" y="764"/>
                  <a:pt x="723" y="764"/>
                  <a:pt x="723" y="764"/>
                </a:cubicBezTo>
                <a:cubicBezTo>
                  <a:pt x="693" y="757"/>
                  <a:pt x="693" y="757"/>
                  <a:pt x="693" y="757"/>
                </a:cubicBezTo>
                <a:cubicBezTo>
                  <a:pt x="693" y="757"/>
                  <a:pt x="666" y="745"/>
                  <a:pt x="644" y="758"/>
                </a:cubicBezTo>
                <a:cubicBezTo>
                  <a:pt x="621" y="772"/>
                  <a:pt x="622" y="756"/>
                  <a:pt x="622" y="756"/>
                </a:cubicBezTo>
                <a:cubicBezTo>
                  <a:pt x="605" y="746"/>
                  <a:pt x="605" y="746"/>
                  <a:pt x="605" y="746"/>
                </a:cubicBezTo>
                <a:cubicBezTo>
                  <a:pt x="605" y="746"/>
                  <a:pt x="580" y="723"/>
                  <a:pt x="562" y="735"/>
                </a:cubicBezTo>
                <a:cubicBezTo>
                  <a:pt x="545" y="747"/>
                  <a:pt x="547" y="739"/>
                  <a:pt x="542" y="735"/>
                </a:cubicBezTo>
                <a:cubicBezTo>
                  <a:pt x="536" y="732"/>
                  <a:pt x="519" y="722"/>
                  <a:pt x="512" y="731"/>
                </a:cubicBezTo>
                <a:cubicBezTo>
                  <a:pt x="504" y="740"/>
                  <a:pt x="489" y="735"/>
                  <a:pt x="489" y="735"/>
                </a:cubicBezTo>
                <a:cubicBezTo>
                  <a:pt x="464" y="728"/>
                  <a:pt x="464" y="728"/>
                  <a:pt x="464" y="728"/>
                </a:cubicBezTo>
                <a:cubicBezTo>
                  <a:pt x="415" y="732"/>
                  <a:pt x="415" y="732"/>
                  <a:pt x="415" y="732"/>
                </a:cubicBezTo>
                <a:cubicBezTo>
                  <a:pt x="361" y="738"/>
                  <a:pt x="361" y="738"/>
                  <a:pt x="361" y="738"/>
                </a:cubicBezTo>
                <a:cubicBezTo>
                  <a:pt x="302" y="741"/>
                  <a:pt x="302" y="741"/>
                  <a:pt x="302" y="741"/>
                </a:cubicBezTo>
                <a:cubicBezTo>
                  <a:pt x="225" y="740"/>
                  <a:pt x="225" y="740"/>
                  <a:pt x="225" y="740"/>
                </a:cubicBezTo>
                <a:cubicBezTo>
                  <a:pt x="163" y="736"/>
                  <a:pt x="163" y="736"/>
                  <a:pt x="163" y="736"/>
                </a:cubicBezTo>
                <a:cubicBezTo>
                  <a:pt x="129" y="734"/>
                  <a:pt x="129" y="734"/>
                  <a:pt x="129" y="734"/>
                </a:cubicBezTo>
                <a:cubicBezTo>
                  <a:pt x="100" y="740"/>
                  <a:pt x="100" y="740"/>
                  <a:pt x="100" y="740"/>
                </a:cubicBezTo>
                <a:cubicBezTo>
                  <a:pt x="64" y="738"/>
                  <a:pt x="64" y="738"/>
                  <a:pt x="64" y="738"/>
                </a:cubicBezTo>
                <a:cubicBezTo>
                  <a:pt x="33" y="736"/>
                  <a:pt x="33" y="736"/>
                  <a:pt x="33" y="736"/>
                </a:cubicBezTo>
                <a:cubicBezTo>
                  <a:pt x="0" y="741"/>
                  <a:pt x="0" y="741"/>
                  <a:pt x="0" y="741"/>
                </a:cubicBezTo>
                <a:cubicBezTo>
                  <a:pt x="0" y="0"/>
                  <a:pt x="0" y="0"/>
                  <a:pt x="0" y="0"/>
                </a:cubicBezTo>
                <a:lnTo>
                  <a:pt x="1009" y="1"/>
                </a:lnTo>
                <a:close/>
              </a:path>
            </a:pathLst>
          </a:custGeom>
          <a:solidFill>
            <a:srgbClr val="808080">
              <a:lumMod val="20000"/>
              <a:lumOff val="80000"/>
            </a:srgbClr>
          </a:solidFill>
          <a:ln w="6350">
            <a:solidFill>
              <a:srgbClr val="91B0FF">
                <a:alpha val="75000"/>
              </a:srgbClr>
            </a:solidFill>
            <a:miter lim="800000"/>
            <a:headEnd/>
            <a:tailEnd/>
          </a:ln>
          <a:effectLst>
            <a:outerShdw blurRad="50800" dist="38100" dir="2700000" algn="tl" rotWithShape="0">
              <a:prstClr val="black">
                <a:alpha val="40000"/>
              </a:prstClr>
            </a:outerShdw>
          </a:effectLst>
        </p:spPr>
        <p:txBody>
          <a:bodyPr/>
          <a:lstStyle/>
          <a:p>
            <a:pPr marL="0" marR="0" lvl="0" indent="339725"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endParaRPr>
          </a:p>
        </p:txBody>
      </p:sp>
      <p:sp>
        <p:nvSpPr>
          <p:cNvPr id="40" name="TextBox 39"/>
          <p:cNvSpPr txBox="1"/>
          <p:nvPr/>
        </p:nvSpPr>
        <p:spPr>
          <a:xfrm>
            <a:off x="3557726" y="4805852"/>
            <a:ext cx="2500683" cy="738664"/>
          </a:xfrm>
          <a:prstGeom prst="rect">
            <a:avLst/>
          </a:prstGeom>
          <a:noFill/>
        </p:spPr>
        <p:txBody>
          <a:bodyPr wrap="square" rtlCol="0">
            <a:spAutoFit/>
          </a:bodyPr>
          <a:lstStyle/>
          <a:p>
            <a:r>
              <a:rPr lang="ru-RU" sz="1400" b="1" dirty="0"/>
              <a:t>Уровень грамотности</a:t>
            </a:r>
            <a:r>
              <a:rPr lang="en-US" sz="1400" b="1" dirty="0"/>
              <a:t>:</a:t>
            </a:r>
            <a:r>
              <a:rPr lang="en-US" sz="1400" dirty="0"/>
              <a:t> 49.1%</a:t>
            </a:r>
          </a:p>
          <a:p>
            <a:r>
              <a:rPr lang="ru-RU" sz="1400" b="1" dirty="0" err="1"/>
              <a:t>Физич</a:t>
            </a:r>
            <a:r>
              <a:rPr lang="ru-RU" sz="1400" b="1" dirty="0"/>
              <a:t>. безопасность:</a:t>
            </a:r>
            <a:r>
              <a:rPr lang="en-US" sz="1400" b="1" dirty="0"/>
              <a:t> </a:t>
            </a:r>
            <a:r>
              <a:rPr lang="en-US" sz="1400" dirty="0"/>
              <a:t>46</a:t>
            </a:r>
          </a:p>
          <a:p>
            <a:r>
              <a:rPr lang="ru-RU" sz="1400" b="1" dirty="0"/>
              <a:t>Экономическая свобода:</a:t>
            </a:r>
            <a:r>
              <a:rPr lang="en-US" sz="1400" b="1" dirty="0"/>
              <a:t> </a:t>
            </a:r>
            <a:r>
              <a:rPr lang="en-US" sz="1400" dirty="0"/>
              <a:t>142</a:t>
            </a:r>
          </a:p>
        </p:txBody>
      </p:sp>
      <p:sp>
        <p:nvSpPr>
          <p:cNvPr id="45" name="Freeform 38" descr="textur5"/>
          <p:cNvSpPr>
            <a:spLocks/>
          </p:cNvSpPr>
          <p:nvPr/>
        </p:nvSpPr>
        <p:spPr bwMode="auto">
          <a:xfrm>
            <a:off x="860246" y="4544649"/>
            <a:ext cx="2697480" cy="1233087"/>
          </a:xfrm>
          <a:custGeom>
            <a:avLst/>
            <a:gdLst>
              <a:gd name="T0" fmla="*/ 7610 w 1027"/>
              <a:gd name="T1" fmla="*/ 8 h 772"/>
              <a:gd name="T2" fmla="*/ 7668 w 1027"/>
              <a:gd name="T3" fmla="*/ 242 h 772"/>
              <a:gd name="T4" fmla="*/ 7710 w 1027"/>
              <a:gd name="T5" fmla="*/ 514 h 772"/>
              <a:gd name="T6" fmla="*/ 7688 w 1027"/>
              <a:gd name="T7" fmla="*/ 691 h 772"/>
              <a:gd name="T8" fmla="*/ 7605 w 1027"/>
              <a:gd name="T9" fmla="*/ 1011 h 772"/>
              <a:gd name="T10" fmla="*/ 7643 w 1027"/>
              <a:gd name="T11" fmla="*/ 1137 h 772"/>
              <a:gd name="T12" fmla="*/ 7529 w 1027"/>
              <a:gd name="T13" fmla="*/ 1446 h 772"/>
              <a:gd name="T14" fmla="*/ 7564 w 1027"/>
              <a:gd name="T15" fmla="*/ 1627 h 772"/>
              <a:gd name="T16" fmla="*/ 7383 w 1027"/>
              <a:gd name="T17" fmla="*/ 1718 h 772"/>
              <a:gd name="T18" fmla="*/ 7347 w 1027"/>
              <a:gd name="T19" fmla="*/ 1919 h 772"/>
              <a:gd name="T20" fmla="*/ 7401 w 1027"/>
              <a:gd name="T21" fmla="*/ 2111 h 772"/>
              <a:gd name="T22" fmla="*/ 7325 w 1027"/>
              <a:gd name="T23" fmla="*/ 2237 h 772"/>
              <a:gd name="T24" fmla="*/ 7342 w 1027"/>
              <a:gd name="T25" fmla="*/ 2442 h 772"/>
              <a:gd name="T26" fmla="*/ 7320 w 1027"/>
              <a:gd name="T27" fmla="*/ 2666 h 772"/>
              <a:gd name="T28" fmla="*/ 7250 w 1027"/>
              <a:gd name="T29" fmla="*/ 2775 h 772"/>
              <a:gd name="T30" fmla="*/ 7272 w 1027"/>
              <a:gd name="T31" fmla="*/ 3019 h 772"/>
              <a:gd name="T32" fmla="*/ 7242 w 1027"/>
              <a:gd name="T33" fmla="*/ 3193 h 772"/>
              <a:gd name="T34" fmla="*/ 7297 w 1027"/>
              <a:gd name="T35" fmla="*/ 3370 h 772"/>
              <a:gd name="T36" fmla="*/ 7196 w 1027"/>
              <a:gd name="T37" fmla="*/ 3532 h 772"/>
              <a:gd name="T38" fmla="*/ 7174 w 1027"/>
              <a:gd name="T39" fmla="*/ 3738 h 772"/>
              <a:gd name="T40" fmla="*/ 7113 w 1027"/>
              <a:gd name="T41" fmla="*/ 3842 h 772"/>
              <a:gd name="T42" fmla="*/ 7151 w 1027"/>
              <a:gd name="T43" fmla="*/ 3970 h 772"/>
              <a:gd name="T44" fmla="*/ 7105 w 1027"/>
              <a:gd name="T45" fmla="*/ 4037 h 772"/>
              <a:gd name="T46" fmla="*/ 7096 w 1027"/>
              <a:gd name="T47" fmla="*/ 4279 h 772"/>
              <a:gd name="T48" fmla="*/ 7159 w 1027"/>
              <a:gd name="T49" fmla="*/ 4467 h 772"/>
              <a:gd name="T50" fmla="*/ 7217 w 1027"/>
              <a:gd name="T51" fmla="*/ 4564 h 772"/>
              <a:gd name="T52" fmla="*/ 7272 w 1027"/>
              <a:gd name="T53" fmla="*/ 4752 h 772"/>
              <a:gd name="T54" fmla="*/ 7368 w 1027"/>
              <a:gd name="T55" fmla="*/ 4897 h 772"/>
              <a:gd name="T56" fmla="*/ 7471 w 1027"/>
              <a:gd name="T57" fmla="*/ 5081 h 772"/>
              <a:gd name="T58" fmla="*/ 7391 w 1027"/>
              <a:gd name="T59" fmla="*/ 5229 h 772"/>
              <a:gd name="T60" fmla="*/ 7120 w 1027"/>
              <a:gd name="T61" fmla="*/ 5311 h 772"/>
              <a:gd name="T62" fmla="*/ 6941 w 1027"/>
              <a:gd name="T63" fmla="*/ 5366 h 772"/>
              <a:gd name="T64" fmla="*/ 6614 w 1027"/>
              <a:gd name="T65" fmla="*/ 5358 h 772"/>
              <a:gd name="T66" fmla="*/ 6380 w 1027"/>
              <a:gd name="T67" fmla="*/ 5530 h 772"/>
              <a:gd name="T68" fmla="*/ 6163 w 1027"/>
              <a:gd name="T69" fmla="*/ 5610 h 772"/>
              <a:gd name="T70" fmla="*/ 5976 w 1027"/>
              <a:gd name="T71" fmla="*/ 5621 h 772"/>
              <a:gd name="T72" fmla="*/ 5784 w 1027"/>
              <a:gd name="T73" fmla="*/ 5676 h 772"/>
              <a:gd name="T74" fmla="*/ 5597 w 1027"/>
              <a:gd name="T75" fmla="*/ 5717 h 772"/>
              <a:gd name="T76" fmla="*/ 5452 w 1027"/>
              <a:gd name="T77" fmla="*/ 5755 h 772"/>
              <a:gd name="T78" fmla="*/ 5227 w 1027"/>
              <a:gd name="T79" fmla="*/ 5704 h 772"/>
              <a:gd name="T80" fmla="*/ 4856 w 1027"/>
              <a:gd name="T81" fmla="*/ 5712 h 772"/>
              <a:gd name="T82" fmla="*/ 4693 w 1027"/>
              <a:gd name="T83" fmla="*/ 5693 h 772"/>
              <a:gd name="T84" fmla="*/ 4564 w 1027"/>
              <a:gd name="T85" fmla="*/ 5621 h 772"/>
              <a:gd name="T86" fmla="*/ 4238 w 1027"/>
              <a:gd name="T87" fmla="*/ 5538 h 772"/>
              <a:gd name="T88" fmla="*/ 4087 w 1027"/>
              <a:gd name="T89" fmla="*/ 5538 h 772"/>
              <a:gd name="T90" fmla="*/ 3865 w 1027"/>
              <a:gd name="T91" fmla="*/ 5505 h 772"/>
              <a:gd name="T92" fmla="*/ 3686 w 1027"/>
              <a:gd name="T93" fmla="*/ 5538 h 772"/>
              <a:gd name="T94" fmla="*/ 3498 w 1027"/>
              <a:gd name="T95" fmla="*/ 5484 h 772"/>
              <a:gd name="T96" fmla="*/ 3131 w 1027"/>
              <a:gd name="T97" fmla="*/ 5517 h 772"/>
              <a:gd name="T98" fmla="*/ 2721 w 1027"/>
              <a:gd name="T99" fmla="*/ 5562 h 772"/>
              <a:gd name="T100" fmla="*/ 2277 w 1027"/>
              <a:gd name="T101" fmla="*/ 5583 h 772"/>
              <a:gd name="T102" fmla="*/ 1697 w 1027"/>
              <a:gd name="T103" fmla="*/ 5575 h 772"/>
              <a:gd name="T104" fmla="*/ 1228 w 1027"/>
              <a:gd name="T105" fmla="*/ 5545 h 772"/>
              <a:gd name="T106" fmla="*/ 974 w 1027"/>
              <a:gd name="T107" fmla="*/ 5530 h 772"/>
              <a:gd name="T108" fmla="*/ 756 w 1027"/>
              <a:gd name="T109" fmla="*/ 5575 h 772"/>
              <a:gd name="T110" fmla="*/ 484 w 1027"/>
              <a:gd name="T111" fmla="*/ 5562 h 772"/>
              <a:gd name="T112" fmla="*/ 250 w 1027"/>
              <a:gd name="T113" fmla="*/ 5545 h 772"/>
              <a:gd name="T114" fmla="*/ 0 w 1027"/>
              <a:gd name="T115" fmla="*/ 5583 h 772"/>
              <a:gd name="T116" fmla="*/ 0 w 1027"/>
              <a:gd name="T117" fmla="*/ 0 h 772"/>
              <a:gd name="T118" fmla="*/ 7610 w 1027"/>
              <a:gd name="T119" fmla="*/ 8 h 7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7"/>
              <a:gd name="T181" fmla="*/ 0 h 772"/>
              <a:gd name="T182" fmla="*/ 1027 w 1027"/>
              <a:gd name="T183" fmla="*/ 772 h 7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7" h="772">
                <a:moveTo>
                  <a:pt x="1009" y="1"/>
                </a:moveTo>
                <a:cubicBezTo>
                  <a:pt x="1009" y="1"/>
                  <a:pt x="1027" y="15"/>
                  <a:pt x="1017" y="32"/>
                </a:cubicBezTo>
                <a:cubicBezTo>
                  <a:pt x="1008" y="48"/>
                  <a:pt x="1022" y="68"/>
                  <a:pt x="1022" y="68"/>
                </a:cubicBezTo>
                <a:cubicBezTo>
                  <a:pt x="1019" y="92"/>
                  <a:pt x="1019" y="92"/>
                  <a:pt x="1019" y="92"/>
                </a:cubicBezTo>
                <a:cubicBezTo>
                  <a:pt x="1008" y="134"/>
                  <a:pt x="1008" y="134"/>
                  <a:pt x="1008" y="134"/>
                </a:cubicBezTo>
                <a:cubicBezTo>
                  <a:pt x="1013" y="151"/>
                  <a:pt x="1013" y="151"/>
                  <a:pt x="1013" y="151"/>
                </a:cubicBezTo>
                <a:cubicBezTo>
                  <a:pt x="1013" y="151"/>
                  <a:pt x="996" y="189"/>
                  <a:pt x="998" y="192"/>
                </a:cubicBezTo>
                <a:cubicBezTo>
                  <a:pt x="1001" y="196"/>
                  <a:pt x="1003" y="216"/>
                  <a:pt x="1003" y="216"/>
                </a:cubicBezTo>
                <a:cubicBezTo>
                  <a:pt x="979" y="228"/>
                  <a:pt x="979" y="228"/>
                  <a:pt x="979" y="228"/>
                </a:cubicBezTo>
                <a:cubicBezTo>
                  <a:pt x="979" y="228"/>
                  <a:pt x="971" y="243"/>
                  <a:pt x="974" y="255"/>
                </a:cubicBezTo>
                <a:cubicBezTo>
                  <a:pt x="978" y="268"/>
                  <a:pt x="981" y="280"/>
                  <a:pt x="981" y="280"/>
                </a:cubicBezTo>
                <a:cubicBezTo>
                  <a:pt x="971" y="297"/>
                  <a:pt x="971" y="297"/>
                  <a:pt x="971" y="297"/>
                </a:cubicBezTo>
                <a:cubicBezTo>
                  <a:pt x="973" y="324"/>
                  <a:pt x="973" y="324"/>
                  <a:pt x="973" y="324"/>
                </a:cubicBezTo>
                <a:cubicBezTo>
                  <a:pt x="970" y="354"/>
                  <a:pt x="970" y="354"/>
                  <a:pt x="970" y="354"/>
                </a:cubicBezTo>
                <a:cubicBezTo>
                  <a:pt x="961" y="368"/>
                  <a:pt x="961" y="368"/>
                  <a:pt x="961" y="368"/>
                </a:cubicBezTo>
                <a:cubicBezTo>
                  <a:pt x="964" y="401"/>
                  <a:pt x="964" y="401"/>
                  <a:pt x="964" y="401"/>
                </a:cubicBezTo>
                <a:cubicBezTo>
                  <a:pt x="960" y="424"/>
                  <a:pt x="960" y="424"/>
                  <a:pt x="960" y="424"/>
                </a:cubicBezTo>
                <a:cubicBezTo>
                  <a:pt x="967" y="447"/>
                  <a:pt x="967" y="447"/>
                  <a:pt x="967" y="447"/>
                </a:cubicBezTo>
                <a:cubicBezTo>
                  <a:pt x="954" y="469"/>
                  <a:pt x="954" y="469"/>
                  <a:pt x="954" y="469"/>
                </a:cubicBezTo>
                <a:cubicBezTo>
                  <a:pt x="951" y="496"/>
                  <a:pt x="951" y="496"/>
                  <a:pt x="951" y="496"/>
                </a:cubicBezTo>
                <a:cubicBezTo>
                  <a:pt x="943" y="510"/>
                  <a:pt x="943" y="510"/>
                  <a:pt x="943" y="510"/>
                </a:cubicBezTo>
                <a:cubicBezTo>
                  <a:pt x="948" y="527"/>
                  <a:pt x="948" y="527"/>
                  <a:pt x="948" y="527"/>
                </a:cubicBezTo>
                <a:cubicBezTo>
                  <a:pt x="942" y="536"/>
                  <a:pt x="942" y="536"/>
                  <a:pt x="942" y="536"/>
                </a:cubicBezTo>
                <a:cubicBezTo>
                  <a:pt x="942" y="536"/>
                  <a:pt x="927" y="540"/>
                  <a:pt x="941" y="568"/>
                </a:cubicBezTo>
                <a:cubicBezTo>
                  <a:pt x="954" y="596"/>
                  <a:pt x="949" y="593"/>
                  <a:pt x="949" y="593"/>
                </a:cubicBezTo>
                <a:cubicBezTo>
                  <a:pt x="957" y="606"/>
                  <a:pt x="957" y="606"/>
                  <a:pt x="957" y="606"/>
                </a:cubicBezTo>
                <a:cubicBezTo>
                  <a:pt x="964" y="631"/>
                  <a:pt x="964" y="631"/>
                  <a:pt x="964" y="631"/>
                </a:cubicBezTo>
                <a:cubicBezTo>
                  <a:pt x="964" y="631"/>
                  <a:pt x="970" y="647"/>
                  <a:pt x="977" y="650"/>
                </a:cubicBezTo>
                <a:cubicBezTo>
                  <a:pt x="985" y="654"/>
                  <a:pt x="990" y="674"/>
                  <a:pt x="990" y="674"/>
                </a:cubicBezTo>
                <a:cubicBezTo>
                  <a:pt x="990" y="674"/>
                  <a:pt x="984" y="696"/>
                  <a:pt x="980" y="694"/>
                </a:cubicBezTo>
                <a:cubicBezTo>
                  <a:pt x="975" y="691"/>
                  <a:pt x="944" y="705"/>
                  <a:pt x="944" y="705"/>
                </a:cubicBezTo>
                <a:cubicBezTo>
                  <a:pt x="944" y="705"/>
                  <a:pt x="924" y="714"/>
                  <a:pt x="920" y="712"/>
                </a:cubicBezTo>
                <a:cubicBezTo>
                  <a:pt x="916" y="710"/>
                  <a:pt x="896" y="697"/>
                  <a:pt x="877" y="711"/>
                </a:cubicBezTo>
                <a:cubicBezTo>
                  <a:pt x="857" y="726"/>
                  <a:pt x="846" y="734"/>
                  <a:pt x="846" y="734"/>
                </a:cubicBezTo>
                <a:cubicBezTo>
                  <a:pt x="817" y="745"/>
                  <a:pt x="817" y="745"/>
                  <a:pt x="817" y="745"/>
                </a:cubicBezTo>
                <a:cubicBezTo>
                  <a:pt x="792" y="746"/>
                  <a:pt x="792" y="746"/>
                  <a:pt x="792" y="746"/>
                </a:cubicBezTo>
                <a:cubicBezTo>
                  <a:pt x="792" y="746"/>
                  <a:pt x="789" y="740"/>
                  <a:pt x="767" y="753"/>
                </a:cubicBezTo>
                <a:cubicBezTo>
                  <a:pt x="744" y="766"/>
                  <a:pt x="742" y="759"/>
                  <a:pt x="742" y="759"/>
                </a:cubicBezTo>
                <a:cubicBezTo>
                  <a:pt x="723" y="764"/>
                  <a:pt x="723" y="764"/>
                  <a:pt x="723" y="764"/>
                </a:cubicBezTo>
                <a:cubicBezTo>
                  <a:pt x="693" y="757"/>
                  <a:pt x="693" y="757"/>
                  <a:pt x="693" y="757"/>
                </a:cubicBezTo>
                <a:cubicBezTo>
                  <a:pt x="693" y="757"/>
                  <a:pt x="666" y="745"/>
                  <a:pt x="644" y="758"/>
                </a:cubicBezTo>
                <a:cubicBezTo>
                  <a:pt x="621" y="772"/>
                  <a:pt x="622" y="756"/>
                  <a:pt x="622" y="756"/>
                </a:cubicBezTo>
                <a:cubicBezTo>
                  <a:pt x="605" y="746"/>
                  <a:pt x="605" y="746"/>
                  <a:pt x="605" y="746"/>
                </a:cubicBezTo>
                <a:cubicBezTo>
                  <a:pt x="605" y="746"/>
                  <a:pt x="580" y="723"/>
                  <a:pt x="562" y="735"/>
                </a:cubicBezTo>
                <a:cubicBezTo>
                  <a:pt x="545" y="747"/>
                  <a:pt x="547" y="739"/>
                  <a:pt x="542" y="735"/>
                </a:cubicBezTo>
                <a:cubicBezTo>
                  <a:pt x="536" y="732"/>
                  <a:pt x="519" y="722"/>
                  <a:pt x="512" y="731"/>
                </a:cubicBezTo>
                <a:cubicBezTo>
                  <a:pt x="504" y="740"/>
                  <a:pt x="489" y="735"/>
                  <a:pt x="489" y="735"/>
                </a:cubicBezTo>
                <a:cubicBezTo>
                  <a:pt x="464" y="728"/>
                  <a:pt x="464" y="728"/>
                  <a:pt x="464" y="728"/>
                </a:cubicBezTo>
                <a:cubicBezTo>
                  <a:pt x="415" y="732"/>
                  <a:pt x="415" y="732"/>
                  <a:pt x="415" y="732"/>
                </a:cubicBezTo>
                <a:cubicBezTo>
                  <a:pt x="361" y="738"/>
                  <a:pt x="361" y="738"/>
                  <a:pt x="361" y="738"/>
                </a:cubicBezTo>
                <a:cubicBezTo>
                  <a:pt x="302" y="741"/>
                  <a:pt x="302" y="741"/>
                  <a:pt x="302" y="741"/>
                </a:cubicBezTo>
                <a:cubicBezTo>
                  <a:pt x="225" y="740"/>
                  <a:pt x="225" y="740"/>
                  <a:pt x="225" y="740"/>
                </a:cubicBezTo>
                <a:cubicBezTo>
                  <a:pt x="163" y="736"/>
                  <a:pt x="163" y="736"/>
                  <a:pt x="163" y="736"/>
                </a:cubicBezTo>
                <a:cubicBezTo>
                  <a:pt x="129" y="734"/>
                  <a:pt x="129" y="734"/>
                  <a:pt x="129" y="734"/>
                </a:cubicBezTo>
                <a:cubicBezTo>
                  <a:pt x="100" y="740"/>
                  <a:pt x="100" y="740"/>
                  <a:pt x="100" y="740"/>
                </a:cubicBezTo>
                <a:cubicBezTo>
                  <a:pt x="64" y="738"/>
                  <a:pt x="64" y="738"/>
                  <a:pt x="64" y="738"/>
                </a:cubicBezTo>
                <a:cubicBezTo>
                  <a:pt x="33" y="736"/>
                  <a:pt x="33" y="736"/>
                  <a:pt x="33" y="736"/>
                </a:cubicBezTo>
                <a:cubicBezTo>
                  <a:pt x="0" y="741"/>
                  <a:pt x="0" y="741"/>
                  <a:pt x="0" y="741"/>
                </a:cubicBezTo>
                <a:cubicBezTo>
                  <a:pt x="0" y="0"/>
                  <a:pt x="0" y="0"/>
                  <a:pt x="0" y="0"/>
                </a:cubicBezTo>
                <a:lnTo>
                  <a:pt x="1009" y="1"/>
                </a:lnTo>
                <a:close/>
              </a:path>
            </a:pathLst>
          </a:custGeom>
          <a:solidFill>
            <a:srgbClr val="808080">
              <a:lumMod val="20000"/>
              <a:lumOff val="80000"/>
            </a:srgbClr>
          </a:solidFill>
          <a:ln w="6350">
            <a:solidFill>
              <a:srgbClr val="91B0FF">
                <a:alpha val="75000"/>
              </a:srgbClr>
            </a:solidFill>
            <a:miter lim="800000"/>
            <a:headEnd/>
            <a:tailEnd/>
          </a:ln>
          <a:effectLst>
            <a:outerShdw blurRad="50800" dist="38100" dir="2700000" algn="tl" rotWithShape="0">
              <a:prstClr val="black">
                <a:alpha val="40000"/>
              </a:prstClr>
            </a:outerShdw>
          </a:effectLst>
        </p:spPr>
        <p:txBody>
          <a:bodyPr/>
          <a:lstStyle/>
          <a:p>
            <a:pPr marL="0" marR="0" lvl="0" indent="339725"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endParaRPr>
          </a:p>
        </p:txBody>
      </p:sp>
      <p:sp>
        <p:nvSpPr>
          <p:cNvPr id="47" name="Freeform 38" descr="textur5"/>
          <p:cNvSpPr>
            <a:spLocks/>
          </p:cNvSpPr>
          <p:nvPr/>
        </p:nvSpPr>
        <p:spPr bwMode="auto">
          <a:xfrm>
            <a:off x="3554407" y="3084275"/>
            <a:ext cx="2697480" cy="1233087"/>
          </a:xfrm>
          <a:custGeom>
            <a:avLst/>
            <a:gdLst>
              <a:gd name="T0" fmla="*/ 7610 w 1027"/>
              <a:gd name="T1" fmla="*/ 8 h 772"/>
              <a:gd name="T2" fmla="*/ 7668 w 1027"/>
              <a:gd name="T3" fmla="*/ 242 h 772"/>
              <a:gd name="T4" fmla="*/ 7710 w 1027"/>
              <a:gd name="T5" fmla="*/ 514 h 772"/>
              <a:gd name="T6" fmla="*/ 7688 w 1027"/>
              <a:gd name="T7" fmla="*/ 691 h 772"/>
              <a:gd name="T8" fmla="*/ 7605 w 1027"/>
              <a:gd name="T9" fmla="*/ 1011 h 772"/>
              <a:gd name="T10" fmla="*/ 7643 w 1027"/>
              <a:gd name="T11" fmla="*/ 1137 h 772"/>
              <a:gd name="T12" fmla="*/ 7529 w 1027"/>
              <a:gd name="T13" fmla="*/ 1446 h 772"/>
              <a:gd name="T14" fmla="*/ 7564 w 1027"/>
              <a:gd name="T15" fmla="*/ 1627 h 772"/>
              <a:gd name="T16" fmla="*/ 7383 w 1027"/>
              <a:gd name="T17" fmla="*/ 1718 h 772"/>
              <a:gd name="T18" fmla="*/ 7347 w 1027"/>
              <a:gd name="T19" fmla="*/ 1919 h 772"/>
              <a:gd name="T20" fmla="*/ 7401 w 1027"/>
              <a:gd name="T21" fmla="*/ 2111 h 772"/>
              <a:gd name="T22" fmla="*/ 7325 w 1027"/>
              <a:gd name="T23" fmla="*/ 2237 h 772"/>
              <a:gd name="T24" fmla="*/ 7342 w 1027"/>
              <a:gd name="T25" fmla="*/ 2442 h 772"/>
              <a:gd name="T26" fmla="*/ 7320 w 1027"/>
              <a:gd name="T27" fmla="*/ 2666 h 772"/>
              <a:gd name="T28" fmla="*/ 7250 w 1027"/>
              <a:gd name="T29" fmla="*/ 2775 h 772"/>
              <a:gd name="T30" fmla="*/ 7272 w 1027"/>
              <a:gd name="T31" fmla="*/ 3019 h 772"/>
              <a:gd name="T32" fmla="*/ 7242 w 1027"/>
              <a:gd name="T33" fmla="*/ 3193 h 772"/>
              <a:gd name="T34" fmla="*/ 7297 w 1027"/>
              <a:gd name="T35" fmla="*/ 3370 h 772"/>
              <a:gd name="T36" fmla="*/ 7196 w 1027"/>
              <a:gd name="T37" fmla="*/ 3532 h 772"/>
              <a:gd name="T38" fmla="*/ 7174 w 1027"/>
              <a:gd name="T39" fmla="*/ 3738 h 772"/>
              <a:gd name="T40" fmla="*/ 7113 w 1027"/>
              <a:gd name="T41" fmla="*/ 3842 h 772"/>
              <a:gd name="T42" fmla="*/ 7151 w 1027"/>
              <a:gd name="T43" fmla="*/ 3970 h 772"/>
              <a:gd name="T44" fmla="*/ 7105 w 1027"/>
              <a:gd name="T45" fmla="*/ 4037 h 772"/>
              <a:gd name="T46" fmla="*/ 7096 w 1027"/>
              <a:gd name="T47" fmla="*/ 4279 h 772"/>
              <a:gd name="T48" fmla="*/ 7159 w 1027"/>
              <a:gd name="T49" fmla="*/ 4467 h 772"/>
              <a:gd name="T50" fmla="*/ 7217 w 1027"/>
              <a:gd name="T51" fmla="*/ 4564 h 772"/>
              <a:gd name="T52" fmla="*/ 7272 w 1027"/>
              <a:gd name="T53" fmla="*/ 4752 h 772"/>
              <a:gd name="T54" fmla="*/ 7368 w 1027"/>
              <a:gd name="T55" fmla="*/ 4897 h 772"/>
              <a:gd name="T56" fmla="*/ 7471 w 1027"/>
              <a:gd name="T57" fmla="*/ 5081 h 772"/>
              <a:gd name="T58" fmla="*/ 7391 w 1027"/>
              <a:gd name="T59" fmla="*/ 5229 h 772"/>
              <a:gd name="T60" fmla="*/ 7120 w 1027"/>
              <a:gd name="T61" fmla="*/ 5311 h 772"/>
              <a:gd name="T62" fmla="*/ 6941 w 1027"/>
              <a:gd name="T63" fmla="*/ 5366 h 772"/>
              <a:gd name="T64" fmla="*/ 6614 w 1027"/>
              <a:gd name="T65" fmla="*/ 5358 h 772"/>
              <a:gd name="T66" fmla="*/ 6380 w 1027"/>
              <a:gd name="T67" fmla="*/ 5530 h 772"/>
              <a:gd name="T68" fmla="*/ 6163 w 1027"/>
              <a:gd name="T69" fmla="*/ 5610 h 772"/>
              <a:gd name="T70" fmla="*/ 5976 w 1027"/>
              <a:gd name="T71" fmla="*/ 5621 h 772"/>
              <a:gd name="T72" fmla="*/ 5784 w 1027"/>
              <a:gd name="T73" fmla="*/ 5676 h 772"/>
              <a:gd name="T74" fmla="*/ 5597 w 1027"/>
              <a:gd name="T75" fmla="*/ 5717 h 772"/>
              <a:gd name="T76" fmla="*/ 5452 w 1027"/>
              <a:gd name="T77" fmla="*/ 5755 h 772"/>
              <a:gd name="T78" fmla="*/ 5227 w 1027"/>
              <a:gd name="T79" fmla="*/ 5704 h 772"/>
              <a:gd name="T80" fmla="*/ 4856 w 1027"/>
              <a:gd name="T81" fmla="*/ 5712 h 772"/>
              <a:gd name="T82" fmla="*/ 4693 w 1027"/>
              <a:gd name="T83" fmla="*/ 5693 h 772"/>
              <a:gd name="T84" fmla="*/ 4564 w 1027"/>
              <a:gd name="T85" fmla="*/ 5621 h 772"/>
              <a:gd name="T86" fmla="*/ 4238 w 1027"/>
              <a:gd name="T87" fmla="*/ 5538 h 772"/>
              <a:gd name="T88" fmla="*/ 4087 w 1027"/>
              <a:gd name="T89" fmla="*/ 5538 h 772"/>
              <a:gd name="T90" fmla="*/ 3865 w 1027"/>
              <a:gd name="T91" fmla="*/ 5505 h 772"/>
              <a:gd name="T92" fmla="*/ 3686 w 1027"/>
              <a:gd name="T93" fmla="*/ 5538 h 772"/>
              <a:gd name="T94" fmla="*/ 3498 w 1027"/>
              <a:gd name="T95" fmla="*/ 5484 h 772"/>
              <a:gd name="T96" fmla="*/ 3131 w 1027"/>
              <a:gd name="T97" fmla="*/ 5517 h 772"/>
              <a:gd name="T98" fmla="*/ 2721 w 1027"/>
              <a:gd name="T99" fmla="*/ 5562 h 772"/>
              <a:gd name="T100" fmla="*/ 2277 w 1027"/>
              <a:gd name="T101" fmla="*/ 5583 h 772"/>
              <a:gd name="T102" fmla="*/ 1697 w 1027"/>
              <a:gd name="T103" fmla="*/ 5575 h 772"/>
              <a:gd name="T104" fmla="*/ 1228 w 1027"/>
              <a:gd name="T105" fmla="*/ 5545 h 772"/>
              <a:gd name="T106" fmla="*/ 974 w 1027"/>
              <a:gd name="T107" fmla="*/ 5530 h 772"/>
              <a:gd name="T108" fmla="*/ 756 w 1027"/>
              <a:gd name="T109" fmla="*/ 5575 h 772"/>
              <a:gd name="T110" fmla="*/ 484 w 1027"/>
              <a:gd name="T111" fmla="*/ 5562 h 772"/>
              <a:gd name="T112" fmla="*/ 250 w 1027"/>
              <a:gd name="T113" fmla="*/ 5545 h 772"/>
              <a:gd name="T114" fmla="*/ 0 w 1027"/>
              <a:gd name="T115" fmla="*/ 5583 h 772"/>
              <a:gd name="T116" fmla="*/ 0 w 1027"/>
              <a:gd name="T117" fmla="*/ 0 h 772"/>
              <a:gd name="T118" fmla="*/ 7610 w 1027"/>
              <a:gd name="T119" fmla="*/ 8 h 7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7"/>
              <a:gd name="T181" fmla="*/ 0 h 772"/>
              <a:gd name="T182" fmla="*/ 1027 w 1027"/>
              <a:gd name="T183" fmla="*/ 772 h 7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7" h="772">
                <a:moveTo>
                  <a:pt x="1009" y="1"/>
                </a:moveTo>
                <a:cubicBezTo>
                  <a:pt x="1009" y="1"/>
                  <a:pt x="1027" y="15"/>
                  <a:pt x="1017" y="32"/>
                </a:cubicBezTo>
                <a:cubicBezTo>
                  <a:pt x="1008" y="48"/>
                  <a:pt x="1022" y="68"/>
                  <a:pt x="1022" y="68"/>
                </a:cubicBezTo>
                <a:cubicBezTo>
                  <a:pt x="1019" y="92"/>
                  <a:pt x="1019" y="92"/>
                  <a:pt x="1019" y="92"/>
                </a:cubicBezTo>
                <a:cubicBezTo>
                  <a:pt x="1008" y="134"/>
                  <a:pt x="1008" y="134"/>
                  <a:pt x="1008" y="134"/>
                </a:cubicBezTo>
                <a:cubicBezTo>
                  <a:pt x="1013" y="151"/>
                  <a:pt x="1013" y="151"/>
                  <a:pt x="1013" y="151"/>
                </a:cubicBezTo>
                <a:cubicBezTo>
                  <a:pt x="1013" y="151"/>
                  <a:pt x="996" y="189"/>
                  <a:pt x="998" y="192"/>
                </a:cubicBezTo>
                <a:cubicBezTo>
                  <a:pt x="1001" y="196"/>
                  <a:pt x="1003" y="216"/>
                  <a:pt x="1003" y="216"/>
                </a:cubicBezTo>
                <a:cubicBezTo>
                  <a:pt x="979" y="228"/>
                  <a:pt x="979" y="228"/>
                  <a:pt x="979" y="228"/>
                </a:cubicBezTo>
                <a:cubicBezTo>
                  <a:pt x="979" y="228"/>
                  <a:pt x="971" y="243"/>
                  <a:pt x="974" y="255"/>
                </a:cubicBezTo>
                <a:cubicBezTo>
                  <a:pt x="978" y="268"/>
                  <a:pt x="981" y="280"/>
                  <a:pt x="981" y="280"/>
                </a:cubicBezTo>
                <a:cubicBezTo>
                  <a:pt x="971" y="297"/>
                  <a:pt x="971" y="297"/>
                  <a:pt x="971" y="297"/>
                </a:cubicBezTo>
                <a:cubicBezTo>
                  <a:pt x="973" y="324"/>
                  <a:pt x="973" y="324"/>
                  <a:pt x="973" y="324"/>
                </a:cubicBezTo>
                <a:cubicBezTo>
                  <a:pt x="970" y="354"/>
                  <a:pt x="970" y="354"/>
                  <a:pt x="970" y="354"/>
                </a:cubicBezTo>
                <a:cubicBezTo>
                  <a:pt x="961" y="368"/>
                  <a:pt x="961" y="368"/>
                  <a:pt x="961" y="368"/>
                </a:cubicBezTo>
                <a:cubicBezTo>
                  <a:pt x="964" y="401"/>
                  <a:pt x="964" y="401"/>
                  <a:pt x="964" y="401"/>
                </a:cubicBezTo>
                <a:cubicBezTo>
                  <a:pt x="960" y="424"/>
                  <a:pt x="960" y="424"/>
                  <a:pt x="960" y="424"/>
                </a:cubicBezTo>
                <a:cubicBezTo>
                  <a:pt x="967" y="447"/>
                  <a:pt x="967" y="447"/>
                  <a:pt x="967" y="447"/>
                </a:cubicBezTo>
                <a:cubicBezTo>
                  <a:pt x="954" y="469"/>
                  <a:pt x="954" y="469"/>
                  <a:pt x="954" y="469"/>
                </a:cubicBezTo>
                <a:cubicBezTo>
                  <a:pt x="951" y="496"/>
                  <a:pt x="951" y="496"/>
                  <a:pt x="951" y="496"/>
                </a:cubicBezTo>
                <a:cubicBezTo>
                  <a:pt x="943" y="510"/>
                  <a:pt x="943" y="510"/>
                  <a:pt x="943" y="510"/>
                </a:cubicBezTo>
                <a:cubicBezTo>
                  <a:pt x="948" y="527"/>
                  <a:pt x="948" y="527"/>
                  <a:pt x="948" y="527"/>
                </a:cubicBezTo>
                <a:cubicBezTo>
                  <a:pt x="942" y="536"/>
                  <a:pt x="942" y="536"/>
                  <a:pt x="942" y="536"/>
                </a:cubicBezTo>
                <a:cubicBezTo>
                  <a:pt x="942" y="536"/>
                  <a:pt x="927" y="540"/>
                  <a:pt x="941" y="568"/>
                </a:cubicBezTo>
                <a:cubicBezTo>
                  <a:pt x="954" y="596"/>
                  <a:pt x="949" y="593"/>
                  <a:pt x="949" y="593"/>
                </a:cubicBezTo>
                <a:cubicBezTo>
                  <a:pt x="957" y="606"/>
                  <a:pt x="957" y="606"/>
                  <a:pt x="957" y="606"/>
                </a:cubicBezTo>
                <a:cubicBezTo>
                  <a:pt x="964" y="631"/>
                  <a:pt x="964" y="631"/>
                  <a:pt x="964" y="631"/>
                </a:cubicBezTo>
                <a:cubicBezTo>
                  <a:pt x="964" y="631"/>
                  <a:pt x="970" y="647"/>
                  <a:pt x="977" y="650"/>
                </a:cubicBezTo>
                <a:cubicBezTo>
                  <a:pt x="985" y="654"/>
                  <a:pt x="990" y="674"/>
                  <a:pt x="990" y="674"/>
                </a:cubicBezTo>
                <a:cubicBezTo>
                  <a:pt x="990" y="674"/>
                  <a:pt x="984" y="696"/>
                  <a:pt x="980" y="694"/>
                </a:cubicBezTo>
                <a:cubicBezTo>
                  <a:pt x="975" y="691"/>
                  <a:pt x="944" y="705"/>
                  <a:pt x="944" y="705"/>
                </a:cubicBezTo>
                <a:cubicBezTo>
                  <a:pt x="944" y="705"/>
                  <a:pt x="924" y="714"/>
                  <a:pt x="920" y="712"/>
                </a:cubicBezTo>
                <a:cubicBezTo>
                  <a:pt x="916" y="710"/>
                  <a:pt x="896" y="697"/>
                  <a:pt x="877" y="711"/>
                </a:cubicBezTo>
                <a:cubicBezTo>
                  <a:pt x="857" y="726"/>
                  <a:pt x="846" y="734"/>
                  <a:pt x="846" y="734"/>
                </a:cubicBezTo>
                <a:cubicBezTo>
                  <a:pt x="817" y="745"/>
                  <a:pt x="817" y="745"/>
                  <a:pt x="817" y="745"/>
                </a:cubicBezTo>
                <a:cubicBezTo>
                  <a:pt x="792" y="746"/>
                  <a:pt x="792" y="746"/>
                  <a:pt x="792" y="746"/>
                </a:cubicBezTo>
                <a:cubicBezTo>
                  <a:pt x="792" y="746"/>
                  <a:pt x="789" y="740"/>
                  <a:pt x="767" y="753"/>
                </a:cubicBezTo>
                <a:cubicBezTo>
                  <a:pt x="744" y="766"/>
                  <a:pt x="742" y="759"/>
                  <a:pt x="742" y="759"/>
                </a:cubicBezTo>
                <a:cubicBezTo>
                  <a:pt x="723" y="764"/>
                  <a:pt x="723" y="764"/>
                  <a:pt x="723" y="764"/>
                </a:cubicBezTo>
                <a:cubicBezTo>
                  <a:pt x="693" y="757"/>
                  <a:pt x="693" y="757"/>
                  <a:pt x="693" y="757"/>
                </a:cubicBezTo>
                <a:cubicBezTo>
                  <a:pt x="693" y="757"/>
                  <a:pt x="666" y="745"/>
                  <a:pt x="644" y="758"/>
                </a:cubicBezTo>
                <a:cubicBezTo>
                  <a:pt x="621" y="772"/>
                  <a:pt x="622" y="756"/>
                  <a:pt x="622" y="756"/>
                </a:cubicBezTo>
                <a:cubicBezTo>
                  <a:pt x="605" y="746"/>
                  <a:pt x="605" y="746"/>
                  <a:pt x="605" y="746"/>
                </a:cubicBezTo>
                <a:cubicBezTo>
                  <a:pt x="605" y="746"/>
                  <a:pt x="580" y="723"/>
                  <a:pt x="562" y="735"/>
                </a:cubicBezTo>
                <a:cubicBezTo>
                  <a:pt x="545" y="747"/>
                  <a:pt x="547" y="739"/>
                  <a:pt x="542" y="735"/>
                </a:cubicBezTo>
                <a:cubicBezTo>
                  <a:pt x="536" y="732"/>
                  <a:pt x="519" y="722"/>
                  <a:pt x="512" y="731"/>
                </a:cubicBezTo>
                <a:cubicBezTo>
                  <a:pt x="504" y="740"/>
                  <a:pt x="489" y="735"/>
                  <a:pt x="489" y="735"/>
                </a:cubicBezTo>
                <a:cubicBezTo>
                  <a:pt x="464" y="728"/>
                  <a:pt x="464" y="728"/>
                  <a:pt x="464" y="728"/>
                </a:cubicBezTo>
                <a:cubicBezTo>
                  <a:pt x="415" y="732"/>
                  <a:pt x="415" y="732"/>
                  <a:pt x="415" y="732"/>
                </a:cubicBezTo>
                <a:cubicBezTo>
                  <a:pt x="361" y="738"/>
                  <a:pt x="361" y="738"/>
                  <a:pt x="361" y="738"/>
                </a:cubicBezTo>
                <a:cubicBezTo>
                  <a:pt x="302" y="741"/>
                  <a:pt x="302" y="741"/>
                  <a:pt x="302" y="741"/>
                </a:cubicBezTo>
                <a:cubicBezTo>
                  <a:pt x="225" y="740"/>
                  <a:pt x="225" y="740"/>
                  <a:pt x="225" y="740"/>
                </a:cubicBezTo>
                <a:cubicBezTo>
                  <a:pt x="163" y="736"/>
                  <a:pt x="163" y="736"/>
                  <a:pt x="163" y="736"/>
                </a:cubicBezTo>
                <a:cubicBezTo>
                  <a:pt x="129" y="734"/>
                  <a:pt x="129" y="734"/>
                  <a:pt x="129" y="734"/>
                </a:cubicBezTo>
                <a:cubicBezTo>
                  <a:pt x="100" y="740"/>
                  <a:pt x="100" y="740"/>
                  <a:pt x="100" y="740"/>
                </a:cubicBezTo>
                <a:cubicBezTo>
                  <a:pt x="64" y="738"/>
                  <a:pt x="64" y="738"/>
                  <a:pt x="64" y="738"/>
                </a:cubicBezTo>
                <a:cubicBezTo>
                  <a:pt x="33" y="736"/>
                  <a:pt x="33" y="736"/>
                  <a:pt x="33" y="736"/>
                </a:cubicBezTo>
                <a:cubicBezTo>
                  <a:pt x="0" y="741"/>
                  <a:pt x="0" y="741"/>
                  <a:pt x="0" y="741"/>
                </a:cubicBezTo>
                <a:cubicBezTo>
                  <a:pt x="0" y="0"/>
                  <a:pt x="0" y="0"/>
                  <a:pt x="0" y="0"/>
                </a:cubicBezTo>
                <a:lnTo>
                  <a:pt x="1009" y="1"/>
                </a:lnTo>
                <a:close/>
              </a:path>
            </a:pathLst>
          </a:custGeom>
          <a:solidFill>
            <a:srgbClr val="808080">
              <a:lumMod val="20000"/>
              <a:lumOff val="80000"/>
            </a:srgbClr>
          </a:solidFill>
          <a:ln w="6350">
            <a:solidFill>
              <a:srgbClr val="91B0FF">
                <a:alpha val="75000"/>
              </a:srgbClr>
            </a:solidFill>
            <a:miter lim="800000"/>
            <a:headEnd/>
            <a:tailEnd/>
          </a:ln>
          <a:effectLst>
            <a:outerShdw blurRad="50800" dist="38100" dir="2700000" algn="tl" rotWithShape="0">
              <a:prstClr val="black">
                <a:alpha val="40000"/>
              </a:prstClr>
            </a:outerShdw>
          </a:effectLst>
        </p:spPr>
        <p:txBody>
          <a:bodyPr/>
          <a:lstStyle/>
          <a:p>
            <a:pPr marL="0" marR="0" lvl="0" indent="339725"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endParaRPr>
          </a:p>
        </p:txBody>
      </p:sp>
      <p:sp>
        <p:nvSpPr>
          <p:cNvPr id="22" name="Pentagon 21"/>
          <p:cNvSpPr/>
          <p:nvPr/>
        </p:nvSpPr>
        <p:spPr>
          <a:xfrm rot="16200000">
            <a:off x="-972507" y="4042870"/>
            <a:ext cx="2880360" cy="585583"/>
          </a:xfrm>
          <a:prstGeom prst="homePlate">
            <a:avLst>
              <a:gd name="adj" fmla="val 19760"/>
            </a:avLst>
          </a:prstGeom>
          <a:solidFill>
            <a:srgbClr val="002960"/>
          </a:solidFill>
          <a:ln w="6350">
            <a:noFill/>
            <a:miter lim="800000"/>
            <a:headEnd/>
            <a:tailEnd/>
          </a:ln>
        </p:spPr>
        <p:txBody>
          <a:bodyPr lIns="72000" tIns="72000" rIns="72000" bIns="72000" anchor="ctr"/>
          <a:lstStyle/>
          <a:p>
            <a:pPr marL="0" marR="0" lvl="0" indent="0" defTabSz="914400" eaLnBrk="0" fontAlgn="auto" latinLnBrk="0" hangingPunct="0">
              <a:lnSpc>
                <a:spcPct val="90000"/>
              </a:lnSpc>
              <a:spcBef>
                <a:spcPct val="0"/>
              </a:spcBef>
              <a:spcAft>
                <a:spcPts val="0"/>
              </a:spcAft>
              <a:buClrTx/>
              <a:buSzTx/>
              <a:buFontTx/>
              <a:buNone/>
              <a:tabLst/>
              <a:defRPr/>
            </a:pPr>
            <a:r>
              <a:rPr lang="en-US" sz="1300" b="1" kern="0" dirty="0">
                <a:solidFill>
                  <a:srgbClr val="FFFFFF"/>
                </a:solidFill>
                <a:latin typeface="Arial"/>
                <a:cs typeface="Arial" pitchFamily="34" charset="0"/>
              </a:rPr>
              <a:t>Investment-friendly environment</a:t>
            </a:r>
            <a:endParaRPr kumimoji="0" lang="en-US" sz="1300" b="1" i="0" u="none" strike="noStrike" kern="0" cap="none" spc="0" normalizeH="0" baseline="0" noProof="0" dirty="0">
              <a:ln>
                <a:noFill/>
              </a:ln>
              <a:solidFill>
                <a:srgbClr val="FFFFFF"/>
              </a:solidFill>
              <a:effectLst/>
              <a:uLnTx/>
              <a:uFillTx/>
              <a:latin typeface="Arial"/>
              <a:cs typeface="Arial" pitchFamily="34" charset="0"/>
            </a:endParaRPr>
          </a:p>
        </p:txBody>
      </p:sp>
      <p:pic>
        <p:nvPicPr>
          <p:cNvPr id="2" name="Picture 1" descr="ethiopia.png"/>
          <p:cNvPicPr>
            <a:picLocks/>
          </p:cNvPicPr>
          <p:nvPr/>
        </p:nvPicPr>
        <p:blipFill>
          <a:blip r:embed="rId4">
            <a:extLst>
              <a:ext uri="{28A0092B-C50C-407E-A947-70E740481C1C}">
                <a14:useLocalDpi xmlns:a14="http://schemas.microsoft.com/office/drawing/2010/main" val="0"/>
              </a:ext>
            </a:extLst>
          </a:blip>
          <a:stretch>
            <a:fillRect/>
          </a:stretch>
        </p:blipFill>
        <p:spPr>
          <a:xfrm>
            <a:off x="3557726" y="3093822"/>
            <a:ext cx="430491" cy="287995"/>
          </a:xfrm>
          <a:prstGeom prst="rect">
            <a:avLst/>
          </a:prstGeom>
        </p:spPr>
      </p:pic>
      <p:sp>
        <p:nvSpPr>
          <p:cNvPr id="27" name="Freeform 38" descr="textur5"/>
          <p:cNvSpPr>
            <a:spLocks/>
          </p:cNvSpPr>
          <p:nvPr/>
        </p:nvSpPr>
        <p:spPr bwMode="auto">
          <a:xfrm>
            <a:off x="6202478" y="1551785"/>
            <a:ext cx="2697480" cy="1233087"/>
          </a:xfrm>
          <a:custGeom>
            <a:avLst/>
            <a:gdLst>
              <a:gd name="T0" fmla="*/ 7610 w 1027"/>
              <a:gd name="T1" fmla="*/ 8 h 772"/>
              <a:gd name="T2" fmla="*/ 7668 w 1027"/>
              <a:gd name="T3" fmla="*/ 242 h 772"/>
              <a:gd name="T4" fmla="*/ 7710 w 1027"/>
              <a:gd name="T5" fmla="*/ 514 h 772"/>
              <a:gd name="T6" fmla="*/ 7688 w 1027"/>
              <a:gd name="T7" fmla="*/ 691 h 772"/>
              <a:gd name="T8" fmla="*/ 7605 w 1027"/>
              <a:gd name="T9" fmla="*/ 1011 h 772"/>
              <a:gd name="T10" fmla="*/ 7643 w 1027"/>
              <a:gd name="T11" fmla="*/ 1137 h 772"/>
              <a:gd name="T12" fmla="*/ 7529 w 1027"/>
              <a:gd name="T13" fmla="*/ 1446 h 772"/>
              <a:gd name="T14" fmla="*/ 7564 w 1027"/>
              <a:gd name="T15" fmla="*/ 1627 h 772"/>
              <a:gd name="T16" fmla="*/ 7383 w 1027"/>
              <a:gd name="T17" fmla="*/ 1718 h 772"/>
              <a:gd name="T18" fmla="*/ 7347 w 1027"/>
              <a:gd name="T19" fmla="*/ 1919 h 772"/>
              <a:gd name="T20" fmla="*/ 7401 w 1027"/>
              <a:gd name="T21" fmla="*/ 2111 h 772"/>
              <a:gd name="T22" fmla="*/ 7325 w 1027"/>
              <a:gd name="T23" fmla="*/ 2237 h 772"/>
              <a:gd name="T24" fmla="*/ 7342 w 1027"/>
              <a:gd name="T25" fmla="*/ 2442 h 772"/>
              <a:gd name="T26" fmla="*/ 7320 w 1027"/>
              <a:gd name="T27" fmla="*/ 2666 h 772"/>
              <a:gd name="T28" fmla="*/ 7250 w 1027"/>
              <a:gd name="T29" fmla="*/ 2775 h 772"/>
              <a:gd name="T30" fmla="*/ 7272 w 1027"/>
              <a:gd name="T31" fmla="*/ 3019 h 772"/>
              <a:gd name="T32" fmla="*/ 7242 w 1027"/>
              <a:gd name="T33" fmla="*/ 3193 h 772"/>
              <a:gd name="T34" fmla="*/ 7297 w 1027"/>
              <a:gd name="T35" fmla="*/ 3370 h 772"/>
              <a:gd name="T36" fmla="*/ 7196 w 1027"/>
              <a:gd name="T37" fmla="*/ 3532 h 772"/>
              <a:gd name="T38" fmla="*/ 7174 w 1027"/>
              <a:gd name="T39" fmla="*/ 3738 h 772"/>
              <a:gd name="T40" fmla="*/ 7113 w 1027"/>
              <a:gd name="T41" fmla="*/ 3842 h 772"/>
              <a:gd name="T42" fmla="*/ 7151 w 1027"/>
              <a:gd name="T43" fmla="*/ 3970 h 772"/>
              <a:gd name="T44" fmla="*/ 7105 w 1027"/>
              <a:gd name="T45" fmla="*/ 4037 h 772"/>
              <a:gd name="T46" fmla="*/ 7096 w 1027"/>
              <a:gd name="T47" fmla="*/ 4279 h 772"/>
              <a:gd name="T48" fmla="*/ 7159 w 1027"/>
              <a:gd name="T49" fmla="*/ 4467 h 772"/>
              <a:gd name="T50" fmla="*/ 7217 w 1027"/>
              <a:gd name="T51" fmla="*/ 4564 h 772"/>
              <a:gd name="T52" fmla="*/ 7272 w 1027"/>
              <a:gd name="T53" fmla="*/ 4752 h 772"/>
              <a:gd name="T54" fmla="*/ 7368 w 1027"/>
              <a:gd name="T55" fmla="*/ 4897 h 772"/>
              <a:gd name="T56" fmla="*/ 7471 w 1027"/>
              <a:gd name="T57" fmla="*/ 5081 h 772"/>
              <a:gd name="T58" fmla="*/ 7391 w 1027"/>
              <a:gd name="T59" fmla="*/ 5229 h 772"/>
              <a:gd name="T60" fmla="*/ 7120 w 1027"/>
              <a:gd name="T61" fmla="*/ 5311 h 772"/>
              <a:gd name="T62" fmla="*/ 6941 w 1027"/>
              <a:gd name="T63" fmla="*/ 5366 h 772"/>
              <a:gd name="T64" fmla="*/ 6614 w 1027"/>
              <a:gd name="T65" fmla="*/ 5358 h 772"/>
              <a:gd name="T66" fmla="*/ 6380 w 1027"/>
              <a:gd name="T67" fmla="*/ 5530 h 772"/>
              <a:gd name="T68" fmla="*/ 6163 w 1027"/>
              <a:gd name="T69" fmla="*/ 5610 h 772"/>
              <a:gd name="T70" fmla="*/ 5976 w 1027"/>
              <a:gd name="T71" fmla="*/ 5621 h 772"/>
              <a:gd name="T72" fmla="*/ 5784 w 1027"/>
              <a:gd name="T73" fmla="*/ 5676 h 772"/>
              <a:gd name="T74" fmla="*/ 5597 w 1027"/>
              <a:gd name="T75" fmla="*/ 5717 h 772"/>
              <a:gd name="T76" fmla="*/ 5452 w 1027"/>
              <a:gd name="T77" fmla="*/ 5755 h 772"/>
              <a:gd name="T78" fmla="*/ 5227 w 1027"/>
              <a:gd name="T79" fmla="*/ 5704 h 772"/>
              <a:gd name="T80" fmla="*/ 4856 w 1027"/>
              <a:gd name="T81" fmla="*/ 5712 h 772"/>
              <a:gd name="T82" fmla="*/ 4693 w 1027"/>
              <a:gd name="T83" fmla="*/ 5693 h 772"/>
              <a:gd name="T84" fmla="*/ 4564 w 1027"/>
              <a:gd name="T85" fmla="*/ 5621 h 772"/>
              <a:gd name="T86" fmla="*/ 4238 w 1027"/>
              <a:gd name="T87" fmla="*/ 5538 h 772"/>
              <a:gd name="T88" fmla="*/ 4087 w 1027"/>
              <a:gd name="T89" fmla="*/ 5538 h 772"/>
              <a:gd name="T90" fmla="*/ 3865 w 1027"/>
              <a:gd name="T91" fmla="*/ 5505 h 772"/>
              <a:gd name="T92" fmla="*/ 3686 w 1027"/>
              <a:gd name="T93" fmla="*/ 5538 h 772"/>
              <a:gd name="T94" fmla="*/ 3498 w 1027"/>
              <a:gd name="T95" fmla="*/ 5484 h 772"/>
              <a:gd name="T96" fmla="*/ 3131 w 1027"/>
              <a:gd name="T97" fmla="*/ 5517 h 772"/>
              <a:gd name="T98" fmla="*/ 2721 w 1027"/>
              <a:gd name="T99" fmla="*/ 5562 h 772"/>
              <a:gd name="T100" fmla="*/ 2277 w 1027"/>
              <a:gd name="T101" fmla="*/ 5583 h 772"/>
              <a:gd name="T102" fmla="*/ 1697 w 1027"/>
              <a:gd name="T103" fmla="*/ 5575 h 772"/>
              <a:gd name="T104" fmla="*/ 1228 w 1027"/>
              <a:gd name="T105" fmla="*/ 5545 h 772"/>
              <a:gd name="T106" fmla="*/ 974 w 1027"/>
              <a:gd name="T107" fmla="*/ 5530 h 772"/>
              <a:gd name="T108" fmla="*/ 756 w 1027"/>
              <a:gd name="T109" fmla="*/ 5575 h 772"/>
              <a:gd name="T110" fmla="*/ 484 w 1027"/>
              <a:gd name="T111" fmla="*/ 5562 h 772"/>
              <a:gd name="T112" fmla="*/ 250 w 1027"/>
              <a:gd name="T113" fmla="*/ 5545 h 772"/>
              <a:gd name="T114" fmla="*/ 0 w 1027"/>
              <a:gd name="T115" fmla="*/ 5583 h 772"/>
              <a:gd name="T116" fmla="*/ 0 w 1027"/>
              <a:gd name="T117" fmla="*/ 0 h 772"/>
              <a:gd name="T118" fmla="*/ 7610 w 1027"/>
              <a:gd name="T119" fmla="*/ 8 h 7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7"/>
              <a:gd name="T181" fmla="*/ 0 h 772"/>
              <a:gd name="T182" fmla="*/ 1027 w 1027"/>
              <a:gd name="T183" fmla="*/ 772 h 7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7" h="772">
                <a:moveTo>
                  <a:pt x="1009" y="1"/>
                </a:moveTo>
                <a:cubicBezTo>
                  <a:pt x="1009" y="1"/>
                  <a:pt x="1027" y="15"/>
                  <a:pt x="1017" y="32"/>
                </a:cubicBezTo>
                <a:cubicBezTo>
                  <a:pt x="1008" y="48"/>
                  <a:pt x="1022" y="68"/>
                  <a:pt x="1022" y="68"/>
                </a:cubicBezTo>
                <a:cubicBezTo>
                  <a:pt x="1019" y="92"/>
                  <a:pt x="1019" y="92"/>
                  <a:pt x="1019" y="92"/>
                </a:cubicBezTo>
                <a:cubicBezTo>
                  <a:pt x="1008" y="134"/>
                  <a:pt x="1008" y="134"/>
                  <a:pt x="1008" y="134"/>
                </a:cubicBezTo>
                <a:cubicBezTo>
                  <a:pt x="1013" y="151"/>
                  <a:pt x="1013" y="151"/>
                  <a:pt x="1013" y="151"/>
                </a:cubicBezTo>
                <a:cubicBezTo>
                  <a:pt x="1013" y="151"/>
                  <a:pt x="996" y="189"/>
                  <a:pt x="998" y="192"/>
                </a:cubicBezTo>
                <a:cubicBezTo>
                  <a:pt x="1001" y="196"/>
                  <a:pt x="1003" y="216"/>
                  <a:pt x="1003" y="216"/>
                </a:cubicBezTo>
                <a:cubicBezTo>
                  <a:pt x="979" y="228"/>
                  <a:pt x="979" y="228"/>
                  <a:pt x="979" y="228"/>
                </a:cubicBezTo>
                <a:cubicBezTo>
                  <a:pt x="979" y="228"/>
                  <a:pt x="971" y="243"/>
                  <a:pt x="974" y="255"/>
                </a:cubicBezTo>
                <a:cubicBezTo>
                  <a:pt x="978" y="268"/>
                  <a:pt x="981" y="280"/>
                  <a:pt x="981" y="280"/>
                </a:cubicBezTo>
                <a:cubicBezTo>
                  <a:pt x="971" y="297"/>
                  <a:pt x="971" y="297"/>
                  <a:pt x="971" y="297"/>
                </a:cubicBezTo>
                <a:cubicBezTo>
                  <a:pt x="973" y="324"/>
                  <a:pt x="973" y="324"/>
                  <a:pt x="973" y="324"/>
                </a:cubicBezTo>
                <a:cubicBezTo>
                  <a:pt x="970" y="354"/>
                  <a:pt x="970" y="354"/>
                  <a:pt x="970" y="354"/>
                </a:cubicBezTo>
                <a:cubicBezTo>
                  <a:pt x="961" y="368"/>
                  <a:pt x="961" y="368"/>
                  <a:pt x="961" y="368"/>
                </a:cubicBezTo>
                <a:cubicBezTo>
                  <a:pt x="964" y="401"/>
                  <a:pt x="964" y="401"/>
                  <a:pt x="964" y="401"/>
                </a:cubicBezTo>
                <a:cubicBezTo>
                  <a:pt x="960" y="424"/>
                  <a:pt x="960" y="424"/>
                  <a:pt x="960" y="424"/>
                </a:cubicBezTo>
                <a:cubicBezTo>
                  <a:pt x="967" y="447"/>
                  <a:pt x="967" y="447"/>
                  <a:pt x="967" y="447"/>
                </a:cubicBezTo>
                <a:cubicBezTo>
                  <a:pt x="954" y="469"/>
                  <a:pt x="954" y="469"/>
                  <a:pt x="954" y="469"/>
                </a:cubicBezTo>
                <a:cubicBezTo>
                  <a:pt x="951" y="496"/>
                  <a:pt x="951" y="496"/>
                  <a:pt x="951" y="496"/>
                </a:cubicBezTo>
                <a:cubicBezTo>
                  <a:pt x="943" y="510"/>
                  <a:pt x="943" y="510"/>
                  <a:pt x="943" y="510"/>
                </a:cubicBezTo>
                <a:cubicBezTo>
                  <a:pt x="948" y="527"/>
                  <a:pt x="948" y="527"/>
                  <a:pt x="948" y="527"/>
                </a:cubicBezTo>
                <a:cubicBezTo>
                  <a:pt x="942" y="536"/>
                  <a:pt x="942" y="536"/>
                  <a:pt x="942" y="536"/>
                </a:cubicBezTo>
                <a:cubicBezTo>
                  <a:pt x="942" y="536"/>
                  <a:pt x="927" y="540"/>
                  <a:pt x="941" y="568"/>
                </a:cubicBezTo>
                <a:cubicBezTo>
                  <a:pt x="954" y="596"/>
                  <a:pt x="949" y="593"/>
                  <a:pt x="949" y="593"/>
                </a:cubicBezTo>
                <a:cubicBezTo>
                  <a:pt x="957" y="606"/>
                  <a:pt x="957" y="606"/>
                  <a:pt x="957" y="606"/>
                </a:cubicBezTo>
                <a:cubicBezTo>
                  <a:pt x="964" y="631"/>
                  <a:pt x="964" y="631"/>
                  <a:pt x="964" y="631"/>
                </a:cubicBezTo>
                <a:cubicBezTo>
                  <a:pt x="964" y="631"/>
                  <a:pt x="970" y="647"/>
                  <a:pt x="977" y="650"/>
                </a:cubicBezTo>
                <a:cubicBezTo>
                  <a:pt x="985" y="654"/>
                  <a:pt x="990" y="674"/>
                  <a:pt x="990" y="674"/>
                </a:cubicBezTo>
                <a:cubicBezTo>
                  <a:pt x="990" y="674"/>
                  <a:pt x="984" y="696"/>
                  <a:pt x="980" y="694"/>
                </a:cubicBezTo>
                <a:cubicBezTo>
                  <a:pt x="975" y="691"/>
                  <a:pt x="944" y="705"/>
                  <a:pt x="944" y="705"/>
                </a:cubicBezTo>
                <a:cubicBezTo>
                  <a:pt x="944" y="705"/>
                  <a:pt x="924" y="714"/>
                  <a:pt x="920" y="712"/>
                </a:cubicBezTo>
                <a:cubicBezTo>
                  <a:pt x="916" y="710"/>
                  <a:pt x="896" y="697"/>
                  <a:pt x="877" y="711"/>
                </a:cubicBezTo>
                <a:cubicBezTo>
                  <a:pt x="857" y="726"/>
                  <a:pt x="846" y="734"/>
                  <a:pt x="846" y="734"/>
                </a:cubicBezTo>
                <a:cubicBezTo>
                  <a:pt x="817" y="745"/>
                  <a:pt x="817" y="745"/>
                  <a:pt x="817" y="745"/>
                </a:cubicBezTo>
                <a:cubicBezTo>
                  <a:pt x="792" y="746"/>
                  <a:pt x="792" y="746"/>
                  <a:pt x="792" y="746"/>
                </a:cubicBezTo>
                <a:cubicBezTo>
                  <a:pt x="792" y="746"/>
                  <a:pt x="789" y="740"/>
                  <a:pt x="767" y="753"/>
                </a:cubicBezTo>
                <a:cubicBezTo>
                  <a:pt x="744" y="766"/>
                  <a:pt x="742" y="759"/>
                  <a:pt x="742" y="759"/>
                </a:cubicBezTo>
                <a:cubicBezTo>
                  <a:pt x="723" y="764"/>
                  <a:pt x="723" y="764"/>
                  <a:pt x="723" y="764"/>
                </a:cubicBezTo>
                <a:cubicBezTo>
                  <a:pt x="693" y="757"/>
                  <a:pt x="693" y="757"/>
                  <a:pt x="693" y="757"/>
                </a:cubicBezTo>
                <a:cubicBezTo>
                  <a:pt x="693" y="757"/>
                  <a:pt x="666" y="745"/>
                  <a:pt x="644" y="758"/>
                </a:cubicBezTo>
                <a:cubicBezTo>
                  <a:pt x="621" y="772"/>
                  <a:pt x="622" y="756"/>
                  <a:pt x="622" y="756"/>
                </a:cubicBezTo>
                <a:cubicBezTo>
                  <a:pt x="605" y="746"/>
                  <a:pt x="605" y="746"/>
                  <a:pt x="605" y="746"/>
                </a:cubicBezTo>
                <a:cubicBezTo>
                  <a:pt x="605" y="746"/>
                  <a:pt x="580" y="723"/>
                  <a:pt x="562" y="735"/>
                </a:cubicBezTo>
                <a:cubicBezTo>
                  <a:pt x="545" y="747"/>
                  <a:pt x="547" y="739"/>
                  <a:pt x="542" y="735"/>
                </a:cubicBezTo>
                <a:cubicBezTo>
                  <a:pt x="536" y="732"/>
                  <a:pt x="519" y="722"/>
                  <a:pt x="512" y="731"/>
                </a:cubicBezTo>
                <a:cubicBezTo>
                  <a:pt x="504" y="740"/>
                  <a:pt x="489" y="735"/>
                  <a:pt x="489" y="735"/>
                </a:cubicBezTo>
                <a:cubicBezTo>
                  <a:pt x="464" y="728"/>
                  <a:pt x="464" y="728"/>
                  <a:pt x="464" y="728"/>
                </a:cubicBezTo>
                <a:cubicBezTo>
                  <a:pt x="415" y="732"/>
                  <a:pt x="415" y="732"/>
                  <a:pt x="415" y="732"/>
                </a:cubicBezTo>
                <a:cubicBezTo>
                  <a:pt x="361" y="738"/>
                  <a:pt x="361" y="738"/>
                  <a:pt x="361" y="738"/>
                </a:cubicBezTo>
                <a:cubicBezTo>
                  <a:pt x="302" y="741"/>
                  <a:pt x="302" y="741"/>
                  <a:pt x="302" y="741"/>
                </a:cubicBezTo>
                <a:cubicBezTo>
                  <a:pt x="225" y="740"/>
                  <a:pt x="225" y="740"/>
                  <a:pt x="225" y="740"/>
                </a:cubicBezTo>
                <a:cubicBezTo>
                  <a:pt x="163" y="736"/>
                  <a:pt x="163" y="736"/>
                  <a:pt x="163" y="736"/>
                </a:cubicBezTo>
                <a:cubicBezTo>
                  <a:pt x="129" y="734"/>
                  <a:pt x="129" y="734"/>
                  <a:pt x="129" y="734"/>
                </a:cubicBezTo>
                <a:cubicBezTo>
                  <a:pt x="100" y="740"/>
                  <a:pt x="100" y="740"/>
                  <a:pt x="100" y="740"/>
                </a:cubicBezTo>
                <a:cubicBezTo>
                  <a:pt x="64" y="738"/>
                  <a:pt x="64" y="738"/>
                  <a:pt x="64" y="738"/>
                </a:cubicBezTo>
                <a:cubicBezTo>
                  <a:pt x="33" y="736"/>
                  <a:pt x="33" y="736"/>
                  <a:pt x="33" y="736"/>
                </a:cubicBezTo>
                <a:cubicBezTo>
                  <a:pt x="0" y="741"/>
                  <a:pt x="0" y="741"/>
                  <a:pt x="0" y="741"/>
                </a:cubicBezTo>
                <a:cubicBezTo>
                  <a:pt x="0" y="0"/>
                  <a:pt x="0" y="0"/>
                  <a:pt x="0" y="0"/>
                </a:cubicBezTo>
                <a:lnTo>
                  <a:pt x="1009" y="1"/>
                </a:lnTo>
                <a:close/>
              </a:path>
            </a:pathLst>
          </a:custGeom>
          <a:solidFill>
            <a:srgbClr val="808080">
              <a:lumMod val="20000"/>
              <a:lumOff val="80000"/>
            </a:srgbClr>
          </a:solidFill>
          <a:ln w="6350">
            <a:solidFill>
              <a:srgbClr val="91B0FF">
                <a:alpha val="75000"/>
              </a:srgbClr>
            </a:solidFill>
            <a:miter lim="800000"/>
            <a:headEnd/>
            <a:tailEnd/>
          </a:ln>
          <a:effectLst>
            <a:outerShdw blurRad="50800" dist="38100" dir="2700000" algn="tl" rotWithShape="0">
              <a:prstClr val="black">
                <a:alpha val="40000"/>
              </a:prstClr>
            </a:outerShdw>
          </a:effectLst>
        </p:spPr>
        <p:txBody>
          <a:bodyPr/>
          <a:lstStyle/>
          <a:p>
            <a:pPr marL="0" marR="0" lvl="0" indent="339725"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endParaRPr>
          </a:p>
        </p:txBody>
      </p:sp>
      <p:sp>
        <p:nvSpPr>
          <p:cNvPr id="29" name="TextBox 28"/>
          <p:cNvSpPr txBox="1"/>
          <p:nvPr/>
        </p:nvSpPr>
        <p:spPr>
          <a:xfrm>
            <a:off x="6202478" y="1848692"/>
            <a:ext cx="2941522" cy="738664"/>
          </a:xfrm>
          <a:prstGeom prst="rect">
            <a:avLst/>
          </a:prstGeom>
          <a:noFill/>
        </p:spPr>
        <p:txBody>
          <a:bodyPr wrap="square" rtlCol="0">
            <a:spAutoFit/>
          </a:bodyPr>
          <a:lstStyle/>
          <a:p>
            <a:r>
              <a:rPr lang="ru-RU" sz="1400" b="1" dirty="0" err="1"/>
              <a:t>Неквалифиц</a:t>
            </a:r>
            <a:r>
              <a:rPr lang="ru-RU" sz="1400" b="1" dirty="0"/>
              <a:t>. труд</a:t>
            </a:r>
            <a:r>
              <a:rPr lang="en-US" sz="1400" b="1" dirty="0">
                <a:solidFill>
                  <a:srgbClr val="000000"/>
                </a:solidFill>
              </a:rPr>
              <a:t>: </a:t>
            </a:r>
            <a:r>
              <a:rPr lang="en-US" sz="1400" dirty="0">
                <a:solidFill>
                  <a:srgbClr val="000000"/>
                </a:solidFill>
              </a:rPr>
              <a:t>2.5 – 5.0 $/</a:t>
            </a:r>
            <a:r>
              <a:rPr lang="ru-RU" sz="1400" dirty="0">
                <a:solidFill>
                  <a:srgbClr val="000000"/>
                </a:solidFill>
              </a:rPr>
              <a:t>день</a:t>
            </a:r>
            <a:endParaRPr lang="en-US" sz="1400" dirty="0">
              <a:solidFill>
                <a:srgbClr val="000000"/>
              </a:solidFill>
            </a:endParaRPr>
          </a:p>
          <a:p>
            <a:r>
              <a:rPr lang="ru-RU" sz="1400" b="1" dirty="0"/>
              <a:t>Тариф на </a:t>
            </a:r>
            <a:r>
              <a:rPr lang="ru-RU" sz="1400" b="1" dirty="0" err="1"/>
              <a:t>эл.энергию</a:t>
            </a:r>
            <a:r>
              <a:rPr lang="en-US" sz="1400" b="1" dirty="0">
                <a:solidFill>
                  <a:srgbClr val="000000"/>
                </a:solidFill>
              </a:rPr>
              <a:t>: </a:t>
            </a:r>
            <a:r>
              <a:rPr lang="en-US" sz="1400" dirty="0">
                <a:solidFill>
                  <a:srgbClr val="000000"/>
                </a:solidFill>
              </a:rPr>
              <a:t>13.41 </a:t>
            </a:r>
            <a:r>
              <a:rPr lang="en-US" sz="1400" dirty="0">
                <a:solidFill>
                  <a:srgbClr val="1A1A1A"/>
                </a:solidFill>
                <a:latin typeface="ArialMT"/>
              </a:rPr>
              <a:t>¢</a:t>
            </a:r>
            <a:r>
              <a:rPr lang="en-US" sz="1400" dirty="0">
                <a:solidFill>
                  <a:srgbClr val="1A1A1A"/>
                </a:solidFill>
              </a:rPr>
              <a:t>/kWh</a:t>
            </a:r>
            <a:r>
              <a:rPr lang="en-US" sz="1400" dirty="0">
                <a:solidFill>
                  <a:srgbClr val="000000"/>
                </a:solidFill>
              </a:rPr>
              <a:t> </a:t>
            </a:r>
          </a:p>
          <a:p>
            <a:r>
              <a:rPr lang="ru-RU" sz="1400" b="1" dirty="0">
                <a:solidFill>
                  <a:srgbClr val="000000"/>
                </a:solidFill>
              </a:rPr>
              <a:t>Фрахтовая ставка</a:t>
            </a:r>
            <a:r>
              <a:rPr lang="en-US" sz="1400" b="1" dirty="0">
                <a:solidFill>
                  <a:srgbClr val="000000"/>
                </a:solidFill>
              </a:rPr>
              <a:t>: </a:t>
            </a:r>
            <a:r>
              <a:rPr lang="en-US" sz="1400" dirty="0">
                <a:solidFill>
                  <a:srgbClr val="000000"/>
                </a:solidFill>
              </a:rPr>
              <a:t>1.5 $/</a:t>
            </a:r>
            <a:r>
              <a:rPr lang="ru-RU" sz="1400" dirty="0">
                <a:solidFill>
                  <a:srgbClr val="000000"/>
                </a:solidFill>
              </a:rPr>
              <a:t>кг</a:t>
            </a:r>
            <a:r>
              <a:rPr lang="en-US" sz="1400" dirty="0">
                <a:solidFill>
                  <a:srgbClr val="000000"/>
                </a:solidFill>
              </a:rPr>
              <a:t>	</a:t>
            </a:r>
          </a:p>
        </p:txBody>
      </p:sp>
      <p:pic>
        <p:nvPicPr>
          <p:cNvPr id="30" name="Picture 29" descr="kenya.png"/>
          <p:cNvPicPr>
            <a:picLocks/>
          </p:cNvPicPr>
          <p:nvPr/>
        </p:nvPicPr>
        <p:blipFill>
          <a:blip r:embed="rId5">
            <a:extLst>
              <a:ext uri="{28A0092B-C50C-407E-A947-70E740481C1C}">
                <a14:useLocalDpi xmlns:a14="http://schemas.microsoft.com/office/drawing/2010/main" val="0"/>
              </a:ext>
            </a:extLst>
          </a:blip>
          <a:stretch>
            <a:fillRect/>
          </a:stretch>
        </p:blipFill>
        <p:spPr>
          <a:xfrm>
            <a:off x="6202478" y="1560692"/>
            <a:ext cx="432000" cy="288000"/>
          </a:xfrm>
          <a:prstGeom prst="rect">
            <a:avLst/>
          </a:prstGeom>
        </p:spPr>
      </p:pic>
      <p:pic>
        <p:nvPicPr>
          <p:cNvPr id="4" name="Picture 3" descr="rwanda.png"/>
          <p:cNvPicPr>
            <a:picLocks/>
          </p:cNvPicPr>
          <p:nvPr/>
        </p:nvPicPr>
        <p:blipFill>
          <a:blip r:embed="rId6">
            <a:extLst>
              <a:ext uri="{28A0092B-C50C-407E-A947-70E740481C1C}">
                <a14:useLocalDpi xmlns:a14="http://schemas.microsoft.com/office/drawing/2010/main" val="0"/>
              </a:ext>
            </a:extLst>
          </a:blip>
          <a:stretch>
            <a:fillRect/>
          </a:stretch>
        </p:blipFill>
        <p:spPr>
          <a:xfrm>
            <a:off x="856927" y="1560692"/>
            <a:ext cx="432000" cy="288000"/>
          </a:xfrm>
          <a:prstGeom prst="rect">
            <a:avLst/>
          </a:prstGeom>
        </p:spPr>
      </p:pic>
      <p:pic>
        <p:nvPicPr>
          <p:cNvPr id="34" name="Picture 33" descr="rwanda.png"/>
          <p:cNvPicPr>
            <a:picLocks/>
          </p:cNvPicPr>
          <p:nvPr/>
        </p:nvPicPr>
        <p:blipFill>
          <a:blip r:embed="rId6">
            <a:extLst>
              <a:ext uri="{28A0092B-C50C-407E-A947-70E740481C1C}">
                <a14:useLocalDpi xmlns:a14="http://schemas.microsoft.com/office/drawing/2010/main" val="0"/>
              </a:ext>
            </a:extLst>
          </a:blip>
          <a:stretch>
            <a:fillRect/>
          </a:stretch>
        </p:blipFill>
        <p:spPr>
          <a:xfrm>
            <a:off x="862652" y="4529330"/>
            <a:ext cx="432000" cy="288000"/>
          </a:xfrm>
          <a:prstGeom prst="rect">
            <a:avLst/>
          </a:prstGeom>
        </p:spPr>
      </p:pic>
      <p:pic>
        <p:nvPicPr>
          <p:cNvPr id="35" name="Picture 34" descr="rwanda.png"/>
          <p:cNvPicPr>
            <a:picLocks/>
          </p:cNvPicPr>
          <p:nvPr/>
        </p:nvPicPr>
        <p:blipFill>
          <a:blip r:embed="rId6">
            <a:extLst>
              <a:ext uri="{28A0092B-C50C-407E-A947-70E740481C1C}">
                <a14:useLocalDpi xmlns:a14="http://schemas.microsoft.com/office/drawing/2010/main" val="0"/>
              </a:ext>
            </a:extLst>
          </a:blip>
          <a:stretch>
            <a:fillRect/>
          </a:stretch>
        </p:blipFill>
        <p:spPr>
          <a:xfrm>
            <a:off x="858737" y="3077462"/>
            <a:ext cx="432000" cy="288000"/>
          </a:xfrm>
          <a:prstGeom prst="rect">
            <a:avLst/>
          </a:prstGeom>
        </p:spPr>
      </p:pic>
      <p:pic>
        <p:nvPicPr>
          <p:cNvPr id="50" name="Picture 49" descr="ethiopia.png"/>
          <p:cNvPicPr>
            <a:picLocks/>
          </p:cNvPicPr>
          <p:nvPr/>
        </p:nvPicPr>
        <p:blipFill>
          <a:blip r:embed="rId4">
            <a:extLst>
              <a:ext uri="{28A0092B-C50C-407E-A947-70E740481C1C}">
                <a14:useLocalDpi xmlns:a14="http://schemas.microsoft.com/office/drawing/2010/main" val="0"/>
              </a:ext>
            </a:extLst>
          </a:blip>
          <a:stretch>
            <a:fillRect/>
          </a:stretch>
        </p:blipFill>
        <p:spPr>
          <a:xfrm>
            <a:off x="3557726" y="4529330"/>
            <a:ext cx="430491" cy="287995"/>
          </a:xfrm>
          <a:prstGeom prst="rect">
            <a:avLst/>
          </a:prstGeom>
        </p:spPr>
      </p:pic>
      <p:sp>
        <p:nvSpPr>
          <p:cNvPr id="51" name="Freeform 38" descr="textur5"/>
          <p:cNvSpPr>
            <a:spLocks/>
          </p:cNvSpPr>
          <p:nvPr/>
        </p:nvSpPr>
        <p:spPr bwMode="auto">
          <a:xfrm>
            <a:off x="6189360" y="4529330"/>
            <a:ext cx="2697480" cy="1233087"/>
          </a:xfrm>
          <a:custGeom>
            <a:avLst/>
            <a:gdLst>
              <a:gd name="T0" fmla="*/ 7610 w 1027"/>
              <a:gd name="T1" fmla="*/ 8 h 772"/>
              <a:gd name="T2" fmla="*/ 7668 w 1027"/>
              <a:gd name="T3" fmla="*/ 242 h 772"/>
              <a:gd name="T4" fmla="*/ 7710 w 1027"/>
              <a:gd name="T5" fmla="*/ 514 h 772"/>
              <a:gd name="T6" fmla="*/ 7688 w 1027"/>
              <a:gd name="T7" fmla="*/ 691 h 772"/>
              <a:gd name="T8" fmla="*/ 7605 w 1027"/>
              <a:gd name="T9" fmla="*/ 1011 h 772"/>
              <a:gd name="T10" fmla="*/ 7643 w 1027"/>
              <a:gd name="T11" fmla="*/ 1137 h 772"/>
              <a:gd name="T12" fmla="*/ 7529 w 1027"/>
              <a:gd name="T13" fmla="*/ 1446 h 772"/>
              <a:gd name="T14" fmla="*/ 7564 w 1027"/>
              <a:gd name="T15" fmla="*/ 1627 h 772"/>
              <a:gd name="T16" fmla="*/ 7383 w 1027"/>
              <a:gd name="T17" fmla="*/ 1718 h 772"/>
              <a:gd name="T18" fmla="*/ 7347 w 1027"/>
              <a:gd name="T19" fmla="*/ 1919 h 772"/>
              <a:gd name="T20" fmla="*/ 7401 w 1027"/>
              <a:gd name="T21" fmla="*/ 2111 h 772"/>
              <a:gd name="T22" fmla="*/ 7325 w 1027"/>
              <a:gd name="T23" fmla="*/ 2237 h 772"/>
              <a:gd name="T24" fmla="*/ 7342 w 1027"/>
              <a:gd name="T25" fmla="*/ 2442 h 772"/>
              <a:gd name="T26" fmla="*/ 7320 w 1027"/>
              <a:gd name="T27" fmla="*/ 2666 h 772"/>
              <a:gd name="T28" fmla="*/ 7250 w 1027"/>
              <a:gd name="T29" fmla="*/ 2775 h 772"/>
              <a:gd name="T30" fmla="*/ 7272 w 1027"/>
              <a:gd name="T31" fmla="*/ 3019 h 772"/>
              <a:gd name="T32" fmla="*/ 7242 w 1027"/>
              <a:gd name="T33" fmla="*/ 3193 h 772"/>
              <a:gd name="T34" fmla="*/ 7297 w 1027"/>
              <a:gd name="T35" fmla="*/ 3370 h 772"/>
              <a:gd name="T36" fmla="*/ 7196 w 1027"/>
              <a:gd name="T37" fmla="*/ 3532 h 772"/>
              <a:gd name="T38" fmla="*/ 7174 w 1027"/>
              <a:gd name="T39" fmla="*/ 3738 h 772"/>
              <a:gd name="T40" fmla="*/ 7113 w 1027"/>
              <a:gd name="T41" fmla="*/ 3842 h 772"/>
              <a:gd name="T42" fmla="*/ 7151 w 1027"/>
              <a:gd name="T43" fmla="*/ 3970 h 772"/>
              <a:gd name="T44" fmla="*/ 7105 w 1027"/>
              <a:gd name="T45" fmla="*/ 4037 h 772"/>
              <a:gd name="T46" fmla="*/ 7096 w 1027"/>
              <a:gd name="T47" fmla="*/ 4279 h 772"/>
              <a:gd name="T48" fmla="*/ 7159 w 1027"/>
              <a:gd name="T49" fmla="*/ 4467 h 772"/>
              <a:gd name="T50" fmla="*/ 7217 w 1027"/>
              <a:gd name="T51" fmla="*/ 4564 h 772"/>
              <a:gd name="T52" fmla="*/ 7272 w 1027"/>
              <a:gd name="T53" fmla="*/ 4752 h 772"/>
              <a:gd name="T54" fmla="*/ 7368 w 1027"/>
              <a:gd name="T55" fmla="*/ 4897 h 772"/>
              <a:gd name="T56" fmla="*/ 7471 w 1027"/>
              <a:gd name="T57" fmla="*/ 5081 h 772"/>
              <a:gd name="T58" fmla="*/ 7391 w 1027"/>
              <a:gd name="T59" fmla="*/ 5229 h 772"/>
              <a:gd name="T60" fmla="*/ 7120 w 1027"/>
              <a:gd name="T61" fmla="*/ 5311 h 772"/>
              <a:gd name="T62" fmla="*/ 6941 w 1027"/>
              <a:gd name="T63" fmla="*/ 5366 h 772"/>
              <a:gd name="T64" fmla="*/ 6614 w 1027"/>
              <a:gd name="T65" fmla="*/ 5358 h 772"/>
              <a:gd name="T66" fmla="*/ 6380 w 1027"/>
              <a:gd name="T67" fmla="*/ 5530 h 772"/>
              <a:gd name="T68" fmla="*/ 6163 w 1027"/>
              <a:gd name="T69" fmla="*/ 5610 h 772"/>
              <a:gd name="T70" fmla="*/ 5976 w 1027"/>
              <a:gd name="T71" fmla="*/ 5621 h 772"/>
              <a:gd name="T72" fmla="*/ 5784 w 1027"/>
              <a:gd name="T73" fmla="*/ 5676 h 772"/>
              <a:gd name="T74" fmla="*/ 5597 w 1027"/>
              <a:gd name="T75" fmla="*/ 5717 h 772"/>
              <a:gd name="T76" fmla="*/ 5452 w 1027"/>
              <a:gd name="T77" fmla="*/ 5755 h 772"/>
              <a:gd name="T78" fmla="*/ 5227 w 1027"/>
              <a:gd name="T79" fmla="*/ 5704 h 772"/>
              <a:gd name="T80" fmla="*/ 4856 w 1027"/>
              <a:gd name="T81" fmla="*/ 5712 h 772"/>
              <a:gd name="T82" fmla="*/ 4693 w 1027"/>
              <a:gd name="T83" fmla="*/ 5693 h 772"/>
              <a:gd name="T84" fmla="*/ 4564 w 1027"/>
              <a:gd name="T85" fmla="*/ 5621 h 772"/>
              <a:gd name="T86" fmla="*/ 4238 w 1027"/>
              <a:gd name="T87" fmla="*/ 5538 h 772"/>
              <a:gd name="T88" fmla="*/ 4087 w 1027"/>
              <a:gd name="T89" fmla="*/ 5538 h 772"/>
              <a:gd name="T90" fmla="*/ 3865 w 1027"/>
              <a:gd name="T91" fmla="*/ 5505 h 772"/>
              <a:gd name="T92" fmla="*/ 3686 w 1027"/>
              <a:gd name="T93" fmla="*/ 5538 h 772"/>
              <a:gd name="T94" fmla="*/ 3498 w 1027"/>
              <a:gd name="T95" fmla="*/ 5484 h 772"/>
              <a:gd name="T96" fmla="*/ 3131 w 1027"/>
              <a:gd name="T97" fmla="*/ 5517 h 772"/>
              <a:gd name="T98" fmla="*/ 2721 w 1027"/>
              <a:gd name="T99" fmla="*/ 5562 h 772"/>
              <a:gd name="T100" fmla="*/ 2277 w 1027"/>
              <a:gd name="T101" fmla="*/ 5583 h 772"/>
              <a:gd name="T102" fmla="*/ 1697 w 1027"/>
              <a:gd name="T103" fmla="*/ 5575 h 772"/>
              <a:gd name="T104" fmla="*/ 1228 w 1027"/>
              <a:gd name="T105" fmla="*/ 5545 h 772"/>
              <a:gd name="T106" fmla="*/ 974 w 1027"/>
              <a:gd name="T107" fmla="*/ 5530 h 772"/>
              <a:gd name="T108" fmla="*/ 756 w 1027"/>
              <a:gd name="T109" fmla="*/ 5575 h 772"/>
              <a:gd name="T110" fmla="*/ 484 w 1027"/>
              <a:gd name="T111" fmla="*/ 5562 h 772"/>
              <a:gd name="T112" fmla="*/ 250 w 1027"/>
              <a:gd name="T113" fmla="*/ 5545 h 772"/>
              <a:gd name="T114" fmla="*/ 0 w 1027"/>
              <a:gd name="T115" fmla="*/ 5583 h 772"/>
              <a:gd name="T116" fmla="*/ 0 w 1027"/>
              <a:gd name="T117" fmla="*/ 0 h 772"/>
              <a:gd name="T118" fmla="*/ 7610 w 1027"/>
              <a:gd name="T119" fmla="*/ 8 h 7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7"/>
              <a:gd name="T181" fmla="*/ 0 h 772"/>
              <a:gd name="T182" fmla="*/ 1027 w 1027"/>
              <a:gd name="T183" fmla="*/ 772 h 7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7" h="772">
                <a:moveTo>
                  <a:pt x="1009" y="1"/>
                </a:moveTo>
                <a:cubicBezTo>
                  <a:pt x="1009" y="1"/>
                  <a:pt x="1027" y="15"/>
                  <a:pt x="1017" y="32"/>
                </a:cubicBezTo>
                <a:cubicBezTo>
                  <a:pt x="1008" y="48"/>
                  <a:pt x="1022" y="68"/>
                  <a:pt x="1022" y="68"/>
                </a:cubicBezTo>
                <a:cubicBezTo>
                  <a:pt x="1019" y="92"/>
                  <a:pt x="1019" y="92"/>
                  <a:pt x="1019" y="92"/>
                </a:cubicBezTo>
                <a:cubicBezTo>
                  <a:pt x="1008" y="134"/>
                  <a:pt x="1008" y="134"/>
                  <a:pt x="1008" y="134"/>
                </a:cubicBezTo>
                <a:cubicBezTo>
                  <a:pt x="1013" y="151"/>
                  <a:pt x="1013" y="151"/>
                  <a:pt x="1013" y="151"/>
                </a:cubicBezTo>
                <a:cubicBezTo>
                  <a:pt x="1013" y="151"/>
                  <a:pt x="996" y="189"/>
                  <a:pt x="998" y="192"/>
                </a:cubicBezTo>
                <a:cubicBezTo>
                  <a:pt x="1001" y="196"/>
                  <a:pt x="1003" y="216"/>
                  <a:pt x="1003" y="216"/>
                </a:cubicBezTo>
                <a:cubicBezTo>
                  <a:pt x="979" y="228"/>
                  <a:pt x="979" y="228"/>
                  <a:pt x="979" y="228"/>
                </a:cubicBezTo>
                <a:cubicBezTo>
                  <a:pt x="979" y="228"/>
                  <a:pt x="971" y="243"/>
                  <a:pt x="974" y="255"/>
                </a:cubicBezTo>
                <a:cubicBezTo>
                  <a:pt x="978" y="268"/>
                  <a:pt x="981" y="280"/>
                  <a:pt x="981" y="280"/>
                </a:cubicBezTo>
                <a:cubicBezTo>
                  <a:pt x="971" y="297"/>
                  <a:pt x="971" y="297"/>
                  <a:pt x="971" y="297"/>
                </a:cubicBezTo>
                <a:cubicBezTo>
                  <a:pt x="973" y="324"/>
                  <a:pt x="973" y="324"/>
                  <a:pt x="973" y="324"/>
                </a:cubicBezTo>
                <a:cubicBezTo>
                  <a:pt x="970" y="354"/>
                  <a:pt x="970" y="354"/>
                  <a:pt x="970" y="354"/>
                </a:cubicBezTo>
                <a:cubicBezTo>
                  <a:pt x="961" y="368"/>
                  <a:pt x="961" y="368"/>
                  <a:pt x="961" y="368"/>
                </a:cubicBezTo>
                <a:cubicBezTo>
                  <a:pt x="964" y="401"/>
                  <a:pt x="964" y="401"/>
                  <a:pt x="964" y="401"/>
                </a:cubicBezTo>
                <a:cubicBezTo>
                  <a:pt x="960" y="424"/>
                  <a:pt x="960" y="424"/>
                  <a:pt x="960" y="424"/>
                </a:cubicBezTo>
                <a:cubicBezTo>
                  <a:pt x="967" y="447"/>
                  <a:pt x="967" y="447"/>
                  <a:pt x="967" y="447"/>
                </a:cubicBezTo>
                <a:cubicBezTo>
                  <a:pt x="954" y="469"/>
                  <a:pt x="954" y="469"/>
                  <a:pt x="954" y="469"/>
                </a:cubicBezTo>
                <a:cubicBezTo>
                  <a:pt x="951" y="496"/>
                  <a:pt x="951" y="496"/>
                  <a:pt x="951" y="496"/>
                </a:cubicBezTo>
                <a:cubicBezTo>
                  <a:pt x="943" y="510"/>
                  <a:pt x="943" y="510"/>
                  <a:pt x="943" y="510"/>
                </a:cubicBezTo>
                <a:cubicBezTo>
                  <a:pt x="948" y="527"/>
                  <a:pt x="948" y="527"/>
                  <a:pt x="948" y="527"/>
                </a:cubicBezTo>
                <a:cubicBezTo>
                  <a:pt x="942" y="536"/>
                  <a:pt x="942" y="536"/>
                  <a:pt x="942" y="536"/>
                </a:cubicBezTo>
                <a:cubicBezTo>
                  <a:pt x="942" y="536"/>
                  <a:pt x="927" y="540"/>
                  <a:pt x="941" y="568"/>
                </a:cubicBezTo>
                <a:cubicBezTo>
                  <a:pt x="954" y="596"/>
                  <a:pt x="949" y="593"/>
                  <a:pt x="949" y="593"/>
                </a:cubicBezTo>
                <a:cubicBezTo>
                  <a:pt x="957" y="606"/>
                  <a:pt x="957" y="606"/>
                  <a:pt x="957" y="606"/>
                </a:cubicBezTo>
                <a:cubicBezTo>
                  <a:pt x="964" y="631"/>
                  <a:pt x="964" y="631"/>
                  <a:pt x="964" y="631"/>
                </a:cubicBezTo>
                <a:cubicBezTo>
                  <a:pt x="964" y="631"/>
                  <a:pt x="970" y="647"/>
                  <a:pt x="977" y="650"/>
                </a:cubicBezTo>
                <a:cubicBezTo>
                  <a:pt x="985" y="654"/>
                  <a:pt x="990" y="674"/>
                  <a:pt x="990" y="674"/>
                </a:cubicBezTo>
                <a:cubicBezTo>
                  <a:pt x="990" y="674"/>
                  <a:pt x="984" y="696"/>
                  <a:pt x="980" y="694"/>
                </a:cubicBezTo>
                <a:cubicBezTo>
                  <a:pt x="975" y="691"/>
                  <a:pt x="944" y="705"/>
                  <a:pt x="944" y="705"/>
                </a:cubicBezTo>
                <a:cubicBezTo>
                  <a:pt x="944" y="705"/>
                  <a:pt x="924" y="714"/>
                  <a:pt x="920" y="712"/>
                </a:cubicBezTo>
                <a:cubicBezTo>
                  <a:pt x="916" y="710"/>
                  <a:pt x="896" y="697"/>
                  <a:pt x="877" y="711"/>
                </a:cubicBezTo>
                <a:cubicBezTo>
                  <a:pt x="857" y="726"/>
                  <a:pt x="846" y="734"/>
                  <a:pt x="846" y="734"/>
                </a:cubicBezTo>
                <a:cubicBezTo>
                  <a:pt x="817" y="745"/>
                  <a:pt x="817" y="745"/>
                  <a:pt x="817" y="745"/>
                </a:cubicBezTo>
                <a:cubicBezTo>
                  <a:pt x="792" y="746"/>
                  <a:pt x="792" y="746"/>
                  <a:pt x="792" y="746"/>
                </a:cubicBezTo>
                <a:cubicBezTo>
                  <a:pt x="792" y="746"/>
                  <a:pt x="789" y="740"/>
                  <a:pt x="767" y="753"/>
                </a:cubicBezTo>
                <a:cubicBezTo>
                  <a:pt x="744" y="766"/>
                  <a:pt x="742" y="759"/>
                  <a:pt x="742" y="759"/>
                </a:cubicBezTo>
                <a:cubicBezTo>
                  <a:pt x="723" y="764"/>
                  <a:pt x="723" y="764"/>
                  <a:pt x="723" y="764"/>
                </a:cubicBezTo>
                <a:cubicBezTo>
                  <a:pt x="693" y="757"/>
                  <a:pt x="693" y="757"/>
                  <a:pt x="693" y="757"/>
                </a:cubicBezTo>
                <a:cubicBezTo>
                  <a:pt x="693" y="757"/>
                  <a:pt x="666" y="745"/>
                  <a:pt x="644" y="758"/>
                </a:cubicBezTo>
                <a:cubicBezTo>
                  <a:pt x="621" y="772"/>
                  <a:pt x="622" y="756"/>
                  <a:pt x="622" y="756"/>
                </a:cubicBezTo>
                <a:cubicBezTo>
                  <a:pt x="605" y="746"/>
                  <a:pt x="605" y="746"/>
                  <a:pt x="605" y="746"/>
                </a:cubicBezTo>
                <a:cubicBezTo>
                  <a:pt x="605" y="746"/>
                  <a:pt x="580" y="723"/>
                  <a:pt x="562" y="735"/>
                </a:cubicBezTo>
                <a:cubicBezTo>
                  <a:pt x="545" y="747"/>
                  <a:pt x="547" y="739"/>
                  <a:pt x="542" y="735"/>
                </a:cubicBezTo>
                <a:cubicBezTo>
                  <a:pt x="536" y="732"/>
                  <a:pt x="519" y="722"/>
                  <a:pt x="512" y="731"/>
                </a:cubicBezTo>
                <a:cubicBezTo>
                  <a:pt x="504" y="740"/>
                  <a:pt x="489" y="735"/>
                  <a:pt x="489" y="735"/>
                </a:cubicBezTo>
                <a:cubicBezTo>
                  <a:pt x="464" y="728"/>
                  <a:pt x="464" y="728"/>
                  <a:pt x="464" y="728"/>
                </a:cubicBezTo>
                <a:cubicBezTo>
                  <a:pt x="415" y="732"/>
                  <a:pt x="415" y="732"/>
                  <a:pt x="415" y="732"/>
                </a:cubicBezTo>
                <a:cubicBezTo>
                  <a:pt x="361" y="738"/>
                  <a:pt x="361" y="738"/>
                  <a:pt x="361" y="738"/>
                </a:cubicBezTo>
                <a:cubicBezTo>
                  <a:pt x="302" y="741"/>
                  <a:pt x="302" y="741"/>
                  <a:pt x="302" y="741"/>
                </a:cubicBezTo>
                <a:cubicBezTo>
                  <a:pt x="225" y="740"/>
                  <a:pt x="225" y="740"/>
                  <a:pt x="225" y="740"/>
                </a:cubicBezTo>
                <a:cubicBezTo>
                  <a:pt x="163" y="736"/>
                  <a:pt x="163" y="736"/>
                  <a:pt x="163" y="736"/>
                </a:cubicBezTo>
                <a:cubicBezTo>
                  <a:pt x="129" y="734"/>
                  <a:pt x="129" y="734"/>
                  <a:pt x="129" y="734"/>
                </a:cubicBezTo>
                <a:cubicBezTo>
                  <a:pt x="100" y="740"/>
                  <a:pt x="100" y="740"/>
                  <a:pt x="100" y="740"/>
                </a:cubicBezTo>
                <a:cubicBezTo>
                  <a:pt x="64" y="738"/>
                  <a:pt x="64" y="738"/>
                  <a:pt x="64" y="738"/>
                </a:cubicBezTo>
                <a:cubicBezTo>
                  <a:pt x="33" y="736"/>
                  <a:pt x="33" y="736"/>
                  <a:pt x="33" y="736"/>
                </a:cubicBezTo>
                <a:cubicBezTo>
                  <a:pt x="0" y="741"/>
                  <a:pt x="0" y="741"/>
                  <a:pt x="0" y="741"/>
                </a:cubicBezTo>
                <a:cubicBezTo>
                  <a:pt x="0" y="0"/>
                  <a:pt x="0" y="0"/>
                  <a:pt x="0" y="0"/>
                </a:cubicBezTo>
                <a:lnTo>
                  <a:pt x="1009" y="1"/>
                </a:lnTo>
                <a:close/>
              </a:path>
            </a:pathLst>
          </a:custGeom>
          <a:solidFill>
            <a:srgbClr val="808080">
              <a:lumMod val="20000"/>
              <a:lumOff val="80000"/>
            </a:srgbClr>
          </a:solidFill>
          <a:ln w="6350">
            <a:solidFill>
              <a:srgbClr val="91B0FF">
                <a:alpha val="75000"/>
              </a:srgbClr>
            </a:solidFill>
            <a:miter lim="800000"/>
            <a:headEnd/>
            <a:tailEnd/>
          </a:ln>
          <a:effectLst>
            <a:outerShdw blurRad="50800" dist="38100" dir="2700000" algn="tl" rotWithShape="0">
              <a:prstClr val="black">
                <a:alpha val="40000"/>
              </a:prstClr>
            </a:outerShdw>
          </a:effectLst>
        </p:spPr>
        <p:txBody>
          <a:bodyPr/>
          <a:lstStyle/>
          <a:p>
            <a:pPr marL="0" marR="0" lvl="0" indent="339725"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endParaRPr>
          </a:p>
        </p:txBody>
      </p:sp>
      <p:pic>
        <p:nvPicPr>
          <p:cNvPr id="53" name="Picture 52" descr="kenya.png"/>
          <p:cNvPicPr>
            <a:picLocks/>
          </p:cNvPicPr>
          <p:nvPr/>
        </p:nvPicPr>
        <p:blipFill>
          <a:blip r:embed="rId5">
            <a:extLst>
              <a:ext uri="{28A0092B-C50C-407E-A947-70E740481C1C}">
                <a14:useLocalDpi xmlns:a14="http://schemas.microsoft.com/office/drawing/2010/main" val="0"/>
              </a:ext>
            </a:extLst>
          </a:blip>
          <a:stretch>
            <a:fillRect/>
          </a:stretch>
        </p:blipFill>
        <p:spPr>
          <a:xfrm>
            <a:off x="6189360" y="4529330"/>
            <a:ext cx="432000" cy="288000"/>
          </a:xfrm>
          <a:prstGeom prst="rect">
            <a:avLst/>
          </a:prstGeom>
        </p:spPr>
      </p:pic>
      <p:pic>
        <p:nvPicPr>
          <p:cNvPr id="56" name="Picture 55" descr="ethiopia.png"/>
          <p:cNvPicPr>
            <a:picLocks/>
          </p:cNvPicPr>
          <p:nvPr/>
        </p:nvPicPr>
        <p:blipFill>
          <a:blip r:embed="rId4">
            <a:extLst>
              <a:ext uri="{28A0092B-C50C-407E-A947-70E740481C1C}">
                <a14:useLocalDpi xmlns:a14="http://schemas.microsoft.com/office/drawing/2010/main" val="0"/>
              </a:ext>
            </a:extLst>
          </a:blip>
          <a:stretch>
            <a:fillRect/>
          </a:stretch>
        </p:blipFill>
        <p:spPr>
          <a:xfrm>
            <a:off x="3504998" y="1551785"/>
            <a:ext cx="430491" cy="287995"/>
          </a:xfrm>
          <a:prstGeom prst="rect">
            <a:avLst/>
          </a:prstGeom>
        </p:spPr>
      </p:pic>
      <p:sp>
        <p:nvSpPr>
          <p:cNvPr id="57" name="Rectangle 14"/>
          <p:cNvSpPr>
            <a:spLocks noChangeArrowheads="1"/>
          </p:cNvSpPr>
          <p:nvPr/>
        </p:nvSpPr>
        <p:spPr bwMode="gray">
          <a:xfrm>
            <a:off x="318782" y="6489528"/>
            <a:ext cx="8439324" cy="302393"/>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6350" cap="rnd" algn="ctr">
                <a:solidFill>
                  <a:srgbClr val="ADABA1"/>
                </a:solidFill>
                <a:miter lim="800000"/>
                <a:headEnd/>
                <a:tailEnd/>
              </a14:hiddenLine>
            </a:ext>
          </a:extLst>
        </p:spPr>
        <p:txBody>
          <a:bodyPr wrap="square" lIns="0" tIns="0" rIns="0" bIns="0" anchor="b" anchorCtr="0">
            <a:noAutofit/>
          </a:bodyPr>
          <a:lstStyle/>
          <a:p>
            <a:pPr>
              <a:lnSpc>
                <a:spcPct val="90000"/>
              </a:lnSpc>
            </a:pPr>
            <a:r>
              <a:rPr lang="ru-RU" sz="1200" dirty="0">
                <a:latin typeface="Arial"/>
              </a:rPr>
              <a:t>*  </a:t>
            </a:r>
            <a:r>
              <a:rPr lang="ru-RU" sz="1200" b="1" dirty="0"/>
              <a:t>- Тарифы, установленные для средних отраслей производства </a:t>
            </a:r>
            <a:endParaRPr lang="en-GB" sz="1200" b="1" dirty="0"/>
          </a:p>
          <a:p>
            <a:pPr>
              <a:lnSpc>
                <a:spcPct val="90000"/>
              </a:lnSpc>
            </a:pPr>
            <a:r>
              <a:rPr lang="en-GB" sz="1200" b="1" dirty="0"/>
              <a:t>** </a:t>
            </a:r>
            <a:r>
              <a:rPr lang="ru-RU" sz="1200" b="1" dirty="0"/>
              <a:t>- отправление в Амстердам</a:t>
            </a:r>
            <a:r>
              <a:rPr lang="en-GB" sz="1200" b="1" dirty="0"/>
              <a:t> </a:t>
            </a:r>
            <a:r>
              <a:rPr lang="ru-RU" sz="1200" b="1" dirty="0"/>
              <a:t> 		 *** - среди стран южнее Сахары 		**** - согласно оценке агентства </a:t>
            </a:r>
            <a:r>
              <a:rPr lang="en-US" sz="1200" b="1" dirty="0"/>
              <a:t>S&amp;P</a:t>
            </a:r>
            <a:r>
              <a:rPr lang="ru-RU" sz="1200" b="1" dirty="0"/>
              <a:t> </a:t>
            </a:r>
            <a:r>
              <a:rPr lang="ru-RU" sz="1200" dirty="0"/>
              <a:t>	</a:t>
            </a:r>
            <a:endParaRPr lang="en-GB" sz="1200" dirty="0">
              <a:latin typeface="Arial"/>
            </a:endParaRPr>
          </a:p>
        </p:txBody>
      </p:sp>
      <p:sp>
        <p:nvSpPr>
          <p:cNvPr id="58" name="TextBox 57"/>
          <p:cNvSpPr txBox="1"/>
          <p:nvPr/>
        </p:nvSpPr>
        <p:spPr>
          <a:xfrm>
            <a:off x="860245" y="3375521"/>
            <a:ext cx="2694161" cy="738664"/>
          </a:xfrm>
          <a:prstGeom prst="rect">
            <a:avLst/>
          </a:prstGeom>
          <a:noFill/>
        </p:spPr>
        <p:txBody>
          <a:bodyPr wrap="square" rtlCol="0">
            <a:spAutoFit/>
          </a:bodyPr>
          <a:lstStyle/>
          <a:p>
            <a:r>
              <a:rPr lang="ru-RU" sz="1400" b="1" dirty="0"/>
              <a:t>Легкость ведения бизнеса***</a:t>
            </a:r>
            <a:r>
              <a:rPr lang="en-US" sz="1400" b="1" dirty="0"/>
              <a:t>: </a:t>
            </a:r>
            <a:r>
              <a:rPr lang="en-US" sz="1400" dirty="0"/>
              <a:t>2</a:t>
            </a:r>
            <a:endParaRPr lang="ru-RU" sz="1400" baseline="30000" dirty="0"/>
          </a:p>
          <a:p>
            <a:r>
              <a:rPr lang="ru-RU" sz="1400" b="1" dirty="0"/>
              <a:t>Кредитный рейтинг****</a:t>
            </a:r>
            <a:r>
              <a:rPr lang="en-US" sz="1400" b="1" dirty="0"/>
              <a:t>:</a:t>
            </a:r>
            <a:r>
              <a:rPr lang="en-US" sz="1400" dirty="0"/>
              <a:t> B+</a:t>
            </a:r>
          </a:p>
          <a:p>
            <a:r>
              <a:rPr lang="ru-RU" sz="1400" b="1" dirty="0"/>
              <a:t>Конкурентоспособность***</a:t>
            </a:r>
            <a:r>
              <a:rPr lang="en-US" sz="1400" b="1" dirty="0"/>
              <a:t>: </a:t>
            </a:r>
            <a:r>
              <a:rPr lang="en-US" sz="1400" dirty="0"/>
              <a:t>3</a:t>
            </a:r>
          </a:p>
        </p:txBody>
      </p:sp>
      <p:sp>
        <p:nvSpPr>
          <p:cNvPr id="59" name="TextBox 58"/>
          <p:cNvSpPr txBox="1"/>
          <p:nvPr/>
        </p:nvSpPr>
        <p:spPr>
          <a:xfrm>
            <a:off x="3554405" y="3373716"/>
            <a:ext cx="2545441" cy="738664"/>
          </a:xfrm>
          <a:prstGeom prst="rect">
            <a:avLst/>
          </a:prstGeom>
          <a:noFill/>
        </p:spPr>
        <p:txBody>
          <a:bodyPr wrap="square" rtlCol="0">
            <a:spAutoFit/>
          </a:bodyPr>
          <a:lstStyle/>
          <a:p>
            <a:r>
              <a:rPr lang="ru-RU" sz="1400" b="1" dirty="0"/>
              <a:t>Легкость ведения бизнеса</a:t>
            </a:r>
            <a:r>
              <a:rPr lang="en-US" sz="1400" b="1" dirty="0"/>
              <a:t>: </a:t>
            </a:r>
            <a:r>
              <a:rPr lang="en-US" sz="1400" dirty="0"/>
              <a:t>29</a:t>
            </a:r>
          </a:p>
          <a:p>
            <a:r>
              <a:rPr lang="ru-RU" sz="1400" b="1" dirty="0"/>
              <a:t>Кредитный рейтинг</a:t>
            </a:r>
            <a:r>
              <a:rPr lang="en-US" sz="1400" b="1" dirty="0"/>
              <a:t>:</a:t>
            </a:r>
            <a:r>
              <a:rPr lang="en-US" sz="1400" dirty="0"/>
              <a:t> B</a:t>
            </a:r>
          </a:p>
          <a:p>
            <a:r>
              <a:rPr lang="ru-RU" sz="1400" b="1" dirty="0"/>
              <a:t>Конкурентоспособность</a:t>
            </a:r>
            <a:r>
              <a:rPr lang="en-US" sz="1400" b="1" dirty="0"/>
              <a:t>: </a:t>
            </a:r>
            <a:r>
              <a:rPr lang="en-US" sz="1400" dirty="0"/>
              <a:t>10</a:t>
            </a:r>
          </a:p>
        </p:txBody>
      </p:sp>
      <p:sp>
        <p:nvSpPr>
          <p:cNvPr id="61" name="TextBox 60"/>
          <p:cNvSpPr txBox="1"/>
          <p:nvPr/>
        </p:nvSpPr>
        <p:spPr>
          <a:xfrm>
            <a:off x="862652" y="4843361"/>
            <a:ext cx="2826025" cy="738664"/>
          </a:xfrm>
          <a:prstGeom prst="rect">
            <a:avLst/>
          </a:prstGeom>
          <a:noFill/>
        </p:spPr>
        <p:txBody>
          <a:bodyPr wrap="square" rtlCol="0">
            <a:spAutoFit/>
          </a:bodyPr>
          <a:lstStyle/>
          <a:p>
            <a:r>
              <a:rPr lang="ru-RU" sz="1400" b="1" dirty="0"/>
              <a:t>Уровень грамотности</a:t>
            </a:r>
            <a:r>
              <a:rPr lang="en-US" sz="1400" b="1" dirty="0"/>
              <a:t>:</a:t>
            </a:r>
            <a:r>
              <a:rPr lang="en-US" sz="1400" dirty="0"/>
              <a:t> 70.5%</a:t>
            </a:r>
          </a:p>
          <a:p>
            <a:r>
              <a:rPr lang="ru-RU" sz="1400" b="1" dirty="0" err="1"/>
              <a:t>Физич</a:t>
            </a:r>
            <a:r>
              <a:rPr lang="ru-RU" sz="1400" b="1" dirty="0"/>
              <a:t>. безопасность</a:t>
            </a:r>
            <a:r>
              <a:rPr lang="en-US" sz="1400" b="1" dirty="0"/>
              <a:t>: </a:t>
            </a:r>
            <a:r>
              <a:rPr lang="en-US" sz="1400" dirty="0"/>
              <a:t>5 (</a:t>
            </a:r>
            <a:r>
              <a:rPr lang="ru-RU" sz="1400" dirty="0"/>
              <a:t>в мире</a:t>
            </a:r>
            <a:r>
              <a:rPr lang="en-US" sz="1400" dirty="0"/>
              <a:t>)</a:t>
            </a:r>
          </a:p>
          <a:p>
            <a:r>
              <a:rPr lang="ru-RU" sz="1400" b="1" dirty="0"/>
              <a:t>Экономическая свобода</a:t>
            </a:r>
            <a:r>
              <a:rPr lang="en-US" sz="1400" b="1" dirty="0"/>
              <a:t>:</a:t>
            </a:r>
            <a:r>
              <a:rPr lang="en-US" sz="1400" dirty="0"/>
              <a:t> 51</a:t>
            </a:r>
          </a:p>
        </p:txBody>
      </p:sp>
      <p:sp>
        <p:nvSpPr>
          <p:cNvPr id="36" name="Freeform 38" descr="textur5"/>
          <p:cNvSpPr>
            <a:spLocks/>
          </p:cNvSpPr>
          <p:nvPr/>
        </p:nvSpPr>
        <p:spPr bwMode="auto">
          <a:xfrm>
            <a:off x="6202478" y="3111257"/>
            <a:ext cx="2697480" cy="1233087"/>
          </a:xfrm>
          <a:custGeom>
            <a:avLst/>
            <a:gdLst>
              <a:gd name="T0" fmla="*/ 7610 w 1027"/>
              <a:gd name="T1" fmla="*/ 8 h 772"/>
              <a:gd name="T2" fmla="*/ 7668 w 1027"/>
              <a:gd name="T3" fmla="*/ 242 h 772"/>
              <a:gd name="T4" fmla="*/ 7710 w 1027"/>
              <a:gd name="T5" fmla="*/ 514 h 772"/>
              <a:gd name="T6" fmla="*/ 7688 w 1027"/>
              <a:gd name="T7" fmla="*/ 691 h 772"/>
              <a:gd name="T8" fmla="*/ 7605 w 1027"/>
              <a:gd name="T9" fmla="*/ 1011 h 772"/>
              <a:gd name="T10" fmla="*/ 7643 w 1027"/>
              <a:gd name="T11" fmla="*/ 1137 h 772"/>
              <a:gd name="T12" fmla="*/ 7529 w 1027"/>
              <a:gd name="T13" fmla="*/ 1446 h 772"/>
              <a:gd name="T14" fmla="*/ 7564 w 1027"/>
              <a:gd name="T15" fmla="*/ 1627 h 772"/>
              <a:gd name="T16" fmla="*/ 7383 w 1027"/>
              <a:gd name="T17" fmla="*/ 1718 h 772"/>
              <a:gd name="T18" fmla="*/ 7347 w 1027"/>
              <a:gd name="T19" fmla="*/ 1919 h 772"/>
              <a:gd name="T20" fmla="*/ 7401 w 1027"/>
              <a:gd name="T21" fmla="*/ 2111 h 772"/>
              <a:gd name="T22" fmla="*/ 7325 w 1027"/>
              <a:gd name="T23" fmla="*/ 2237 h 772"/>
              <a:gd name="T24" fmla="*/ 7342 w 1027"/>
              <a:gd name="T25" fmla="*/ 2442 h 772"/>
              <a:gd name="T26" fmla="*/ 7320 w 1027"/>
              <a:gd name="T27" fmla="*/ 2666 h 772"/>
              <a:gd name="T28" fmla="*/ 7250 w 1027"/>
              <a:gd name="T29" fmla="*/ 2775 h 772"/>
              <a:gd name="T30" fmla="*/ 7272 w 1027"/>
              <a:gd name="T31" fmla="*/ 3019 h 772"/>
              <a:gd name="T32" fmla="*/ 7242 w 1027"/>
              <a:gd name="T33" fmla="*/ 3193 h 772"/>
              <a:gd name="T34" fmla="*/ 7297 w 1027"/>
              <a:gd name="T35" fmla="*/ 3370 h 772"/>
              <a:gd name="T36" fmla="*/ 7196 w 1027"/>
              <a:gd name="T37" fmla="*/ 3532 h 772"/>
              <a:gd name="T38" fmla="*/ 7174 w 1027"/>
              <a:gd name="T39" fmla="*/ 3738 h 772"/>
              <a:gd name="T40" fmla="*/ 7113 w 1027"/>
              <a:gd name="T41" fmla="*/ 3842 h 772"/>
              <a:gd name="T42" fmla="*/ 7151 w 1027"/>
              <a:gd name="T43" fmla="*/ 3970 h 772"/>
              <a:gd name="T44" fmla="*/ 7105 w 1027"/>
              <a:gd name="T45" fmla="*/ 4037 h 772"/>
              <a:gd name="T46" fmla="*/ 7096 w 1027"/>
              <a:gd name="T47" fmla="*/ 4279 h 772"/>
              <a:gd name="T48" fmla="*/ 7159 w 1027"/>
              <a:gd name="T49" fmla="*/ 4467 h 772"/>
              <a:gd name="T50" fmla="*/ 7217 w 1027"/>
              <a:gd name="T51" fmla="*/ 4564 h 772"/>
              <a:gd name="T52" fmla="*/ 7272 w 1027"/>
              <a:gd name="T53" fmla="*/ 4752 h 772"/>
              <a:gd name="T54" fmla="*/ 7368 w 1027"/>
              <a:gd name="T55" fmla="*/ 4897 h 772"/>
              <a:gd name="T56" fmla="*/ 7471 w 1027"/>
              <a:gd name="T57" fmla="*/ 5081 h 772"/>
              <a:gd name="T58" fmla="*/ 7391 w 1027"/>
              <a:gd name="T59" fmla="*/ 5229 h 772"/>
              <a:gd name="T60" fmla="*/ 7120 w 1027"/>
              <a:gd name="T61" fmla="*/ 5311 h 772"/>
              <a:gd name="T62" fmla="*/ 6941 w 1027"/>
              <a:gd name="T63" fmla="*/ 5366 h 772"/>
              <a:gd name="T64" fmla="*/ 6614 w 1027"/>
              <a:gd name="T65" fmla="*/ 5358 h 772"/>
              <a:gd name="T66" fmla="*/ 6380 w 1027"/>
              <a:gd name="T67" fmla="*/ 5530 h 772"/>
              <a:gd name="T68" fmla="*/ 6163 w 1027"/>
              <a:gd name="T69" fmla="*/ 5610 h 772"/>
              <a:gd name="T70" fmla="*/ 5976 w 1027"/>
              <a:gd name="T71" fmla="*/ 5621 h 772"/>
              <a:gd name="T72" fmla="*/ 5784 w 1027"/>
              <a:gd name="T73" fmla="*/ 5676 h 772"/>
              <a:gd name="T74" fmla="*/ 5597 w 1027"/>
              <a:gd name="T75" fmla="*/ 5717 h 772"/>
              <a:gd name="T76" fmla="*/ 5452 w 1027"/>
              <a:gd name="T77" fmla="*/ 5755 h 772"/>
              <a:gd name="T78" fmla="*/ 5227 w 1027"/>
              <a:gd name="T79" fmla="*/ 5704 h 772"/>
              <a:gd name="T80" fmla="*/ 4856 w 1027"/>
              <a:gd name="T81" fmla="*/ 5712 h 772"/>
              <a:gd name="T82" fmla="*/ 4693 w 1027"/>
              <a:gd name="T83" fmla="*/ 5693 h 772"/>
              <a:gd name="T84" fmla="*/ 4564 w 1027"/>
              <a:gd name="T85" fmla="*/ 5621 h 772"/>
              <a:gd name="T86" fmla="*/ 4238 w 1027"/>
              <a:gd name="T87" fmla="*/ 5538 h 772"/>
              <a:gd name="T88" fmla="*/ 4087 w 1027"/>
              <a:gd name="T89" fmla="*/ 5538 h 772"/>
              <a:gd name="T90" fmla="*/ 3865 w 1027"/>
              <a:gd name="T91" fmla="*/ 5505 h 772"/>
              <a:gd name="T92" fmla="*/ 3686 w 1027"/>
              <a:gd name="T93" fmla="*/ 5538 h 772"/>
              <a:gd name="T94" fmla="*/ 3498 w 1027"/>
              <a:gd name="T95" fmla="*/ 5484 h 772"/>
              <a:gd name="T96" fmla="*/ 3131 w 1027"/>
              <a:gd name="T97" fmla="*/ 5517 h 772"/>
              <a:gd name="T98" fmla="*/ 2721 w 1027"/>
              <a:gd name="T99" fmla="*/ 5562 h 772"/>
              <a:gd name="T100" fmla="*/ 2277 w 1027"/>
              <a:gd name="T101" fmla="*/ 5583 h 772"/>
              <a:gd name="T102" fmla="*/ 1697 w 1027"/>
              <a:gd name="T103" fmla="*/ 5575 h 772"/>
              <a:gd name="T104" fmla="*/ 1228 w 1027"/>
              <a:gd name="T105" fmla="*/ 5545 h 772"/>
              <a:gd name="T106" fmla="*/ 974 w 1027"/>
              <a:gd name="T107" fmla="*/ 5530 h 772"/>
              <a:gd name="T108" fmla="*/ 756 w 1027"/>
              <a:gd name="T109" fmla="*/ 5575 h 772"/>
              <a:gd name="T110" fmla="*/ 484 w 1027"/>
              <a:gd name="T111" fmla="*/ 5562 h 772"/>
              <a:gd name="T112" fmla="*/ 250 w 1027"/>
              <a:gd name="T113" fmla="*/ 5545 h 772"/>
              <a:gd name="T114" fmla="*/ 0 w 1027"/>
              <a:gd name="T115" fmla="*/ 5583 h 772"/>
              <a:gd name="T116" fmla="*/ 0 w 1027"/>
              <a:gd name="T117" fmla="*/ 0 h 772"/>
              <a:gd name="T118" fmla="*/ 7610 w 1027"/>
              <a:gd name="T119" fmla="*/ 8 h 7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7"/>
              <a:gd name="T181" fmla="*/ 0 h 772"/>
              <a:gd name="T182" fmla="*/ 1027 w 1027"/>
              <a:gd name="T183" fmla="*/ 772 h 7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7" h="772">
                <a:moveTo>
                  <a:pt x="1009" y="1"/>
                </a:moveTo>
                <a:cubicBezTo>
                  <a:pt x="1009" y="1"/>
                  <a:pt x="1027" y="15"/>
                  <a:pt x="1017" y="32"/>
                </a:cubicBezTo>
                <a:cubicBezTo>
                  <a:pt x="1008" y="48"/>
                  <a:pt x="1022" y="68"/>
                  <a:pt x="1022" y="68"/>
                </a:cubicBezTo>
                <a:cubicBezTo>
                  <a:pt x="1019" y="92"/>
                  <a:pt x="1019" y="92"/>
                  <a:pt x="1019" y="92"/>
                </a:cubicBezTo>
                <a:cubicBezTo>
                  <a:pt x="1008" y="134"/>
                  <a:pt x="1008" y="134"/>
                  <a:pt x="1008" y="134"/>
                </a:cubicBezTo>
                <a:cubicBezTo>
                  <a:pt x="1013" y="151"/>
                  <a:pt x="1013" y="151"/>
                  <a:pt x="1013" y="151"/>
                </a:cubicBezTo>
                <a:cubicBezTo>
                  <a:pt x="1013" y="151"/>
                  <a:pt x="996" y="189"/>
                  <a:pt x="998" y="192"/>
                </a:cubicBezTo>
                <a:cubicBezTo>
                  <a:pt x="1001" y="196"/>
                  <a:pt x="1003" y="216"/>
                  <a:pt x="1003" y="216"/>
                </a:cubicBezTo>
                <a:cubicBezTo>
                  <a:pt x="979" y="228"/>
                  <a:pt x="979" y="228"/>
                  <a:pt x="979" y="228"/>
                </a:cubicBezTo>
                <a:cubicBezTo>
                  <a:pt x="979" y="228"/>
                  <a:pt x="971" y="243"/>
                  <a:pt x="974" y="255"/>
                </a:cubicBezTo>
                <a:cubicBezTo>
                  <a:pt x="978" y="268"/>
                  <a:pt x="981" y="280"/>
                  <a:pt x="981" y="280"/>
                </a:cubicBezTo>
                <a:cubicBezTo>
                  <a:pt x="971" y="297"/>
                  <a:pt x="971" y="297"/>
                  <a:pt x="971" y="297"/>
                </a:cubicBezTo>
                <a:cubicBezTo>
                  <a:pt x="973" y="324"/>
                  <a:pt x="973" y="324"/>
                  <a:pt x="973" y="324"/>
                </a:cubicBezTo>
                <a:cubicBezTo>
                  <a:pt x="970" y="354"/>
                  <a:pt x="970" y="354"/>
                  <a:pt x="970" y="354"/>
                </a:cubicBezTo>
                <a:cubicBezTo>
                  <a:pt x="961" y="368"/>
                  <a:pt x="961" y="368"/>
                  <a:pt x="961" y="368"/>
                </a:cubicBezTo>
                <a:cubicBezTo>
                  <a:pt x="964" y="401"/>
                  <a:pt x="964" y="401"/>
                  <a:pt x="964" y="401"/>
                </a:cubicBezTo>
                <a:cubicBezTo>
                  <a:pt x="960" y="424"/>
                  <a:pt x="960" y="424"/>
                  <a:pt x="960" y="424"/>
                </a:cubicBezTo>
                <a:cubicBezTo>
                  <a:pt x="967" y="447"/>
                  <a:pt x="967" y="447"/>
                  <a:pt x="967" y="447"/>
                </a:cubicBezTo>
                <a:cubicBezTo>
                  <a:pt x="954" y="469"/>
                  <a:pt x="954" y="469"/>
                  <a:pt x="954" y="469"/>
                </a:cubicBezTo>
                <a:cubicBezTo>
                  <a:pt x="951" y="496"/>
                  <a:pt x="951" y="496"/>
                  <a:pt x="951" y="496"/>
                </a:cubicBezTo>
                <a:cubicBezTo>
                  <a:pt x="943" y="510"/>
                  <a:pt x="943" y="510"/>
                  <a:pt x="943" y="510"/>
                </a:cubicBezTo>
                <a:cubicBezTo>
                  <a:pt x="948" y="527"/>
                  <a:pt x="948" y="527"/>
                  <a:pt x="948" y="527"/>
                </a:cubicBezTo>
                <a:cubicBezTo>
                  <a:pt x="942" y="536"/>
                  <a:pt x="942" y="536"/>
                  <a:pt x="942" y="536"/>
                </a:cubicBezTo>
                <a:cubicBezTo>
                  <a:pt x="942" y="536"/>
                  <a:pt x="927" y="540"/>
                  <a:pt x="941" y="568"/>
                </a:cubicBezTo>
                <a:cubicBezTo>
                  <a:pt x="954" y="596"/>
                  <a:pt x="949" y="593"/>
                  <a:pt x="949" y="593"/>
                </a:cubicBezTo>
                <a:cubicBezTo>
                  <a:pt x="957" y="606"/>
                  <a:pt x="957" y="606"/>
                  <a:pt x="957" y="606"/>
                </a:cubicBezTo>
                <a:cubicBezTo>
                  <a:pt x="964" y="631"/>
                  <a:pt x="964" y="631"/>
                  <a:pt x="964" y="631"/>
                </a:cubicBezTo>
                <a:cubicBezTo>
                  <a:pt x="964" y="631"/>
                  <a:pt x="970" y="647"/>
                  <a:pt x="977" y="650"/>
                </a:cubicBezTo>
                <a:cubicBezTo>
                  <a:pt x="985" y="654"/>
                  <a:pt x="990" y="674"/>
                  <a:pt x="990" y="674"/>
                </a:cubicBezTo>
                <a:cubicBezTo>
                  <a:pt x="990" y="674"/>
                  <a:pt x="984" y="696"/>
                  <a:pt x="980" y="694"/>
                </a:cubicBezTo>
                <a:cubicBezTo>
                  <a:pt x="975" y="691"/>
                  <a:pt x="944" y="705"/>
                  <a:pt x="944" y="705"/>
                </a:cubicBezTo>
                <a:cubicBezTo>
                  <a:pt x="944" y="705"/>
                  <a:pt x="924" y="714"/>
                  <a:pt x="920" y="712"/>
                </a:cubicBezTo>
                <a:cubicBezTo>
                  <a:pt x="916" y="710"/>
                  <a:pt x="896" y="697"/>
                  <a:pt x="877" y="711"/>
                </a:cubicBezTo>
                <a:cubicBezTo>
                  <a:pt x="857" y="726"/>
                  <a:pt x="846" y="734"/>
                  <a:pt x="846" y="734"/>
                </a:cubicBezTo>
                <a:cubicBezTo>
                  <a:pt x="817" y="745"/>
                  <a:pt x="817" y="745"/>
                  <a:pt x="817" y="745"/>
                </a:cubicBezTo>
                <a:cubicBezTo>
                  <a:pt x="792" y="746"/>
                  <a:pt x="792" y="746"/>
                  <a:pt x="792" y="746"/>
                </a:cubicBezTo>
                <a:cubicBezTo>
                  <a:pt x="792" y="746"/>
                  <a:pt x="789" y="740"/>
                  <a:pt x="767" y="753"/>
                </a:cubicBezTo>
                <a:cubicBezTo>
                  <a:pt x="744" y="766"/>
                  <a:pt x="742" y="759"/>
                  <a:pt x="742" y="759"/>
                </a:cubicBezTo>
                <a:cubicBezTo>
                  <a:pt x="723" y="764"/>
                  <a:pt x="723" y="764"/>
                  <a:pt x="723" y="764"/>
                </a:cubicBezTo>
                <a:cubicBezTo>
                  <a:pt x="693" y="757"/>
                  <a:pt x="693" y="757"/>
                  <a:pt x="693" y="757"/>
                </a:cubicBezTo>
                <a:cubicBezTo>
                  <a:pt x="693" y="757"/>
                  <a:pt x="666" y="745"/>
                  <a:pt x="644" y="758"/>
                </a:cubicBezTo>
                <a:cubicBezTo>
                  <a:pt x="621" y="772"/>
                  <a:pt x="622" y="756"/>
                  <a:pt x="622" y="756"/>
                </a:cubicBezTo>
                <a:cubicBezTo>
                  <a:pt x="605" y="746"/>
                  <a:pt x="605" y="746"/>
                  <a:pt x="605" y="746"/>
                </a:cubicBezTo>
                <a:cubicBezTo>
                  <a:pt x="605" y="746"/>
                  <a:pt x="580" y="723"/>
                  <a:pt x="562" y="735"/>
                </a:cubicBezTo>
                <a:cubicBezTo>
                  <a:pt x="545" y="747"/>
                  <a:pt x="547" y="739"/>
                  <a:pt x="542" y="735"/>
                </a:cubicBezTo>
                <a:cubicBezTo>
                  <a:pt x="536" y="732"/>
                  <a:pt x="519" y="722"/>
                  <a:pt x="512" y="731"/>
                </a:cubicBezTo>
                <a:cubicBezTo>
                  <a:pt x="504" y="740"/>
                  <a:pt x="489" y="735"/>
                  <a:pt x="489" y="735"/>
                </a:cubicBezTo>
                <a:cubicBezTo>
                  <a:pt x="464" y="728"/>
                  <a:pt x="464" y="728"/>
                  <a:pt x="464" y="728"/>
                </a:cubicBezTo>
                <a:cubicBezTo>
                  <a:pt x="415" y="732"/>
                  <a:pt x="415" y="732"/>
                  <a:pt x="415" y="732"/>
                </a:cubicBezTo>
                <a:cubicBezTo>
                  <a:pt x="361" y="738"/>
                  <a:pt x="361" y="738"/>
                  <a:pt x="361" y="738"/>
                </a:cubicBezTo>
                <a:cubicBezTo>
                  <a:pt x="302" y="741"/>
                  <a:pt x="302" y="741"/>
                  <a:pt x="302" y="741"/>
                </a:cubicBezTo>
                <a:cubicBezTo>
                  <a:pt x="225" y="740"/>
                  <a:pt x="225" y="740"/>
                  <a:pt x="225" y="740"/>
                </a:cubicBezTo>
                <a:cubicBezTo>
                  <a:pt x="163" y="736"/>
                  <a:pt x="163" y="736"/>
                  <a:pt x="163" y="736"/>
                </a:cubicBezTo>
                <a:cubicBezTo>
                  <a:pt x="129" y="734"/>
                  <a:pt x="129" y="734"/>
                  <a:pt x="129" y="734"/>
                </a:cubicBezTo>
                <a:cubicBezTo>
                  <a:pt x="100" y="740"/>
                  <a:pt x="100" y="740"/>
                  <a:pt x="100" y="740"/>
                </a:cubicBezTo>
                <a:cubicBezTo>
                  <a:pt x="64" y="738"/>
                  <a:pt x="64" y="738"/>
                  <a:pt x="64" y="738"/>
                </a:cubicBezTo>
                <a:cubicBezTo>
                  <a:pt x="33" y="736"/>
                  <a:pt x="33" y="736"/>
                  <a:pt x="33" y="736"/>
                </a:cubicBezTo>
                <a:cubicBezTo>
                  <a:pt x="0" y="741"/>
                  <a:pt x="0" y="741"/>
                  <a:pt x="0" y="741"/>
                </a:cubicBezTo>
                <a:cubicBezTo>
                  <a:pt x="0" y="0"/>
                  <a:pt x="0" y="0"/>
                  <a:pt x="0" y="0"/>
                </a:cubicBezTo>
                <a:lnTo>
                  <a:pt x="1009" y="1"/>
                </a:lnTo>
                <a:close/>
              </a:path>
            </a:pathLst>
          </a:custGeom>
          <a:solidFill>
            <a:srgbClr val="808080">
              <a:lumMod val="20000"/>
              <a:lumOff val="80000"/>
            </a:srgbClr>
          </a:solidFill>
          <a:ln w="6350">
            <a:solidFill>
              <a:srgbClr val="91B0FF">
                <a:alpha val="75000"/>
              </a:srgbClr>
            </a:solidFill>
            <a:miter lim="800000"/>
            <a:headEnd/>
            <a:tailEnd/>
          </a:ln>
          <a:effectLst>
            <a:outerShdw blurRad="50800" dist="38100" dir="2700000" algn="tl" rotWithShape="0">
              <a:prstClr val="black">
                <a:alpha val="40000"/>
              </a:prstClr>
            </a:outerShdw>
          </a:effectLst>
        </p:spPr>
        <p:txBody>
          <a:bodyPr/>
          <a:lstStyle/>
          <a:p>
            <a:pPr marL="0" marR="0" lvl="0" indent="339725"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endParaRPr>
          </a:p>
        </p:txBody>
      </p:sp>
      <p:pic>
        <p:nvPicPr>
          <p:cNvPr id="38" name="Picture 37" descr="kenya.png"/>
          <p:cNvPicPr>
            <a:picLocks/>
          </p:cNvPicPr>
          <p:nvPr/>
        </p:nvPicPr>
        <p:blipFill>
          <a:blip r:embed="rId5">
            <a:extLst>
              <a:ext uri="{28A0092B-C50C-407E-A947-70E740481C1C}">
                <a14:useLocalDpi xmlns:a14="http://schemas.microsoft.com/office/drawing/2010/main" val="0"/>
              </a:ext>
            </a:extLst>
          </a:blip>
          <a:stretch>
            <a:fillRect/>
          </a:stretch>
        </p:blipFill>
        <p:spPr>
          <a:xfrm>
            <a:off x="6202478" y="3111257"/>
            <a:ext cx="432000" cy="288000"/>
          </a:xfrm>
          <a:prstGeom prst="rect">
            <a:avLst/>
          </a:prstGeom>
        </p:spPr>
      </p:pic>
      <p:sp>
        <p:nvSpPr>
          <p:cNvPr id="41" name="TextBox 40"/>
          <p:cNvSpPr txBox="1"/>
          <p:nvPr/>
        </p:nvSpPr>
        <p:spPr>
          <a:xfrm>
            <a:off x="6202478" y="3375521"/>
            <a:ext cx="2614351" cy="738664"/>
          </a:xfrm>
          <a:prstGeom prst="rect">
            <a:avLst/>
          </a:prstGeom>
          <a:noFill/>
        </p:spPr>
        <p:txBody>
          <a:bodyPr wrap="square" rtlCol="0">
            <a:spAutoFit/>
          </a:bodyPr>
          <a:lstStyle/>
          <a:p>
            <a:r>
              <a:rPr lang="ru-RU" sz="1400" b="1" dirty="0"/>
              <a:t>Легкость ведения бизнеса</a:t>
            </a:r>
            <a:r>
              <a:rPr lang="en-US" sz="1400" b="1" dirty="0"/>
              <a:t>: </a:t>
            </a:r>
            <a:r>
              <a:rPr lang="en-US" sz="1400" dirty="0"/>
              <a:t>5</a:t>
            </a:r>
          </a:p>
          <a:p>
            <a:r>
              <a:rPr lang="ru-RU" sz="1400" b="1" dirty="0"/>
              <a:t>Кредитный рейтинг</a:t>
            </a:r>
            <a:r>
              <a:rPr lang="en-US" sz="1400" b="1" dirty="0"/>
              <a:t>: </a:t>
            </a:r>
            <a:r>
              <a:rPr lang="en-US" sz="1400" dirty="0"/>
              <a:t>B+</a:t>
            </a:r>
          </a:p>
          <a:p>
            <a:r>
              <a:rPr lang="ru-RU" sz="1400" b="1" dirty="0"/>
              <a:t>Конкурентоспособность</a:t>
            </a:r>
            <a:r>
              <a:rPr lang="en-US" sz="1400" b="1" dirty="0"/>
              <a:t>: </a:t>
            </a:r>
            <a:r>
              <a:rPr lang="en-US" sz="1400" dirty="0"/>
              <a:t>7</a:t>
            </a:r>
          </a:p>
        </p:txBody>
      </p:sp>
      <p:sp>
        <p:nvSpPr>
          <p:cNvPr id="46" name="TextBox 45"/>
          <p:cNvSpPr txBox="1"/>
          <p:nvPr/>
        </p:nvSpPr>
        <p:spPr>
          <a:xfrm>
            <a:off x="6255205" y="4838607"/>
            <a:ext cx="2434837" cy="738664"/>
          </a:xfrm>
          <a:prstGeom prst="rect">
            <a:avLst/>
          </a:prstGeom>
          <a:noFill/>
        </p:spPr>
        <p:txBody>
          <a:bodyPr wrap="square" rtlCol="0">
            <a:spAutoFit/>
          </a:bodyPr>
          <a:lstStyle/>
          <a:p>
            <a:r>
              <a:rPr lang="ru-RU" sz="1400" b="1" dirty="0"/>
              <a:t>Уровень грамотности</a:t>
            </a:r>
            <a:r>
              <a:rPr lang="en-US" sz="1400" b="1" dirty="0"/>
              <a:t>:</a:t>
            </a:r>
            <a:r>
              <a:rPr lang="en-US" sz="1400" dirty="0"/>
              <a:t> 78%</a:t>
            </a:r>
          </a:p>
          <a:p>
            <a:r>
              <a:rPr lang="ru-RU" sz="1400" b="1" dirty="0" err="1"/>
              <a:t>Физич</a:t>
            </a:r>
            <a:r>
              <a:rPr lang="ru-RU" sz="1400" b="1" dirty="0"/>
              <a:t>. безопасность</a:t>
            </a:r>
            <a:r>
              <a:rPr lang="en-US" sz="1400" b="1" dirty="0"/>
              <a:t>: </a:t>
            </a:r>
            <a:r>
              <a:rPr lang="en-US" sz="1400" dirty="0"/>
              <a:t>118</a:t>
            </a:r>
          </a:p>
          <a:p>
            <a:r>
              <a:rPr lang="ru-RU" sz="1400" b="1" dirty="0"/>
              <a:t>Экономическая свобода</a:t>
            </a:r>
            <a:r>
              <a:rPr lang="en-US" sz="1400" b="1" dirty="0"/>
              <a:t>: </a:t>
            </a:r>
            <a:r>
              <a:rPr lang="en-US" sz="1400" dirty="0"/>
              <a:t>135</a:t>
            </a:r>
          </a:p>
        </p:txBody>
      </p:sp>
    </p:spTree>
    <p:extLst>
      <p:ext uri="{BB962C8B-B14F-4D97-AF65-F5344CB8AC3E}">
        <p14:creationId xmlns:p14="http://schemas.microsoft.com/office/powerpoint/2010/main" val="2572436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RDB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2277" y="6085108"/>
            <a:ext cx="871723" cy="772892"/>
          </a:xfrm>
          <a:prstGeom prst="rect">
            <a:avLst/>
          </a:prstGeom>
        </p:spPr>
      </p:pic>
      <p:sp>
        <p:nvSpPr>
          <p:cNvPr id="5" name="Pentagon 4"/>
          <p:cNvSpPr/>
          <p:nvPr/>
        </p:nvSpPr>
        <p:spPr>
          <a:xfrm>
            <a:off x="480530" y="1739616"/>
            <a:ext cx="3924263" cy="411480"/>
          </a:xfrm>
          <a:prstGeom prst="homePlate">
            <a:avLst>
              <a:gd name="adj" fmla="val 19760"/>
            </a:avLst>
          </a:prstGeom>
          <a:solidFill>
            <a:srgbClr val="002960"/>
          </a:solidFill>
          <a:ln w="6350">
            <a:solidFill>
              <a:srgbClr val="002960"/>
            </a:solidFill>
            <a:miter lim="800000"/>
            <a:headEnd/>
            <a:tailEnd/>
          </a:ln>
        </p:spPr>
        <p:txBody>
          <a:bodyPr lIns="72000" tIns="72000" rIns="72000" bIns="72000" anchor="ctr"/>
          <a:lstStyle/>
          <a:p>
            <a:pPr marL="0" marR="0" lvl="0" indent="0" algn="ctr" defTabSz="914400" eaLnBrk="0" fontAlgn="auto" latinLnBrk="0" hangingPunct="0">
              <a:lnSpc>
                <a:spcPct val="90000"/>
              </a:lnSpc>
              <a:spcBef>
                <a:spcPct val="0"/>
              </a:spcBef>
              <a:spcAft>
                <a:spcPts val="0"/>
              </a:spcAft>
              <a:buClrTx/>
              <a:buSzTx/>
              <a:buFontTx/>
              <a:buNone/>
              <a:tabLst/>
              <a:defRPr/>
            </a:pPr>
            <a:r>
              <a:rPr lang="ru-RU" sz="1600" b="1" kern="0" dirty="0">
                <a:solidFill>
                  <a:srgbClr val="FFFFFF"/>
                </a:solidFill>
                <a:latin typeface="Arial"/>
                <a:cs typeface="Arial" pitchFamily="34" charset="0"/>
              </a:rPr>
              <a:t>Налоговые льготы</a:t>
            </a:r>
            <a:endParaRPr kumimoji="0" lang="en-US" sz="1600" b="1" i="0" u="none" strike="noStrike" kern="0" cap="none" spc="0" normalizeH="0" baseline="0" noProof="0" dirty="0">
              <a:ln>
                <a:noFill/>
              </a:ln>
              <a:solidFill>
                <a:srgbClr val="FFFFFF"/>
              </a:solidFill>
              <a:effectLst/>
              <a:uLnTx/>
              <a:uFillTx/>
              <a:latin typeface="Arial"/>
              <a:cs typeface="Arial" pitchFamily="34" charset="0"/>
            </a:endParaRPr>
          </a:p>
        </p:txBody>
      </p:sp>
      <p:sp>
        <p:nvSpPr>
          <p:cNvPr id="6" name="Rectangle 8"/>
          <p:cNvSpPr>
            <a:spLocks noChangeArrowheads="1"/>
          </p:cNvSpPr>
          <p:nvPr/>
        </p:nvSpPr>
        <p:spPr bwMode="gray">
          <a:xfrm>
            <a:off x="372436" y="2151097"/>
            <a:ext cx="3937776" cy="4325204"/>
          </a:xfrm>
          <a:prstGeom prst="rect">
            <a:avLst/>
          </a:prstGeom>
          <a:noFill/>
          <a:ln w="6350">
            <a:solidFill>
              <a:srgbClr val="002960"/>
            </a:solidFill>
            <a:miter lim="800000"/>
            <a:headEnd/>
            <a:tailEnd/>
          </a:ln>
        </p:spPr>
        <p:txBody>
          <a:bodyPr wrap="square" lIns="91440" tIns="91440" rIns="0" bIns="0" anchorCtr="0">
            <a:noAutofit/>
          </a:bodyPr>
          <a:lstStyle/>
          <a:p>
            <a:pPr marL="0" marR="0" lvl="0" indent="0" defTabSz="966788" eaLnBrk="0" fontAlgn="auto" latinLnBrk="0" hangingPunct="0">
              <a:lnSpc>
                <a:spcPct val="90000"/>
              </a:lnSpc>
              <a:spcBef>
                <a:spcPts val="900"/>
              </a:spcBef>
              <a:spcAft>
                <a:spcPts val="0"/>
              </a:spcAft>
              <a:buClr>
                <a:srgbClr val="FFFFFF"/>
              </a:buClr>
              <a:buSzPct val="100000"/>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a:cs typeface="Arial" pitchFamily="34" charset="0"/>
            </a:endParaRPr>
          </a:p>
        </p:txBody>
      </p:sp>
      <p:sp>
        <p:nvSpPr>
          <p:cNvPr id="11" name="Rectangle 10"/>
          <p:cNvSpPr/>
          <p:nvPr/>
        </p:nvSpPr>
        <p:spPr>
          <a:xfrm>
            <a:off x="480530" y="2253234"/>
            <a:ext cx="3721699" cy="570197"/>
          </a:xfrm>
          <a:prstGeom prst="rect">
            <a:avLst/>
          </a:prstGeom>
          <a:solidFill>
            <a:srgbClr val="808080">
              <a:lumMod val="20000"/>
              <a:lumOff val="80000"/>
            </a:srgbClr>
          </a:solidFill>
        </p:spPr>
        <p:txBody>
          <a:bodyPr wrap="square" lIns="73152" tIns="73152" rIns="73152" bIns="73152" anchor="ctr">
            <a:noAutofit/>
          </a:bodyPr>
          <a:lstStyle/>
          <a:p>
            <a:pPr marL="0" marR="0" lvl="0" indent="0" defTabSz="914400" eaLnBrk="0" fontAlgn="auto" latinLnBrk="0" hangingPunct="0">
              <a:lnSpc>
                <a:spcPct val="90000"/>
              </a:lnSpc>
              <a:spcBef>
                <a:spcPts val="0"/>
              </a:spcBef>
              <a:spcAft>
                <a:spcPts val="0"/>
              </a:spcAft>
              <a:buClr>
                <a:srgbClr val="FFFFFF"/>
              </a:buClr>
              <a:buSzPct val="100000"/>
              <a:buFontTx/>
              <a:buNone/>
              <a:tabLst/>
              <a:defRPr/>
            </a:pPr>
            <a:r>
              <a:rPr kumimoji="0" lang="ru-RU" sz="1300" b="1" i="0" u="none" strike="noStrike" kern="0" cap="none" spc="0" normalizeH="0" baseline="0" noProof="0" dirty="0">
                <a:ln>
                  <a:noFill/>
                </a:ln>
                <a:solidFill>
                  <a:sysClr val="windowText" lastClr="000000"/>
                </a:solidFill>
                <a:effectLst/>
                <a:uLnTx/>
                <a:uFillTx/>
                <a:cs typeface="Arial" pitchFamily="34" charset="0"/>
              </a:rPr>
              <a:t>Нулевой налог на прибыль предприятий</a:t>
            </a:r>
            <a:r>
              <a:rPr lang="en-US" sz="1300" kern="0" noProof="0" dirty="0">
                <a:solidFill>
                  <a:sysClr val="windowText" lastClr="000000"/>
                </a:solidFill>
                <a:cs typeface="Arial" pitchFamily="34" charset="0"/>
              </a:rPr>
              <a:t>, </a:t>
            </a:r>
            <a:r>
              <a:rPr lang="ru-RU" sz="1200" kern="0" dirty="0">
                <a:solidFill>
                  <a:sysClr val="windowText" lastClr="000000"/>
                </a:solidFill>
                <a:cs typeface="Arial" pitchFamily="34" charset="0"/>
              </a:rPr>
              <a:t>для компаний, планирующих перенести их головные офисы в Руанду. </a:t>
            </a:r>
            <a:r>
              <a:rPr lang="en-US" sz="1200" kern="0" dirty="0">
                <a:solidFill>
                  <a:sysClr val="windowText" lastClr="000000"/>
                </a:solidFill>
                <a:cs typeface="Arial" pitchFamily="34" charset="0"/>
              </a:rPr>
              <a:t> </a:t>
            </a:r>
            <a:endParaRPr kumimoji="0" lang="en-US" sz="1400" b="1" i="0" u="none" strike="noStrike" kern="0" cap="none" spc="0" normalizeH="0" baseline="0" noProof="0" dirty="0">
              <a:ln>
                <a:noFill/>
              </a:ln>
              <a:solidFill>
                <a:sysClr val="windowText" lastClr="000000"/>
              </a:solidFill>
              <a:effectLst/>
              <a:uLnTx/>
              <a:uFillTx/>
              <a:cs typeface="Arial" pitchFamily="34" charset="0"/>
            </a:endParaRPr>
          </a:p>
        </p:txBody>
      </p:sp>
      <p:sp>
        <p:nvSpPr>
          <p:cNvPr id="12" name="Rectangle 11"/>
          <p:cNvSpPr/>
          <p:nvPr/>
        </p:nvSpPr>
        <p:spPr>
          <a:xfrm>
            <a:off x="480530" y="2919315"/>
            <a:ext cx="3721699" cy="775343"/>
          </a:xfrm>
          <a:prstGeom prst="rect">
            <a:avLst/>
          </a:prstGeom>
          <a:solidFill>
            <a:srgbClr val="808080">
              <a:lumMod val="20000"/>
              <a:lumOff val="80000"/>
            </a:srgbClr>
          </a:solidFill>
        </p:spPr>
        <p:txBody>
          <a:bodyPr wrap="square" lIns="73152" tIns="73152" rIns="73152" bIns="73152" anchor="ctr">
            <a:noAutofit/>
          </a:bodyPr>
          <a:lstStyle/>
          <a:p>
            <a:pPr defTabSz="914400" eaLnBrk="0" hangingPunct="0">
              <a:lnSpc>
                <a:spcPct val="90000"/>
              </a:lnSpc>
              <a:buClr>
                <a:srgbClr val="FFFFFF"/>
              </a:buClr>
              <a:buSzPct val="100000"/>
            </a:pPr>
            <a:r>
              <a:rPr kumimoji="0" lang="ru-RU" sz="1300" b="1" i="0" u="none" strike="noStrike" kern="0" cap="none" spc="0" normalizeH="0" baseline="0" noProof="0" dirty="0">
                <a:ln>
                  <a:noFill/>
                </a:ln>
                <a:solidFill>
                  <a:sysClr val="windowText" lastClr="000000"/>
                </a:solidFill>
                <a:effectLst/>
                <a:uLnTx/>
                <a:uFillTx/>
                <a:cs typeface="Arial" pitchFamily="34" charset="0"/>
              </a:rPr>
              <a:t>Преференциальный </a:t>
            </a:r>
            <a:r>
              <a:rPr lang="en-US" sz="1300" b="1" kern="0" dirty="0">
                <a:solidFill>
                  <a:sysClr val="windowText" lastClr="000000"/>
                </a:solidFill>
                <a:cs typeface="Arial" pitchFamily="34" charset="0"/>
              </a:rPr>
              <a:t>15%</a:t>
            </a:r>
            <a:r>
              <a:rPr lang="ru-RU" sz="1300" b="1" kern="0" dirty="0">
                <a:solidFill>
                  <a:sysClr val="windowText" lastClr="000000"/>
                </a:solidFill>
                <a:cs typeface="Arial" pitchFamily="34" charset="0"/>
              </a:rPr>
              <a:t> </a:t>
            </a:r>
            <a:r>
              <a:rPr kumimoji="0" lang="ru-RU" sz="1300" b="1" i="0" u="none" strike="noStrike" kern="0" cap="none" spc="0" normalizeH="0" baseline="0" noProof="0" dirty="0">
                <a:ln>
                  <a:noFill/>
                </a:ln>
                <a:solidFill>
                  <a:sysClr val="windowText" lastClr="000000"/>
                </a:solidFill>
                <a:effectLst/>
                <a:uLnTx/>
                <a:uFillTx/>
                <a:cs typeface="Arial" pitchFamily="34" charset="0"/>
              </a:rPr>
              <a:t>налог на прибыль предприятий</a:t>
            </a:r>
            <a:r>
              <a:rPr lang="en-US" sz="1200" kern="0" dirty="0">
                <a:solidFill>
                  <a:sysClr val="windowText" lastClr="000000"/>
                </a:solidFill>
                <a:cs typeface="Arial" pitchFamily="34" charset="0"/>
              </a:rPr>
              <a:t>, </a:t>
            </a:r>
            <a:r>
              <a:rPr lang="ru-RU" sz="1200" kern="0" dirty="0">
                <a:solidFill>
                  <a:sysClr val="windowText" lastClr="000000"/>
                </a:solidFill>
                <a:cs typeface="Arial" pitchFamily="34" charset="0"/>
              </a:rPr>
              <a:t>для инвестиций в приоритетные отрасли или экспорт не менее 50% в отраслях производства энергии</a:t>
            </a:r>
            <a:r>
              <a:rPr lang="en-US" sz="1200" kern="0" dirty="0">
                <a:solidFill>
                  <a:sysClr val="windowText" lastClr="000000"/>
                </a:solidFill>
                <a:cs typeface="Arial" pitchFamily="34" charset="0"/>
              </a:rPr>
              <a:t>, </a:t>
            </a:r>
            <a:r>
              <a:rPr lang="ru-RU" sz="1200" kern="0" dirty="0">
                <a:solidFill>
                  <a:sysClr val="windowText" lastClr="000000"/>
                </a:solidFill>
                <a:cs typeface="Arial" pitchFamily="34" charset="0"/>
              </a:rPr>
              <a:t>транспорта</a:t>
            </a:r>
            <a:r>
              <a:rPr lang="en-US" sz="1200" kern="0" dirty="0">
                <a:solidFill>
                  <a:sysClr val="windowText" lastClr="000000"/>
                </a:solidFill>
                <a:cs typeface="Arial" pitchFamily="34" charset="0"/>
              </a:rPr>
              <a:t>,</a:t>
            </a:r>
            <a:r>
              <a:rPr lang="ru-RU" sz="1200" kern="0" dirty="0">
                <a:solidFill>
                  <a:sysClr val="windowText" lastClr="000000"/>
                </a:solidFill>
                <a:cs typeface="Arial" pitchFamily="34" charset="0"/>
              </a:rPr>
              <a:t> строительства</a:t>
            </a:r>
            <a:r>
              <a:rPr lang="en-US" sz="1200" kern="0" dirty="0">
                <a:solidFill>
                  <a:sysClr val="windowText" lastClr="000000"/>
                </a:solidFill>
                <a:cs typeface="Arial" pitchFamily="34" charset="0"/>
              </a:rPr>
              <a:t> </a:t>
            </a:r>
            <a:r>
              <a:rPr lang="ru-RU" sz="1200" kern="0" dirty="0">
                <a:solidFill>
                  <a:sysClr val="windowText" lastClr="000000"/>
                </a:solidFill>
                <a:cs typeface="Arial" pitchFamily="34" charset="0"/>
              </a:rPr>
              <a:t>доступного жилья</a:t>
            </a:r>
            <a:r>
              <a:rPr lang="en-US" sz="1200" kern="0" dirty="0">
                <a:solidFill>
                  <a:sysClr val="windowText" lastClr="000000"/>
                </a:solidFill>
                <a:cs typeface="Arial" pitchFamily="34" charset="0"/>
              </a:rPr>
              <a:t>, </a:t>
            </a:r>
            <a:r>
              <a:rPr lang="ru-RU" sz="1200" kern="0" dirty="0">
                <a:solidFill>
                  <a:sysClr val="windowText" lastClr="000000"/>
                </a:solidFill>
                <a:cs typeface="Arial" pitchFamily="34" charset="0"/>
              </a:rPr>
              <a:t>ИКТ и финансовые услуги</a:t>
            </a:r>
            <a:endParaRPr kumimoji="0" lang="en-US" sz="1400" b="1" i="0" u="none" strike="noStrike" kern="0" cap="none" spc="0" normalizeH="0" baseline="0" noProof="0" dirty="0">
              <a:ln>
                <a:noFill/>
              </a:ln>
              <a:solidFill>
                <a:sysClr val="windowText" lastClr="000000"/>
              </a:solidFill>
              <a:effectLst/>
              <a:uLnTx/>
              <a:uFillTx/>
              <a:cs typeface="Arial" pitchFamily="34" charset="0"/>
            </a:endParaRPr>
          </a:p>
        </p:txBody>
      </p:sp>
      <p:sp>
        <p:nvSpPr>
          <p:cNvPr id="14" name="Rectangle 13"/>
          <p:cNvSpPr/>
          <p:nvPr/>
        </p:nvSpPr>
        <p:spPr>
          <a:xfrm>
            <a:off x="480530" y="3771509"/>
            <a:ext cx="3721699" cy="786771"/>
          </a:xfrm>
          <a:prstGeom prst="rect">
            <a:avLst/>
          </a:prstGeom>
          <a:solidFill>
            <a:srgbClr val="808080">
              <a:lumMod val="20000"/>
              <a:lumOff val="80000"/>
            </a:srgbClr>
          </a:solidFill>
        </p:spPr>
        <p:txBody>
          <a:bodyPr wrap="square" lIns="73152" tIns="73152" rIns="73152" bIns="73152" anchor="ctr">
            <a:noAutofit/>
          </a:bodyPr>
          <a:lstStyle/>
          <a:p>
            <a:pPr marL="0" marR="0" lvl="0" indent="0" defTabSz="914400" eaLnBrk="0" fontAlgn="auto" latinLnBrk="0" hangingPunct="0">
              <a:lnSpc>
                <a:spcPct val="90000"/>
              </a:lnSpc>
              <a:spcBef>
                <a:spcPts val="0"/>
              </a:spcBef>
              <a:spcAft>
                <a:spcPts val="0"/>
              </a:spcAft>
              <a:buClr>
                <a:srgbClr val="FFFFFF"/>
              </a:buClr>
              <a:buSzPct val="100000"/>
              <a:buFontTx/>
              <a:buNone/>
              <a:tabLst/>
              <a:defRPr/>
            </a:pPr>
            <a:r>
              <a:rPr kumimoji="0" lang="ru-RU" sz="1300" b="1" i="0" u="none" strike="noStrike" kern="0" cap="none" spc="0" normalizeH="0" baseline="0" noProof="0" dirty="0">
                <a:ln>
                  <a:noFill/>
                </a:ln>
                <a:solidFill>
                  <a:sysClr val="windowText" lastClr="000000"/>
                </a:solidFill>
                <a:effectLst/>
                <a:uLnTx/>
                <a:uFillTx/>
                <a:cs typeface="Arial" pitchFamily="34" charset="0"/>
              </a:rPr>
              <a:t>Ставка ускоренной амортизации – </a:t>
            </a:r>
            <a:r>
              <a:rPr kumimoji="0" lang="en-US" sz="1300" b="1" i="0" u="none" strike="noStrike" kern="0" cap="none" spc="0" normalizeH="0" baseline="0" noProof="0" dirty="0">
                <a:ln>
                  <a:noFill/>
                </a:ln>
                <a:solidFill>
                  <a:sysClr val="windowText" lastClr="000000"/>
                </a:solidFill>
                <a:effectLst/>
                <a:uLnTx/>
                <a:uFillTx/>
                <a:cs typeface="Arial" pitchFamily="34" charset="0"/>
              </a:rPr>
              <a:t>50%</a:t>
            </a:r>
            <a:r>
              <a:rPr kumimoji="0" lang="en-US" sz="1300" i="0" u="none" strike="noStrike" kern="0" cap="none" spc="0" normalizeH="0" baseline="0" noProof="0" dirty="0">
                <a:ln>
                  <a:noFill/>
                </a:ln>
                <a:solidFill>
                  <a:sysClr val="windowText" lastClr="000000"/>
                </a:solidFill>
                <a:effectLst/>
                <a:uLnTx/>
                <a:uFillTx/>
                <a:cs typeface="Arial" pitchFamily="34" charset="0"/>
              </a:rPr>
              <a:t>,</a:t>
            </a:r>
            <a:r>
              <a:rPr kumimoji="0" lang="en-US" sz="1300" b="1" i="0" u="none" strike="noStrike" kern="0" cap="none" spc="0" normalizeH="0" baseline="0" noProof="0" dirty="0">
                <a:ln>
                  <a:noFill/>
                </a:ln>
                <a:solidFill>
                  <a:sysClr val="windowText" lastClr="000000"/>
                </a:solidFill>
                <a:effectLst/>
                <a:uLnTx/>
                <a:uFillTx/>
                <a:cs typeface="Arial" pitchFamily="34" charset="0"/>
              </a:rPr>
              <a:t> </a:t>
            </a:r>
            <a:r>
              <a:rPr kumimoji="0" lang="ru-RU" sz="1300" i="0" u="none" strike="noStrike" kern="0" cap="none" spc="0" normalizeH="0" baseline="0" noProof="0" dirty="0">
                <a:ln>
                  <a:noFill/>
                </a:ln>
                <a:solidFill>
                  <a:sysClr val="windowText" lastClr="000000"/>
                </a:solidFill>
                <a:effectLst/>
                <a:uLnTx/>
                <a:uFillTx/>
                <a:cs typeface="Arial" pitchFamily="34" charset="0"/>
              </a:rPr>
              <a:t>на первый год </a:t>
            </a:r>
            <a:r>
              <a:rPr lang="ru-RU" sz="1200" kern="0" dirty="0">
                <a:solidFill>
                  <a:sysClr val="windowText" lastClr="000000"/>
                </a:solidFill>
                <a:cs typeface="Arial" pitchFamily="34" charset="0"/>
              </a:rPr>
              <a:t>в приоритетных отраслях</a:t>
            </a:r>
            <a:r>
              <a:rPr kumimoji="0" lang="en-US" sz="1200" i="0" u="none" strike="noStrike" kern="0" cap="none" spc="0" normalizeH="0" baseline="0" noProof="0" dirty="0">
                <a:ln>
                  <a:noFill/>
                </a:ln>
                <a:solidFill>
                  <a:sysClr val="windowText" lastClr="000000"/>
                </a:solidFill>
                <a:effectLst/>
                <a:uLnTx/>
                <a:uFillTx/>
                <a:cs typeface="Arial" pitchFamily="34" charset="0"/>
              </a:rPr>
              <a:t>,</a:t>
            </a:r>
            <a:r>
              <a:rPr kumimoji="0" lang="ru-RU" sz="1200" i="0" u="none" strike="noStrike" kern="0" cap="none" spc="0" normalizeH="0" baseline="0" noProof="0" dirty="0">
                <a:ln>
                  <a:noFill/>
                </a:ln>
                <a:solidFill>
                  <a:sysClr val="windowText" lastClr="000000"/>
                </a:solidFill>
                <a:effectLst/>
                <a:uLnTx/>
                <a:uFillTx/>
                <a:cs typeface="Arial" pitchFamily="34" charset="0"/>
              </a:rPr>
              <a:t> </a:t>
            </a:r>
            <a:r>
              <a:rPr kumimoji="0" lang="ru-RU" sz="1200" i="0" u="none" strike="noStrike" kern="0" cap="none" spc="0" normalizeH="0" baseline="0" noProof="0" dirty="0" err="1">
                <a:ln>
                  <a:noFill/>
                </a:ln>
                <a:solidFill>
                  <a:sysClr val="windowText" lastClr="000000"/>
                </a:solidFill>
                <a:effectLst/>
                <a:uLnTx/>
                <a:uFillTx/>
                <a:cs typeface="Arial" pitchFamily="34" charset="0"/>
              </a:rPr>
              <a:t>напр</a:t>
            </a:r>
            <a:r>
              <a:rPr lang="en-US" sz="1200" kern="0" dirty="0">
                <a:solidFill>
                  <a:sysClr val="windowText" lastClr="000000"/>
                </a:solidFill>
                <a:cs typeface="Arial" pitchFamily="34" charset="0"/>
              </a:rPr>
              <a:t>.</a:t>
            </a:r>
            <a:r>
              <a:rPr kumimoji="0" lang="en-US" sz="1200" i="0" u="none" strike="noStrike" kern="0" cap="none" spc="0" normalizeH="0" baseline="0" noProof="0" dirty="0">
                <a:ln>
                  <a:noFill/>
                </a:ln>
                <a:solidFill>
                  <a:sysClr val="windowText" lastClr="000000"/>
                </a:solidFill>
                <a:effectLst/>
                <a:uLnTx/>
                <a:uFillTx/>
                <a:cs typeface="Arial" pitchFamily="34" charset="0"/>
              </a:rPr>
              <a:t> </a:t>
            </a:r>
            <a:r>
              <a:rPr kumimoji="0" lang="ru-RU" sz="1200" i="0" u="none" strike="noStrike" kern="0" cap="none" spc="0" normalizeH="0" baseline="0" noProof="0" dirty="0">
                <a:ln>
                  <a:noFill/>
                </a:ln>
                <a:solidFill>
                  <a:sysClr val="windowText" lastClr="000000"/>
                </a:solidFill>
                <a:effectLst/>
                <a:uLnTx/>
                <a:uFillTx/>
                <a:cs typeface="Arial" pitchFamily="34" charset="0"/>
              </a:rPr>
              <a:t>туризм, строительство</a:t>
            </a:r>
            <a:r>
              <a:rPr kumimoji="0" lang="en-US" sz="1200" i="0" u="none" strike="noStrike" kern="0" cap="none" spc="0" normalizeH="0" baseline="0" noProof="0" dirty="0">
                <a:ln>
                  <a:noFill/>
                </a:ln>
                <a:solidFill>
                  <a:sysClr val="windowText" lastClr="000000"/>
                </a:solidFill>
                <a:effectLst/>
                <a:uLnTx/>
                <a:uFillTx/>
                <a:cs typeface="Arial" pitchFamily="34" charset="0"/>
              </a:rPr>
              <a:t>, </a:t>
            </a:r>
            <a:r>
              <a:rPr lang="ru-RU" sz="1200" kern="0" dirty="0">
                <a:solidFill>
                  <a:sysClr val="windowText" lastClr="000000"/>
                </a:solidFill>
                <a:cs typeface="Arial" pitchFamily="34" charset="0"/>
              </a:rPr>
              <a:t>с/х производство, образование, здравоохранение, телекоммуникации и транспорт. </a:t>
            </a:r>
            <a:endParaRPr kumimoji="0" lang="en-US" sz="1200" b="0" i="0" u="none" strike="noStrike" kern="0" cap="none" spc="0" normalizeH="0" baseline="0" noProof="0" dirty="0">
              <a:ln>
                <a:noFill/>
              </a:ln>
              <a:solidFill>
                <a:sysClr val="windowText" lastClr="000000"/>
              </a:solidFill>
              <a:effectLst/>
              <a:uLnTx/>
              <a:uFillTx/>
              <a:cs typeface="Arial" pitchFamily="34" charset="0"/>
            </a:endParaRPr>
          </a:p>
        </p:txBody>
      </p:sp>
      <p:sp>
        <p:nvSpPr>
          <p:cNvPr id="15" name="Rectangle 14"/>
          <p:cNvSpPr/>
          <p:nvPr/>
        </p:nvSpPr>
        <p:spPr>
          <a:xfrm>
            <a:off x="480530" y="4654165"/>
            <a:ext cx="3721699" cy="438597"/>
          </a:xfrm>
          <a:prstGeom prst="rect">
            <a:avLst/>
          </a:prstGeom>
          <a:solidFill>
            <a:srgbClr val="FFFFFF">
              <a:lumMod val="85000"/>
            </a:srgbClr>
          </a:solidFill>
        </p:spPr>
        <p:txBody>
          <a:bodyPr wrap="square" lIns="73152" tIns="73152" rIns="73152" bIns="73152" anchor="ctr">
            <a:noAutofit/>
          </a:bodyPr>
          <a:lstStyle/>
          <a:p>
            <a:pPr marL="0" marR="0" lvl="0" indent="0" defTabSz="914400" eaLnBrk="0" fontAlgn="auto" latinLnBrk="0" hangingPunct="0">
              <a:lnSpc>
                <a:spcPct val="90000"/>
              </a:lnSpc>
              <a:spcBef>
                <a:spcPts val="0"/>
              </a:spcBef>
              <a:spcAft>
                <a:spcPts val="0"/>
              </a:spcAft>
              <a:buClr>
                <a:srgbClr val="FFFFFF"/>
              </a:buClr>
              <a:buSzPct val="100000"/>
              <a:buFontTx/>
              <a:buNone/>
              <a:tabLst/>
              <a:defRPr/>
            </a:pPr>
            <a:r>
              <a:rPr kumimoji="0" lang="ru-RU" sz="1300" b="1" i="0" u="none" strike="noStrike" kern="0" cap="none" spc="0" normalizeH="0" baseline="0" noProof="0" dirty="0">
                <a:ln>
                  <a:noFill/>
                </a:ln>
                <a:solidFill>
                  <a:sysClr val="windowText" lastClr="000000"/>
                </a:solidFill>
                <a:effectLst/>
                <a:uLnTx/>
                <a:uFillTx/>
                <a:cs typeface="Arial" pitchFamily="34" charset="0"/>
              </a:rPr>
              <a:t>Освобождение от налога на прирост капитала</a:t>
            </a:r>
            <a:r>
              <a:rPr lang="en-US" sz="1400" kern="0" dirty="0">
                <a:solidFill>
                  <a:sysClr val="windowText" lastClr="000000"/>
                </a:solidFill>
                <a:cs typeface="Arial" pitchFamily="34" charset="0"/>
              </a:rPr>
              <a:t>,</a:t>
            </a:r>
            <a:r>
              <a:rPr lang="en-US" sz="1400" b="1" kern="0" dirty="0">
                <a:solidFill>
                  <a:sysClr val="windowText" lastClr="000000"/>
                </a:solidFill>
                <a:cs typeface="Arial" pitchFamily="34" charset="0"/>
              </a:rPr>
              <a:t> </a:t>
            </a:r>
            <a:r>
              <a:rPr lang="ru-RU" sz="1200" kern="0" dirty="0">
                <a:solidFill>
                  <a:sysClr val="windowText" lastClr="000000"/>
                </a:solidFill>
                <a:cs typeface="Arial" pitchFamily="34" charset="0"/>
              </a:rPr>
              <a:t>для любого зарегистрированного инвестора </a:t>
            </a:r>
            <a:endParaRPr kumimoji="0" lang="en-US" sz="1200" b="0" i="0" u="none" strike="noStrike" kern="0" cap="none" spc="0" normalizeH="0" baseline="0" noProof="0" dirty="0">
              <a:ln>
                <a:noFill/>
              </a:ln>
              <a:solidFill>
                <a:sysClr val="windowText" lastClr="000000"/>
              </a:solidFill>
              <a:effectLst/>
              <a:uLnTx/>
              <a:uFillTx/>
              <a:cs typeface="Arial" pitchFamily="34" charset="0"/>
            </a:endParaRPr>
          </a:p>
        </p:txBody>
      </p:sp>
      <p:sp>
        <p:nvSpPr>
          <p:cNvPr id="17" name="Rectangle 16"/>
          <p:cNvSpPr/>
          <p:nvPr/>
        </p:nvSpPr>
        <p:spPr>
          <a:xfrm>
            <a:off x="480530" y="5188647"/>
            <a:ext cx="3721699" cy="659856"/>
          </a:xfrm>
          <a:prstGeom prst="rect">
            <a:avLst/>
          </a:prstGeom>
          <a:solidFill>
            <a:srgbClr val="808080">
              <a:lumMod val="20000"/>
              <a:lumOff val="80000"/>
            </a:srgbClr>
          </a:solidFill>
        </p:spPr>
        <p:txBody>
          <a:bodyPr wrap="square" lIns="73152" tIns="73152" rIns="73152" bIns="73152" anchor="ctr">
            <a:noAutofit/>
          </a:bodyPr>
          <a:lstStyle/>
          <a:p>
            <a:pPr marL="0" marR="0" lvl="0" indent="0" defTabSz="914400" eaLnBrk="0" fontAlgn="auto" latinLnBrk="0" hangingPunct="0">
              <a:lnSpc>
                <a:spcPct val="90000"/>
              </a:lnSpc>
              <a:spcBef>
                <a:spcPts val="0"/>
              </a:spcBef>
              <a:spcAft>
                <a:spcPts val="0"/>
              </a:spcAft>
              <a:buClr>
                <a:srgbClr val="FFFFFF"/>
              </a:buClr>
              <a:buSzPct val="100000"/>
              <a:buFontTx/>
              <a:buNone/>
              <a:tabLst/>
              <a:defRPr/>
            </a:pPr>
            <a:r>
              <a:rPr kumimoji="0" lang="ru-RU" sz="1300" b="1" i="0" u="none" strike="noStrike" kern="0" cap="none" spc="0" normalizeH="0" baseline="0" noProof="0" dirty="0">
                <a:ln>
                  <a:noFill/>
                </a:ln>
                <a:solidFill>
                  <a:sysClr val="windowText" lastClr="000000"/>
                </a:solidFill>
                <a:effectLst/>
                <a:uLnTx/>
                <a:uFillTx/>
                <a:cs typeface="Arial" pitchFamily="34" charset="0"/>
              </a:rPr>
              <a:t>Освобождение от уплаты налогов в течение 7 лет</a:t>
            </a:r>
            <a:r>
              <a:rPr lang="en-US" sz="1400" kern="0" dirty="0">
                <a:solidFill>
                  <a:sysClr val="windowText" lastClr="000000"/>
                </a:solidFill>
                <a:cs typeface="Arial" pitchFamily="34" charset="0"/>
              </a:rPr>
              <a:t>,</a:t>
            </a:r>
            <a:r>
              <a:rPr kumimoji="0" lang="en-US" sz="1400" b="1" i="0" u="none" strike="noStrike" kern="0" cap="none" spc="0" normalizeH="0" baseline="0" noProof="0" dirty="0">
                <a:ln>
                  <a:noFill/>
                </a:ln>
                <a:solidFill>
                  <a:sysClr val="windowText" lastClr="000000"/>
                </a:solidFill>
                <a:effectLst/>
                <a:uLnTx/>
                <a:uFillTx/>
                <a:cs typeface="Arial" pitchFamily="34" charset="0"/>
              </a:rPr>
              <a:t> </a:t>
            </a:r>
            <a:r>
              <a:rPr lang="ru-RU" sz="1200" kern="0" dirty="0">
                <a:solidFill>
                  <a:sysClr val="windowText" lastClr="000000"/>
                </a:solidFill>
                <a:cs typeface="Arial" pitchFamily="34" charset="0"/>
              </a:rPr>
              <a:t>для инвестиций в экспортное производство и проекты стоимостью более </a:t>
            </a:r>
            <a:r>
              <a:rPr lang="en-US" sz="1200" kern="0" dirty="0">
                <a:solidFill>
                  <a:sysClr val="windowText" lastClr="000000"/>
                </a:solidFill>
                <a:cs typeface="Arial" pitchFamily="34" charset="0"/>
              </a:rPr>
              <a:t>$50</a:t>
            </a:r>
            <a:r>
              <a:rPr lang="ru-RU" sz="1200" kern="0" dirty="0">
                <a:solidFill>
                  <a:sysClr val="windowText" lastClr="000000"/>
                </a:solidFill>
                <a:cs typeface="Arial" pitchFamily="34" charset="0"/>
              </a:rPr>
              <a:t>М в сфере энергетики, туризма, з/охранения, индустрии и ИКТ</a:t>
            </a:r>
            <a:endParaRPr kumimoji="0" lang="en-US" sz="1200" b="0" i="0" u="none" strike="noStrike" kern="0" cap="none" spc="0" normalizeH="0" baseline="0" noProof="0" dirty="0">
              <a:ln>
                <a:noFill/>
              </a:ln>
              <a:solidFill>
                <a:sysClr val="windowText" lastClr="000000"/>
              </a:solidFill>
              <a:effectLst/>
              <a:uLnTx/>
              <a:uFillTx/>
              <a:cs typeface="Arial" pitchFamily="34" charset="0"/>
            </a:endParaRPr>
          </a:p>
        </p:txBody>
      </p:sp>
      <p:sp>
        <p:nvSpPr>
          <p:cNvPr id="18" name="Pentagon 17"/>
          <p:cNvSpPr/>
          <p:nvPr/>
        </p:nvSpPr>
        <p:spPr>
          <a:xfrm>
            <a:off x="4857120" y="1739615"/>
            <a:ext cx="3816168" cy="411480"/>
          </a:xfrm>
          <a:prstGeom prst="homePlate">
            <a:avLst>
              <a:gd name="adj" fmla="val 19760"/>
            </a:avLst>
          </a:prstGeom>
          <a:solidFill>
            <a:srgbClr val="002960"/>
          </a:solidFill>
          <a:ln w="6350">
            <a:solidFill>
              <a:srgbClr val="002960"/>
            </a:solidFill>
            <a:miter lim="800000"/>
            <a:headEnd/>
            <a:tailEnd/>
          </a:ln>
        </p:spPr>
        <p:txBody>
          <a:bodyPr lIns="72000" tIns="72000" rIns="72000" bIns="72000" anchor="ctr"/>
          <a:lstStyle/>
          <a:p>
            <a:pPr marL="0" marR="0" lvl="0" indent="0" algn="ctr" defTabSz="914400" eaLnBrk="0" fontAlgn="auto" latinLnBrk="0" hangingPunct="0">
              <a:lnSpc>
                <a:spcPct val="90000"/>
              </a:lnSpc>
              <a:spcBef>
                <a:spcPct val="0"/>
              </a:spcBef>
              <a:spcAft>
                <a:spcPts val="0"/>
              </a:spcAft>
              <a:buClrTx/>
              <a:buSzTx/>
              <a:buFontTx/>
              <a:buNone/>
              <a:tabLst/>
              <a:defRPr/>
            </a:pPr>
            <a:r>
              <a:rPr lang="ru-RU" sz="1600" b="1" kern="0" dirty="0">
                <a:solidFill>
                  <a:srgbClr val="FFFFFF"/>
                </a:solidFill>
                <a:latin typeface="Arial"/>
                <a:cs typeface="Arial" pitchFamily="34" charset="0"/>
              </a:rPr>
              <a:t>Другие льготы</a:t>
            </a:r>
            <a:endParaRPr kumimoji="0" lang="en-US" sz="1600" b="1" i="0" u="none" strike="noStrike" kern="0" cap="none" spc="0" normalizeH="0" baseline="0" noProof="0" dirty="0">
              <a:ln>
                <a:noFill/>
              </a:ln>
              <a:solidFill>
                <a:srgbClr val="FFFFFF"/>
              </a:solidFill>
              <a:effectLst/>
              <a:uLnTx/>
              <a:uFillTx/>
              <a:latin typeface="Arial"/>
              <a:cs typeface="Arial" pitchFamily="34" charset="0"/>
            </a:endParaRPr>
          </a:p>
        </p:txBody>
      </p:sp>
      <p:sp>
        <p:nvSpPr>
          <p:cNvPr id="21" name="Isosceles Triangle 20"/>
          <p:cNvSpPr/>
          <p:nvPr/>
        </p:nvSpPr>
        <p:spPr>
          <a:xfrm rot="5400000">
            <a:off x="3700099" y="3943154"/>
            <a:ext cx="2003126" cy="216026"/>
          </a:xfrm>
          <a:prstGeom prst="triangle">
            <a:avLst/>
          </a:prstGeom>
          <a:solidFill>
            <a:srgbClr val="FF6600"/>
          </a:solidFill>
          <a:ln w="12700" cap="flat" cmpd="sng" algn="ctr">
            <a:solidFill>
              <a:srgbClr val="FF6600"/>
            </a:solidFill>
            <a:prstDash val="solid"/>
          </a:ln>
          <a:effectLst/>
        </p:spPr>
        <p:txBody>
          <a:bodyPr lIns="72009" tIns="72009" rIns="72009" bIns="7200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000000"/>
              </a:solidFill>
              <a:effectLst/>
              <a:uLnTx/>
              <a:uFillTx/>
              <a:latin typeface="Arial"/>
              <a:ea typeface="+mn-ea"/>
              <a:cs typeface="+mn-cs"/>
            </a:endParaRPr>
          </a:p>
        </p:txBody>
      </p:sp>
      <p:sp>
        <p:nvSpPr>
          <p:cNvPr id="23" name="Isosceles Triangle 22"/>
          <p:cNvSpPr/>
          <p:nvPr/>
        </p:nvSpPr>
        <p:spPr>
          <a:xfrm rot="16200000">
            <a:off x="3463878" y="3943154"/>
            <a:ext cx="2003126" cy="216026"/>
          </a:xfrm>
          <a:prstGeom prst="triangle">
            <a:avLst/>
          </a:prstGeom>
          <a:solidFill>
            <a:srgbClr val="FF6600"/>
          </a:solidFill>
          <a:ln w="12700" cap="flat" cmpd="sng" algn="ctr">
            <a:solidFill>
              <a:srgbClr val="FF6600"/>
            </a:solidFill>
            <a:prstDash val="solid"/>
          </a:ln>
          <a:effectLst/>
        </p:spPr>
        <p:txBody>
          <a:bodyPr lIns="72009" tIns="72009" rIns="72009" bIns="7200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000000"/>
              </a:solidFill>
              <a:effectLst/>
              <a:uLnTx/>
              <a:uFillTx/>
              <a:latin typeface="Arial"/>
              <a:ea typeface="+mn-ea"/>
              <a:cs typeface="+mn-cs"/>
            </a:endParaRPr>
          </a:p>
        </p:txBody>
      </p:sp>
      <p:sp>
        <p:nvSpPr>
          <p:cNvPr id="24" name="Title 3"/>
          <p:cNvSpPr txBox="1">
            <a:spLocks/>
          </p:cNvSpPr>
          <p:nvPr/>
        </p:nvSpPr>
        <p:spPr bwMode="auto">
          <a:xfrm>
            <a:off x="250825" y="266947"/>
            <a:ext cx="8642350" cy="3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1" fontAlgn="base" hangingPunct="1">
              <a:lnSpc>
                <a:spcPct val="90000"/>
              </a:lnSpc>
              <a:spcBef>
                <a:spcPct val="0"/>
              </a:spcBef>
              <a:spcAft>
                <a:spcPct val="0"/>
              </a:spcAft>
              <a:defRPr sz="2400" b="1" kern="1200">
                <a:solidFill>
                  <a:schemeClr val="tx2"/>
                </a:solidFill>
                <a:latin typeface="Arial"/>
                <a:ea typeface="+mj-ea"/>
                <a:cs typeface="Arial"/>
                <a:sym typeface="Arial"/>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002960"/>
                </a:solidFill>
                <a:effectLst/>
                <a:uLnTx/>
                <a:uFillTx/>
                <a:latin typeface="Arial"/>
                <a:ea typeface="+mj-ea"/>
                <a:cs typeface="Arial"/>
                <a:sym typeface="Arial"/>
              </a:rPr>
              <a:t>Инвестиционные льготы </a:t>
            </a:r>
            <a:endParaRPr kumimoji="0" lang="en-GB" sz="2800" b="1" i="0" u="none" strike="noStrike" kern="1200" cap="none" spc="0" normalizeH="0" baseline="0" noProof="0" dirty="0">
              <a:ln>
                <a:noFill/>
              </a:ln>
              <a:solidFill>
                <a:srgbClr val="002960"/>
              </a:solidFill>
              <a:effectLst/>
              <a:uLnTx/>
              <a:uFillTx/>
              <a:latin typeface="Arial"/>
              <a:ea typeface="+mj-ea"/>
              <a:cs typeface="Arial"/>
              <a:sym typeface="Arial"/>
            </a:endParaRPr>
          </a:p>
        </p:txBody>
      </p:sp>
      <p:cxnSp>
        <p:nvCxnSpPr>
          <p:cNvPr id="25" name="Straight Connector 24"/>
          <p:cNvCxnSpPr/>
          <p:nvPr/>
        </p:nvCxnSpPr>
        <p:spPr>
          <a:xfrm>
            <a:off x="0" y="1027326"/>
            <a:ext cx="9144000" cy="0"/>
          </a:xfrm>
          <a:prstGeom prst="line">
            <a:avLst/>
          </a:prstGeom>
          <a:ln w="38100" cmpd="sng">
            <a:solidFill>
              <a:schemeClr val="tx2"/>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bwMode="gray">
          <a:xfrm>
            <a:off x="244474" y="1268413"/>
            <a:ext cx="8148885" cy="249299"/>
          </a:xfrm>
          <a:prstGeom prst="rect">
            <a:avLst/>
          </a:prstGeom>
          <a:noFill/>
          <a:ln w="6350">
            <a:noFill/>
          </a:ln>
          <a:extLst>
            <a:ext uri="{91240B29-F687-4F45-9708-019B960494DF}">
              <a14:hiddenLine xmlns:a14="http://schemas.microsoft.com/office/drawing/2010/main" w="6350">
                <a:solidFill>
                  <a:srgbClr val="ADABA1"/>
                </a:solidFill>
              </a14:hiddenLine>
            </a:ext>
          </a:extLst>
        </p:spPr>
        <p:txBody>
          <a:bodyPr wrap="square" lIns="0" tIns="0" rIns="0" bIns="0" rtlCol="0" anchor="t" anchorCtr="0">
            <a:spAutoFit/>
          </a:bodyPr>
          <a:lstStyle/>
          <a:p>
            <a:pPr algn="ctr">
              <a:lnSpc>
                <a:spcPct val="90000"/>
              </a:lnSpc>
            </a:pPr>
            <a:r>
              <a:rPr lang="ru-RU" b="1" dirty="0">
                <a:latin typeface="Arial"/>
                <a:cs typeface="Arial" pitchFamily="34" charset="0"/>
              </a:rPr>
              <a:t>Руанда обеспечивает ряд налоговых и других льгот</a:t>
            </a:r>
            <a:endParaRPr lang="en-US" b="1" dirty="0">
              <a:latin typeface="Arial"/>
              <a:cs typeface="Arial" pitchFamily="34" charset="0"/>
            </a:endParaRPr>
          </a:p>
        </p:txBody>
      </p:sp>
      <p:sp>
        <p:nvSpPr>
          <p:cNvPr id="27" name="Rectangle 26"/>
          <p:cNvSpPr/>
          <p:nvPr/>
        </p:nvSpPr>
        <p:spPr>
          <a:xfrm>
            <a:off x="480530" y="5917800"/>
            <a:ext cx="3721699" cy="499436"/>
          </a:xfrm>
          <a:prstGeom prst="rect">
            <a:avLst/>
          </a:prstGeom>
          <a:solidFill>
            <a:srgbClr val="808080">
              <a:lumMod val="20000"/>
              <a:lumOff val="80000"/>
            </a:srgbClr>
          </a:solidFill>
        </p:spPr>
        <p:txBody>
          <a:bodyPr wrap="square" lIns="73152" tIns="73152" rIns="73152" bIns="73152" anchor="ctr">
            <a:noAutofit/>
          </a:bodyPr>
          <a:lstStyle/>
          <a:p>
            <a:pPr lvl="0" defTabSz="914400" eaLnBrk="0" hangingPunct="0">
              <a:lnSpc>
                <a:spcPct val="90000"/>
              </a:lnSpc>
              <a:buClr>
                <a:srgbClr val="FFFFFF"/>
              </a:buClr>
              <a:buSzPct val="100000"/>
            </a:pPr>
            <a:r>
              <a:rPr lang="ru-RU" sz="1300" b="1" kern="0" noProof="0" dirty="0">
                <a:solidFill>
                  <a:sysClr val="windowText" lastClr="000000"/>
                </a:solidFill>
                <a:cs typeface="Arial" pitchFamily="34" charset="0"/>
              </a:rPr>
              <a:t>Освобождение от таможенного налога и пошлин,</a:t>
            </a:r>
            <a:r>
              <a:rPr lang="en-US" sz="1300" b="1" kern="0" noProof="0" dirty="0">
                <a:solidFill>
                  <a:sysClr val="windowText" lastClr="000000"/>
                </a:solidFill>
                <a:cs typeface="Arial" pitchFamily="34" charset="0"/>
              </a:rPr>
              <a:t> </a:t>
            </a:r>
            <a:r>
              <a:rPr lang="ru-RU" sz="1200" kern="0" noProof="0" dirty="0">
                <a:solidFill>
                  <a:sysClr val="windowText" lastClr="000000"/>
                </a:solidFill>
                <a:cs typeface="Arial" pitchFamily="34" charset="0"/>
              </a:rPr>
              <a:t>для продуктов, используемых </a:t>
            </a:r>
            <a:r>
              <a:rPr lang="ru-RU" sz="1200" kern="0" dirty="0">
                <a:solidFill>
                  <a:sysClr val="windowText" lastClr="000000"/>
                </a:solidFill>
                <a:cs typeface="Arial" pitchFamily="34" charset="0"/>
              </a:rPr>
              <a:t>в зонах экспортного производства</a:t>
            </a:r>
            <a:r>
              <a:rPr lang="en-US" sz="1200" kern="0" noProof="0" dirty="0">
                <a:solidFill>
                  <a:sysClr val="windowText" lastClr="000000"/>
                </a:solidFill>
                <a:cs typeface="Arial" pitchFamily="34" charset="0"/>
              </a:rPr>
              <a:t>(100% </a:t>
            </a:r>
            <a:r>
              <a:rPr lang="ru-RU" sz="1200" kern="0" noProof="0" dirty="0">
                <a:solidFill>
                  <a:sysClr val="windowText" lastClr="000000"/>
                </a:solidFill>
                <a:cs typeface="Arial" pitchFamily="34" charset="0"/>
              </a:rPr>
              <a:t>экспорта</a:t>
            </a:r>
            <a:r>
              <a:rPr lang="en-US" sz="1200" kern="0" noProof="0" dirty="0">
                <a:solidFill>
                  <a:sysClr val="windowText" lastClr="000000"/>
                </a:solidFill>
                <a:cs typeface="Arial" pitchFamily="34" charset="0"/>
              </a:rPr>
              <a:t>) </a:t>
            </a:r>
            <a:r>
              <a:rPr lang="en-US" sz="1200" b="1" kern="0" noProof="0" dirty="0">
                <a:solidFill>
                  <a:sysClr val="windowText" lastClr="000000"/>
                </a:solidFill>
                <a:cs typeface="Arial" pitchFamily="34" charset="0"/>
              </a:rPr>
              <a:t> </a:t>
            </a:r>
            <a:endParaRPr kumimoji="0" lang="en-US" sz="1200" b="0" i="0" u="none" strike="noStrike" kern="0" cap="none" spc="0" normalizeH="0" baseline="0" noProof="0" dirty="0">
              <a:ln>
                <a:noFill/>
              </a:ln>
              <a:solidFill>
                <a:sysClr val="windowText" lastClr="000000"/>
              </a:solidFill>
              <a:effectLst/>
              <a:uLnTx/>
              <a:uFillTx/>
              <a:cs typeface="Arial" pitchFamily="34" charset="0"/>
            </a:endParaRPr>
          </a:p>
        </p:txBody>
      </p:sp>
      <p:sp>
        <p:nvSpPr>
          <p:cNvPr id="29" name="Rectangle 28"/>
          <p:cNvSpPr/>
          <p:nvPr/>
        </p:nvSpPr>
        <p:spPr>
          <a:xfrm>
            <a:off x="4978613" y="2253234"/>
            <a:ext cx="3586547" cy="278641"/>
          </a:xfrm>
          <a:prstGeom prst="rect">
            <a:avLst/>
          </a:prstGeom>
          <a:solidFill>
            <a:srgbClr val="808080">
              <a:lumMod val="20000"/>
              <a:lumOff val="80000"/>
            </a:srgbClr>
          </a:solidFill>
        </p:spPr>
        <p:txBody>
          <a:bodyPr wrap="square" lIns="73152" tIns="73152" rIns="73152" bIns="73152" anchor="ctr">
            <a:noAutofit/>
          </a:bodyPr>
          <a:lstStyle/>
          <a:p>
            <a:pPr lvl="0" defTabSz="914400" eaLnBrk="0" hangingPunct="0">
              <a:lnSpc>
                <a:spcPct val="90000"/>
              </a:lnSpc>
              <a:buClr>
                <a:srgbClr val="FFFFFF"/>
              </a:buClr>
              <a:buSzPct val="100000"/>
            </a:pPr>
            <a:r>
              <a:rPr lang="ru-RU" sz="1300" b="1" kern="0" dirty="0">
                <a:solidFill>
                  <a:sysClr val="windowText" lastClr="000000"/>
                </a:solidFill>
                <a:cs typeface="Arial" pitchFamily="34" charset="0"/>
              </a:rPr>
              <a:t>Свободный возврат капитала</a:t>
            </a:r>
            <a:r>
              <a:rPr lang="ru-RU" sz="1300" kern="0" dirty="0">
                <a:solidFill>
                  <a:sysClr val="windowText" lastClr="000000"/>
                </a:solidFill>
                <a:cs typeface="Arial" pitchFamily="34" charset="0"/>
              </a:rPr>
              <a:t> и активов</a:t>
            </a:r>
            <a:r>
              <a:rPr lang="ru-RU" sz="1300" b="1" kern="0" dirty="0">
                <a:solidFill>
                  <a:sysClr val="windowText" lastClr="000000"/>
                </a:solidFill>
                <a:cs typeface="Arial" pitchFamily="34" charset="0"/>
              </a:rPr>
              <a:t> </a:t>
            </a:r>
            <a:r>
              <a:rPr lang="ru-RU" sz="1300" kern="0" dirty="0">
                <a:solidFill>
                  <a:sysClr val="windowText" lastClr="000000"/>
                </a:solidFill>
                <a:cs typeface="Arial" pitchFamily="34" charset="0"/>
              </a:rPr>
              <a:t>в страну</a:t>
            </a:r>
            <a:endParaRPr kumimoji="0" lang="en-US" sz="1200" i="0" u="none" strike="noStrike" kern="0" cap="none" spc="0" normalizeH="0" baseline="0" noProof="0" dirty="0">
              <a:ln>
                <a:noFill/>
              </a:ln>
              <a:solidFill>
                <a:sysClr val="windowText" lastClr="000000"/>
              </a:solidFill>
              <a:effectLst/>
              <a:uLnTx/>
              <a:uFillTx/>
              <a:cs typeface="Arial" pitchFamily="34" charset="0"/>
            </a:endParaRPr>
          </a:p>
        </p:txBody>
      </p:sp>
      <p:sp>
        <p:nvSpPr>
          <p:cNvPr id="30" name="Rectangle 29"/>
          <p:cNvSpPr/>
          <p:nvPr/>
        </p:nvSpPr>
        <p:spPr>
          <a:xfrm>
            <a:off x="4978613" y="2626771"/>
            <a:ext cx="3586547" cy="458040"/>
          </a:xfrm>
          <a:prstGeom prst="rect">
            <a:avLst/>
          </a:prstGeom>
          <a:solidFill>
            <a:srgbClr val="808080">
              <a:lumMod val="20000"/>
              <a:lumOff val="80000"/>
            </a:srgbClr>
          </a:solidFill>
        </p:spPr>
        <p:txBody>
          <a:bodyPr wrap="square" lIns="73152" tIns="73152" rIns="73152" bIns="73152" anchor="ctr">
            <a:noAutofit/>
          </a:bodyPr>
          <a:lstStyle/>
          <a:p>
            <a:pPr lvl="0" defTabSz="914400" eaLnBrk="0" hangingPunct="0">
              <a:lnSpc>
                <a:spcPct val="90000"/>
              </a:lnSpc>
              <a:buClr>
                <a:srgbClr val="FFFFFF"/>
              </a:buClr>
              <a:buSzPct val="100000"/>
            </a:pPr>
            <a:r>
              <a:rPr lang="ru-RU" sz="1300" kern="0" noProof="0" dirty="0">
                <a:solidFill>
                  <a:sysClr val="windowText" lastClr="000000"/>
                </a:solidFill>
                <a:cs typeface="Arial" pitchFamily="34" charset="0"/>
              </a:rPr>
              <a:t>Быстрая онлайн регистрация бизнеса и инвестиций </a:t>
            </a:r>
            <a:endParaRPr kumimoji="0" lang="en-US" sz="1200" i="0" u="none" strike="noStrike" kern="0" cap="none" spc="0" normalizeH="0" baseline="0" noProof="0" dirty="0">
              <a:ln>
                <a:noFill/>
              </a:ln>
              <a:solidFill>
                <a:sysClr val="windowText" lastClr="000000"/>
              </a:solidFill>
              <a:effectLst/>
              <a:uLnTx/>
              <a:uFillTx/>
              <a:cs typeface="Arial" pitchFamily="34" charset="0"/>
            </a:endParaRPr>
          </a:p>
        </p:txBody>
      </p:sp>
      <p:sp>
        <p:nvSpPr>
          <p:cNvPr id="31" name="Rectangle 30"/>
          <p:cNvSpPr/>
          <p:nvPr/>
        </p:nvSpPr>
        <p:spPr>
          <a:xfrm>
            <a:off x="4978613" y="3179707"/>
            <a:ext cx="3586547" cy="458040"/>
          </a:xfrm>
          <a:prstGeom prst="rect">
            <a:avLst/>
          </a:prstGeom>
          <a:solidFill>
            <a:srgbClr val="808080">
              <a:lumMod val="20000"/>
              <a:lumOff val="80000"/>
            </a:srgbClr>
          </a:solidFill>
        </p:spPr>
        <p:txBody>
          <a:bodyPr wrap="square" lIns="73152" tIns="73152" rIns="73152" bIns="73152" anchor="ctr">
            <a:noAutofit/>
          </a:bodyPr>
          <a:lstStyle/>
          <a:p>
            <a:pPr lvl="0" defTabSz="914400" eaLnBrk="0" hangingPunct="0">
              <a:lnSpc>
                <a:spcPct val="90000"/>
              </a:lnSpc>
              <a:buClr>
                <a:srgbClr val="FFFFFF"/>
              </a:buClr>
              <a:buSzPct val="100000"/>
            </a:pPr>
            <a:r>
              <a:rPr lang="ru-RU" sz="1300" b="1" kern="0" dirty="0">
                <a:solidFill>
                  <a:sysClr val="windowText" lastClr="000000"/>
                </a:solidFill>
                <a:cs typeface="Arial" pitchFamily="34" charset="0"/>
              </a:rPr>
              <a:t>Помощь в услугах, относящихся к налогообложению и налоговым вычетам</a:t>
            </a:r>
            <a:endParaRPr kumimoji="0" lang="en-US" sz="1200" i="0" u="none" strike="noStrike" kern="0" cap="none" spc="0" normalizeH="0" baseline="0" noProof="0" dirty="0">
              <a:ln>
                <a:noFill/>
              </a:ln>
              <a:solidFill>
                <a:sysClr val="windowText" lastClr="000000"/>
              </a:solidFill>
              <a:effectLst/>
              <a:uLnTx/>
              <a:uFillTx/>
              <a:cs typeface="Arial" pitchFamily="34" charset="0"/>
            </a:endParaRPr>
          </a:p>
        </p:txBody>
      </p:sp>
      <p:sp>
        <p:nvSpPr>
          <p:cNvPr id="32" name="Rectangle 31"/>
          <p:cNvSpPr/>
          <p:nvPr/>
        </p:nvSpPr>
        <p:spPr>
          <a:xfrm>
            <a:off x="4978613" y="3732643"/>
            <a:ext cx="3586547" cy="458040"/>
          </a:xfrm>
          <a:prstGeom prst="rect">
            <a:avLst/>
          </a:prstGeom>
          <a:solidFill>
            <a:srgbClr val="808080">
              <a:lumMod val="20000"/>
              <a:lumOff val="80000"/>
            </a:srgbClr>
          </a:solidFill>
        </p:spPr>
        <p:txBody>
          <a:bodyPr wrap="square" lIns="73152" tIns="73152" rIns="73152" bIns="73152" anchor="ctr">
            <a:noAutofit/>
          </a:bodyPr>
          <a:lstStyle/>
          <a:p>
            <a:pPr lvl="0" defTabSz="914400" eaLnBrk="0" hangingPunct="0">
              <a:lnSpc>
                <a:spcPct val="90000"/>
              </a:lnSpc>
              <a:buClr>
                <a:srgbClr val="FFFFFF"/>
              </a:buClr>
              <a:buSzPct val="100000"/>
            </a:pPr>
            <a:r>
              <a:rPr lang="ru-RU" sz="1300" b="1" kern="0" dirty="0">
                <a:solidFill>
                  <a:sysClr val="windowText" lastClr="000000"/>
                </a:solidFill>
                <a:cs typeface="Arial" pitchFamily="34" charset="0"/>
              </a:rPr>
              <a:t>Помощь в обеспечении доступа к коммунальным ресурсам </a:t>
            </a:r>
            <a:r>
              <a:rPr lang="en-US" sz="1300" kern="0" dirty="0">
                <a:solidFill>
                  <a:sysClr val="windowText" lastClr="000000"/>
                </a:solidFill>
                <a:cs typeface="Arial" pitchFamily="34" charset="0"/>
              </a:rPr>
              <a:t>(</a:t>
            </a:r>
            <a:r>
              <a:rPr lang="ru-RU" sz="1300" kern="0" dirty="0">
                <a:solidFill>
                  <a:sysClr val="windowText" lastClr="000000"/>
                </a:solidFill>
                <a:cs typeface="Arial" pitchFamily="34" charset="0"/>
              </a:rPr>
              <a:t>вода и электричество</a:t>
            </a:r>
            <a:r>
              <a:rPr lang="en-US" sz="1300" kern="0" dirty="0">
                <a:solidFill>
                  <a:sysClr val="windowText" lastClr="000000"/>
                </a:solidFill>
                <a:cs typeface="Arial" pitchFamily="34" charset="0"/>
              </a:rPr>
              <a:t>)</a:t>
            </a:r>
            <a:endParaRPr kumimoji="0" lang="en-US" sz="1200" i="0" u="none" strike="noStrike" kern="0" cap="none" spc="0" normalizeH="0" baseline="0" noProof="0" dirty="0">
              <a:ln>
                <a:noFill/>
              </a:ln>
              <a:solidFill>
                <a:sysClr val="windowText" lastClr="000000"/>
              </a:solidFill>
              <a:effectLst/>
              <a:uLnTx/>
              <a:uFillTx/>
              <a:cs typeface="Arial" pitchFamily="34" charset="0"/>
            </a:endParaRPr>
          </a:p>
        </p:txBody>
      </p:sp>
      <p:sp>
        <p:nvSpPr>
          <p:cNvPr id="33" name="Rectangle 32"/>
          <p:cNvSpPr/>
          <p:nvPr/>
        </p:nvSpPr>
        <p:spPr>
          <a:xfrm>
            <a:off x="4978613" y="4285579"/>
            <a:ext cx="3586547" cy="458040"/>
          </a:xfrm>
          <a:prstGeom prst="rect">
            <a:avLst/>
          </a:prstGeom>
          <a:solidFill>
            <a:srgbClr val="808080">
              <a:lumMod val="20000"/>
              <a:lumOff val="80000"/>
            </a:srgbClr>
          </a:solidFill>
        </p:spPr>
        <p:txBody>
          <a:bodyPr wrap="square" lIns="73152" tIns="73152" rIns="73152" bIns="73152" anchor="ctr">
            <a:noAutofit/>
          </a:bodyPr>
          <a:lstStyle/>
          <a:p>
            <a:pPr lvl="0" defTabSz="914400" eaLnBrk="0" hangingPunct="0">
              <a:lnSpc>
                <a:spcPct val="90000"/>
              </a:lnSpc>
              <a:buClr>
                <a:srgbClr val="FFFFFF"/>
              </a:buClr>
              <a:buSzPct val="100000"/>
            </a:pPr>
            <a:r>
              <a:rPr lang="ru-RU" sz="1300" b="1" kern="0" dirty="0">
                <a:solidFill>
                  <a:sysClr val="windowText" lastClr="000000"/>
                </a:solidFill>
                <a:cs typeface="Arial" pitchFamily="34" charset="0"/>
              </a:rPr>
              <a:t>Помощь в приобретении виз и разрешений на работу</a:t>
            </a:r>
            <a:endParaRPr kumimoji="0" lang="en-US" sz="1200" i="0" u="none" strike="noStrike" kern="0" cap="none" spc="0" normalizeH="0" baseline="0" noProof="0" dirty="0">
              <a:ln>
                <a:noFill/>
              </a:ln>
              <a:solidFill>
                <a:sysClr val="windowText" lastClr="000000"/>
              </a:solidFill>
              <a:effectLst/>
              <a:uLnTx/>
              <a:uFillTx/>
              <a:cs typeface="Arial" pitchFamily="34" charset="0"/>
            </a:endParaRPr>
          </a:p>
        </p:txBody>
      </p:sp>
      <p:sp>
        <p:nvSpPr>
          <p:cNvPr id="34" name="Rectangle 33"/>
          <p:cNvSpPr/>
          <p:nvPr/>
        </p:nvSpPr>
        <p:spPr>
          <a:xfrm>
            <a:off x="4978613" y="4838515"/>
            <a:ext cx="3586547" cy="458040"/>
          </a:xfrm>
          <a:prstGeom prst="rect">
            <a:avLst/>
          </a:prstGeom>
          <a:solidFill>
            <a:srgbClr val="808080">
              <a:lumMod val="20000"/>
              <a:lumOff val="80000"/>
            </a:srgbClr>
          </a:solidFill>
        </p:spPr>
        <p:txBody>
          <a:bodyPr wrap="square" lIns="73152" tIns="73152" rIns="73152" bIns="73152" anchor="ctr">
            <a:noAutofit/>
          </a:bodyPr>
          <a:lstStyle/>
          <a:p>
            <a:pPr lvl="0" defTabSz="914400" eaLnBrk="0" hangingPunct="0">
              <a:lnSpc>
                <a:spcPct val="90000"/>
              </a:lnSpc>
              <a:buClr>
                <a:srgbClr val="FFFFFF"/>
              </a:buClr>
              <a:buSzPct val="100000"/>
            </a:pPr>
            <a:r>
              <a:rPr lang="ru-RU" sz="1300" b="1" kern="0" dirty="0">
                <a:solidFill>
                  <a:sysClr val="windowText" lastClr="000000"/>
                </a:solidFill>
                <a:cs typeface="Arial" pitchFamily="34" charset="0"/>
              </a:rPr>
              <a:t>Единый центр </a:t>
            </a:r>
            <a:r>
              <a:rPr lang="ru-RU" sz="1300" kern="0" dirty="0">
                <a:solidFill>
                  <a:sysClr val="windowText" lastClr="000000"/>
                </a:solidFill>
                <a:cs typeface="Arial" pitchFamily="34" charset="0"/>
              </a:rPr>
              <a:t>по оказанию нотариальных услуг, решению миграционных вопросов</a:t>
            </a:r>
            <a:r>
              <a:rPr lang="en-US" sz="1300" kern="0" dirty="0">
                <a:solidFill>
                  <a:sysClr val="windowText" lastClr="000000"/>
                </a:solidFill>
                <a:cs typeface="Arial" pitchFamily="34" charset="0"/>
              </a:rPr>
              <a:t> </a:t>
            </a:r>
            <a:r>
              <a:rPr lang="ru-RU" sz="1300" kern="0" dirty="0">
                <a:solidFill>
                  <a:sysClr val="windowText" lastClr="000000"/>
                </a:solidFill>
                <a:cs typeface="Arial" pitchFamily="34" charset="0"/>
              </a:rPr>
              <a:t>и т.д.</a:t>
            </a:r>
            <a:r>
              <a:rPr lang="en-US" sz="1300" kern="0" dirty="0">
                <a:solidFill>
                  <a:sysClr val="windowText" lastClr="000000"/>
                </a:solidFill>
                <a:cs typeface="Arial" pitchFamily="34" charset="0"/>
              </a:rPr>
              <a:t> </a:t>
            </a:r>
            <a:endParaRPr kumimoji="0" lang="en-US" sz="1200" i="0" u="none" strike="noStrike" kern="0" cap="none" spc="0" normalizeH="0" baseline="0" noProof="0" dirty="0">
              <a:ln>
                <a:noFill/>
              </a:ln>
              <a:solidFill>
                <a:sysClr val="windowText" lastClr="000000"/>
              </a:solidFill>
              <a:effectLst/>
              <a:uLnTx/>
              <a:uFillTx/>
              <a:cs typeface="Arial" pitchFamily="34" charset="0"/>
            </a:endParaRPr>
          </a:p>
        </p:txBody>
      </p:sp>
      <p:sp>
        <p:nvSpPr>
          <p:cNvPr id="35" name="Rectangle 34"/>
          <p:cNvSpPr/>
          <p:nvPr/>
        </p:nvSpPr>
        <p:spPr>
          <a:xfrm>
            <a:off x="4978613" y="5391451"/>
            <a:ext cx="3586547" cy="458040"/>
          </a:xfrm>
          <a:prstGeom prst="rect">
            <a:avLst/>
          </a:prstGeom>
          <a:solidFill>
            <a:srgbClr val="808080">
              <a:lumMod val="20000"/>
              <a:lumOff val="80000"/>
            </a:srgbClr>
          </a:solidFill>
        </p:spPr>
        <p:txBody>
          <a:bodyPr wrap="square" lIns="73152" tIns="73152" rIns="73152" bIns="73152" anchor="ctr">
            <a:noAutofit/>
          </a:bodyPr>
          <a:lstStyle/>
          <a:p>
            <a:pPr lvl="0" defTabSz="914400" eaLnBrk="0" hangingPunct="0">
              <a:lnSpc>
                <a:spcPct val="90000"/>
              </a:lnSpc>
              <a:buClr>
                <a:srgbClr val="FFFFFF"/>
              </a:buClr>
              <a:buSzPct val="100000"/>
            </a:pPr>
            <a:r>
              <a:rPr lang="ru-RU" sz="1300" b="1" kern="0" dirty="0">
                <a:solidFill>
                  <a:sysClr val="windowText" lastClr="000000"/>
                </a:solidFill>
                <a:cs typeface="Arial" pitchFamily="34" charset="0"/>
              </a:rPr>
              <a:t>П</a:t>
            </a:r>
            <a:r>
              <a:rPr lang="ru-RU" sz="1300" b="1" kern="0" noProof="0" dirty="0" err="1">
                <a:solidFill>
                  <a:sysClr val="windowText" lastClr="000000"/>
                </a:solidFill>
                <a:cs typeface="Arial" pitchFamily="34" charset="0"/>
              </a:rPr>
              <a:t>ослепроектное</a:t>
            </a:r>
            <a:r>
              <a:rPr lang="ru-RU" sz="1300" b="1" kern="0" noProof="0" dirty="0">
                <a:solidFill>
                  <a:sysClr val="windowText" lastClr="000000"/>
                </a:solidFill>
                <a:cs typeface="Arial" pitchFamily="34" charset="0"/>
              </a:rPr>
              <a:t> обслуживание</a:t>
            </a:r>
            <a:r>
              <a:rPr lang="en-US" sz="1300" b="1" kern="0" noProof="0" dirty="0">
                <a:solidFill>
                  <a:sysClr val="windowText" lastClr="000000"/>
                </a:solidFill>
                <a:cs typeface="Arial" pitchFamily="34" charset="0"/>
              </a:rPr>
              <a:t> </a:t>
            </a:r>
            <a:r>
              <a:rPr lang="ru-RU" sz="1300" kern="0" dirty="0">
                <a:solidFill>
                  <a:sysClr val="windowText" lastClr="000000"/>
                </a:solidFill>
                <a:cs typeface="Arial" pitchFamily="34" charset="0"/>
              </a:rPr>
              <a:t>для</a:t>
            </a:r>
            <a:r>
              <a:rPr lang="ru-RU" sz="1300" b="1" kern="0" dirty="0">
                <a:solidFill>
                  <a:sysClr val="windowText" lastClr="000000"/>
                </a:solidFill>
                <a:cs typeface="Arial" pitchFamily="34" charset="0"/>
              </a:rPr>
              <a:t> обеспечения </a:t>
            </a:r>
            <a:r>
              <a:rPr lang="ru-RU" sz="1300" kern="0" noProof="0" dirty="0">
                <a:solidFill>
                  <a:sysClr val="windowText" lastClr="000000"/>
                </a:solidFill>
                <a:cs typeface="Arial" pitchFamily="34" charset="0"/>
              </a:rPr>
              <a:t>быстрого выполнения проекта</a:t>
            </a:r>
            <a:endParaRPr kumimoji="0" lang="en-US" sz="1200" i="0" u="none" strike="noStrike" kern="0" cap="none" spc="0" normalizeH="0" baseline="0" noProof="0" dirty="0">
              <a:ln>
                <a:noFill/>
              </a:ln>
              <a:solidFill>
                <a:sysClr val="windowText" lastClr="000000"/>
              </a:solidFill>
              <a:effectLst/>
              <a:uLnTx/>
              <a:uFillTx/>
              <a:cs typeface="Arial" pitchFamily="34" charset="0"/>
            </a:endParaRPr>
          </a:p>
        </p:txBody>
      </p:sp>
      <p:sp>
        <p:nvSpPr>
          <p:cNvPr id="36" name="Rectangle 35"/>
          <p:cNvSpPr/>
          <p:nvPr/>
        </p:nvSpPr>
        <p:spPr>
          <a:xfrm>
            <a:off x="4978612" y="5944386"/>
            <a:ext cx="3586548" cy="472849"/>
          </a:xfrm>
          <a:prstGeom prst="rect">
            <a:avLst/>
          </a:prstGeom>
          <a:solidFill>
            <a:srgbClr val="808080">
              <a:lumMod val="20000"/>
              <a:lumOff val="80000"/>
            </a:srgbClr>
          </a:solidFill>
        </p:spPr>
        <p:txBody>
          <a:bodyPr wrap="square" lIns="73152" tIns="73152" rIns="73152" bIns="73152" anchor="ctr">
            <a:noAutofit/>
          </a:bodyPr>
          <a:lstStyle/>
          <a:p>
            <a:pPr marL="0" marR="0" lvl="0" indent="0" defTabSz="914400" eaLnBrk="0" fontAlgn="auto" latinLnBrk="0" hangingPunct="0">
              <a:lnSpc>
                <a:spcPct val="90000"/>
              </a:lnSpc>
              <a:spcBef>
                <a:spcPts val="0"/>
              </a:spcBef>
              <a:spcAft>
                <a:spcPts val="0"/>
              </a:spcAft>
              <a:buClr>
                <a:srgbClr val="FFFFFF"/>
              </a:buClr>
              <a:buSzPct val="100000"/>
              <a:buFontTx/>
              <a:buNone/>
              <a:tabLst/>
              <a:defRPr/>
            </a:pPr>
            <a:r>
              <a:rPr lang="ru-RU" sz="1300" b="1" kern="0" dirty="0">
                <a:solidFill>
                  <a:sysClr val="windowText" lastClr="000000"/>
                </a:solidFill>
                <a:cs typeface="Arial" pitchFamily="34" charset="0"/>
              </a:rPr>
              <a:t>Вне зависимости от гражданства инвестора, </a:t>
            </a:r>
            <a:r>
              <a:rPr lang="ru-RU" sz="1300" kern="0" dirty="0">
                <a:solidFill>
                  <a:sysClr val="windowText" lastClr="000000"/>
                </a:solidFill>
                <a:cs typeface="Arial" pitchFamily="34" charset="0"/>
              </a:rPr>
              <a:t>все отрасли открыты для частных инвестиций</a:t>
            </a:r>
            <a:endParaRPr kumimoji="0" lang="en-US" sz="1200" i="0" u="none" strike="noStrike" kern="0" cap="none" spc="0" normalizeH="0" baseline="0" noProof="0" dirty="0">
              <a:ln>
                <a:noFill/>
              </a:ln>
              <a:solidFill>
                <a:sysClr val="windowText" lastClr="000000"/>
              </a:solidFill>
              <a:effectLst/>
              <a:uLnTx/>
              <a:uFillTx/>
              <a:cs typeface="Arial" pitchFamily="34" charset="0"/>
            </a:endParaRPr>
          </a:p>
        </p:txBody>
      </p:sp>
      <p:cxnSp>
        <p:nvCxnSpPr>
          <p:cNvPr id="38" name="Straight Connector 37"/>
          <p:cNvCxnSpPr/>
          <p:nvPr/>
        </p:nvCxnSpPr>
        <p:spPr>
          <a:xfrm>
            <a:off x="0" y="6551184"/>
            <a:ext cx="8093470" cy="0"/>
          </a:xfrm>
          <a:prstGeom prst="line">
            <a:avLst/>
          </a:prstGeom>
          <a:ln w="38100" cmpd="sng">
            <a:solidFill>
              <a:schemeClr val="tx2"/>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sp>
        <p:nvSpPr>
          <p:cNvPr id="19" name="Rectangle 8"/>
          <p:cNvSpPr>
            <a:spLocks noChangeArrowheads="1"/>
          </p:cNvSpPr>
          <p:nvPr/>
        </p:nvSpPr>
        <p:spPr bwMode="gray">
          <a:xfrm>
            <a:off x="4857119" y="2151095"/>
            <a:ext cx="3816169" cy="4325206"/>
          </a:xfrm>
          <a:prstGeom prst="rect">
            <a:avLst/>
          </a:prstGeom>
          <a:noFill/>
          <a:ln w="6350">
            <a:solidFill>
              <a:srgbClr val="002960"/>
            </a:solidFill>
            <a:miter lim="800000"/>
            <a:headEnd/>
            <a:tailEnd/>
          </a:ln>
        </p:spPr>
        <p:txBody>
          <a:bodyPr wrap="square" lIns="91440" tIns="91440" rIns="0" bIns="0" anchorCtr="0">
            <a:noAutofit/>
          </a:bodyPr>
          <a:lstStyle/>
          <a:p>
            <a:pPr marL="0" marR="0" lvl="0" indent="0" defTabSz="966788" eaLnBrk="0" fontAlgn="auto" latinLnBrk="0" hangingPunct="0">
              <a:lnSpc>
                <a:spcPct val="90000"/>
              </a:lnSpc>
              <a:spcBef>
                <a:spcPts val="900"/>
              </a:spcBef>
              <a:spcAft>
                <a:spcPts val="0"/>
              </a:spcAft>
              <a:buClr>
                <a:srgbClr val="FFFFFF"/>
              </a:buClr>
              <a:buSzPct val="100000"/>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a:cs typeface="Arial" pitchFamily="34" charset="0"/>
            </a:endParaRPr>
          </a:p>
        </p:txBody>
      </p:sp>
    </p:spTree>
    <p:extLst>
      <p:ext uri="{BB962C8B-B14F-4D97-AF65-F5344CB8AC3E}">
        <p14:creationId xmlns:p14="http://schemas.microsoft.com/office/powerpoint/2010/main" val="3712315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5013A8-F3E1-2C42-B42A-3ED798E2D4A7}" type="slidenum">
              <a:rPr lang="en-US" smtClean="0"/>
              <a:t>8</a:t>
            </a:fld>
            <a:endParaRPr lang="en-US"/>
          </a:p>
        </p:txBody>
      </p:sp>
      <p:pic>
        <p:nvPicPr>
          <p:cNvPr id="3" name="Picture 2" descr="RDB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6983" y="5806941"/>
            <a:ext cx="1186192" cy="1051708"/>
          </a:xfrm>
          <a:prstGeom prst="rect">
            <a:avLst/>
          </a:prstGeom>
        </p:spPr>
      </p:pic>
      <p:sp>
        <p:nvSpPr>
          <p:cNvPr id="4" name="Rectangle 3"/>
          <p:cNvSpPr/>
          <p:nvPr/>
        </p:nvSpPr>
        <p:spPr>
          <a:xfrm>
            <a:off x="4793047" y="2275308"/>
            <a:ext cx="4100127" cy="1871999"/>
          </a:xfrm>
          <a:prstGeom prst="rect">
            <a:avLst/>
          </a:prstGeom>
          <a:solidFill>
            <a:srgbClr val="C7E0FB"/>
          </a:solidFill>
        </p:spPr>
        <p:txBody>
          <a:bodyPr wrap="square" lIns="288000" tIns="73152" rIns="73152" bIns="73152" anchor="ctr">
            <a:noAutofit/>
          </a:bodyPr>
          <a:lstStyle/>
          <a:p>
            <a:pPr marL="171450" indent="-171450" defTabSz="914400" eaLnBrk="0" hangingPunct="0">
              <a:lnSpc>
                <a:spcPct val="90000"/>
              </a:lnSpc>
              <a:spcAft>
                <a:spcPts val="600"/>
              </a:spcAft>
              <a:buClr>
                <a:srgbClr val="FF6600"/>
              </a:buClr>
              <a:buSzPct val="100000"/>
              <a:buFont typeface="Arial" pitchFamily="34" charset="0"/>
              <a:buChar char="•"/>
            </a:pPr>
            <a:r>
              <a:rPr lang="ru-RU" sz="1300" kern="0" dirty="0">
                <a:solidFill>
                  <a:sysClr val="windowText" lastClr="000000"/>
                </a:solidFill>
                <a:cs typeface="Arial" pitchFamily="34" charset="0"/>
              </a:rPr>
              <a:t>Ожидается значительный рост в этом секторе вследствие увеличения налога на ввоз секонд-хенда</a:t>
            </a:r>
            <a:r>
              <a:rPr lang="en-US" sz="1300" kern="0" dirty="0">
                <a:solidFill>
                  <a:sysClr val="windowText" lastClr="000000"/>
                </a:solidFill>
                <a:cs typeface="Arial" pitchFamily="34" charset="0"/>
              </a:rPr>
              <a:t>. </a:t>
            </a:r>
          </a:p>
          <a:p>
            <a:pPr marL="171450" indent="-171450" defTabSz="914400" eaLnBrk="0" hangingPunct="0">
              <a:lnSpc>
                <a:spcPct val="90000"/>
              </a:lnSpc>
              <a:spcAft>
                <a:spcPts val="600"/>
              </a:spcAft>
              <a:buClr>
                <a:srgbClr val="FF6600"/>
              </a:buClr>
              <a:buSzPct val="100000"/>
              <a:buFont typeface="Arial" pitchFamily="34" charset="0"/>
              <a:buChar char="•"/>
            </a:pPr>
            <a:r>
              <a:rPr lang="ru-RU" sz="1300" kern="0" dirty="0">
                <a:solidFill>
                  <a:sysClr val="windowText" lastClr="000000"/>
                </a:solidFill>
                <a:cs typeface="Arial" pitchFamily="34" charset="0"/>
              </a:rPr>
              <a:t>Только в </a:t>
            </a:r>
            <a:r>
              <a:rPr lang="en-US" sz="1300" kern="0" dirty="0">
                <a:solidFill>
                  <a:sysClr val="windowText" lastClr="000000"/>
                </a:solidFill>
                <a:cs typeface="Arial" pitchFamily="34" charset="0"/>
              </a:rPr>
              <a:t>2016</a:t>
            </a:r>
            <a:r>
              <a:rPr lang="ru-RU" sz="1300" kern="0" dirty="0">
                <a:solidFill>
                  <a:sysClr val="windowText" lastClr="000000"/>
                </a:solidFill>
                <a:cs typeface="Arial" pitchFamily="34" charset="0"/>
              </a:rPr>
              <a:t>г</a:t>
            </a:r>
            <a:r>
              <a:rPr lang="en-US" sz="1300" kern="0" dirty="0">
                <a:solidFill>
                  <a:sysClr val="windowText" lastClr="000000"/>
                </a:solidFill>
                <a:cs typeface="Arial" pitchFamily="34" charset="0"/>
              </a:rPr>
              <a:t>, </a:t>
            </a:r>
            <a:r>
              <a:rPr lang="ru-RU" sz="1300" kern="0" dirty="0">
                <a:solidFill>
                  <a:sysClr val="windowText" lastClr="000000"/>
                </a:solidFill>
                <a:cs typeface="Arial" pitchFamily="34" charset="0"/>
              </a:rPr>
              <a:t>Раунда импортировала текстиля и одежды на </a:t>
            </a:r>
            <a:r>
              <a:rPr lang="en-US" sz="1300" b="1" kern="0" dirty="0">
                <a:solidFill>
                  <a:sysClr val="windowText" lastClr="000000"/>
                </a:solidFill>
                <a:cs typeface="Arial" pitchFamily="34" charset="0"/>
              </a:rPr>
              <a:t>$76.7 million</a:t>
            </a:r>
            <a:r>
              <a:rPr lang="en-US" sz="1300" kern="0" dirty="0">
                <a:solidFill>
                  <a:sysClr val="windowText" lastClr="000000"/>
                </a:solidFill>
                <a:cs typeface="Arial" pitchFamily="34" charset="0"/>
              </a:rPr>
              <a:t>. </a:t>
            </a:r>
          </a:p>
          <a:p>
            <a:pPr marL="171450" marR="0" lvl="0" indent="-171450" defTabSz="914400" eaLnBrk="0" fontAlgn="auto" latinLnBrk="0" hangingPunct="0">
              <a:lnSpc>
                <a:spcPct val="90000"/>
              </a:lnSpc>
              <a:spcBef>
                <a:spcPts val="0"/>
              </a:spcBef>
              <a:spcAft>
                <a:spcPts val="600"/>
              </a:spcAft>
              <a:buClr>
                <a:srgbClr val="FF6600"/>
              </a:buClr>
              <a:buSzPct val="100000"/>
              <a:buFont typeface="Arial" pitchFamily="34" charset="0"/>
              <a:buChar char="•"/>
              <a:tabLst/>
              <a:defRPr/>
            </a:pPr>
            <a:r>
              <a:rPr kumimoji="0" lang="ru-RU" sz="1300" b="0" i="0" u="none" strike="noStrike" kern="0" cap="none" spc="0" normalizeH="0" baseline="0" noProof="0" dirty="0">
                <a:ln>
                  <a:noFill/>
                </a:ln>
                <a:solidFill>
                  <a:sysClr val="windowText" lastClr="000000"/>
                </a:solidFill>
                <a:effectLst/>
                <a:uLnTx/>
                <a:uFillTx/>
                <a:cs typeface="Arial" pitchFamily="34" charset="0"/>
              </a:rPr>
              <a:t>Другие возможности: производство </a:t>
            </a:r>
            <a:r>
              <a:rPr kumimoji="0" lang="en-US" sz="1300" b="1" i="0" u="none" strike="noStrike" kern="0" cap="none" spc="0" normalizeH="0" noProof="0" dirty="0">
                <a:ln>
                  <a:noFill/>
                </a:ln>
                <a:solidFill>
                  <a:sysClr val="windowText" lastClr="000000"/>
                </a:solidFill>
                <a:effectLst/>
                <a:uLnTx/>
                <a:uFillTx/>
                <a:cs typeface="Arial" pitchFamily="34" charset="0"/>
              </a:rPr>
              <a:t> </a:t>
            </a:r>
            <a:r>
              <a:rPr kumimoji="0" lang="ru-RU" sz="1300" b="1" i="0" u="none" strike="noStrike" kern="0" cap="none" spc="0" normalizeH="0" noProof="0" dirty="0">
                <a:ln>
                  <a:noFill/>
                </a:ln>
                <a:solidFill>
                  <a:sysClr val="windowText" lastClr="000000"/>
                </a:solidFill>
                <a:effectLst/>
                <a:uLnTx/>
                <a:uFillTx/>
                <a:cs typeface="Arial" pitchFamily="34" charset="0"/>
              </a:rPr>
              <a:t>х/б</a:t>
            </a:r>
            <a:r>
              <a:rPr kumimoji="0" lang="en-US" sz="1300" b="1" i="0" u="none" strike="noStrike" kern="0" cap="none" spc="0" normalizeH="0" noProof="0" dirty="0">
                <a:ln>
                  <a:noFill/>
                </a:ln>
                <a:solidFill>
                  <a:sysClr val="windowText" lastClr="000000"/>
                </a:solidFill>
                <a:effectLst/>
                <a:uLnTx/>
                <a:uFillTx/>
                <a:cs typeface="Arial" pitchFamily="34" charset="0"/>
              </a:rPr>
              <a:t>, </a:t>
            </a:r>
            <a:r>
              <a:rPr kumimoji="0" lang="ru-RU" sz="1300" b="1" i="0" u="none" strike="noStrike" kern="0" cap="none" spc="0" normalizeH="0" noProof="0" dirty="0">
                <a:ln>
                  <a:noFill/>
                </a:ln>
                <a:solidFill>
                  <a:sysClr val="windowText" lastClr="000000"/>
                </a:solidFill>
                <a:effectLst/>
                <a:uLnTx/>
                <a:uFillTx/>
                <a:cs typeface="Arial" pitchFamily="34" charset="0"/>
              </a:rPr>
              <a:t>шерстяных, и других тканей</a:t>
            </a:r>
            <a:r>
              <a:rPr kumimoji="0" lang="en-US" sz="1300" b="1" i="0" u="none" strike="noStrike" kern="0" cap="none" spc="0" normalizeH="0" noProof="0" dirty="0">
                <a:ln>
                  <a:noFill/>
                </a:ln>
                <a:solidFill>
                  <a:sysClr val="windowText" lastClr="000000"/>
                </a:solidFill>
                <a:effectLst/>
                <a:uLnTx/>
                <a:uFillTx/>
                <a:cs typeface="Arial" pitchFamily="34" charset="0"/>
              </a:rPr>
              <a:t>, </a:t>
            </a:r>
            <a:r>
              <a:rPr kumimoji="0" lang="ru-RU" sz="1300" b="1" i="0" u="none" strike="noStrike" kern="0" cap="none" spc="0" normalizeH="0" noProof="0" dirty="0">
                <a:ln>
                  <a:noFill/>
                </a:ln>
                <a:solidFill>
                  <a:sysClr val="windowText" lastClr="000000"/>
                </a:solidFill>
                <a:effectLst/>
                <a:uLnTx/>
                <a:uFillTx/>
                <a:cs typeface="Arial" pitchFamily="34" charset="0"/>
              </a:rPr>
              <a:t>шелка, постельного белья</a:t>
            </a:r>
            <a:r>
              <a:rPr lang="ru-RU" sz="1300" b="1" kern="0" dirty="0">
                <a:solidFill>
                  <a:sysClr val="windowText" lastClr="000000"/>
                </a:solidFill>
                <a:cs typeface="Arial" pitchFamily="34" charset="0"/>
              </a:rPr>
              <a:t> и полотенец</a:t>
            </a:r>
            <a:r>
              <a:rPr kumimoji="0" lang="en-US" sz="1300" b="1" i="0" u="none" strike="noStrike" kern="0" cap="none" spc="0" normalizeH="0" noProof="0" dirty="0">
                <a:ln>
                  <a:noFill/>
                </a:ln>
                <a:solidFill>
                  <a:sysClr val="windowText" lastClr="000000"/>
                </a:solidFill>
                <a:effectLst/>
                <a:uLnTx/>
                <a:uFillTx/>
                <a:cs typeface="Arial" pitchFamily="34" charset="0"/>
              </a:rPr>
              <a:t>, </a:t>
            </a:r>
            <a:r>
              <a:rPr lang="ru-RU" sz="1300" b="1" kern="0" dirty="0">
                <a:solidFill>
                  <a:sysClr val="windowText" lastClr="000000"/>
                </a:solidFill>
                <a:cs typeface="Arial" pitchFamily="34" charset="0"/>
              </a:rPr>
              <a:t>москитных сеток</a:t>
            </a:r>
            <a:r>
              <a:rPr kumimoji="0" lang="en-US" sz="1300" b="1" i="0" u="none" strike="noStrike" kern="0" cap="none" spc="0" normalizeH="0" noProof="0" dirty="0">
                <a:ln>
                  <a:noFill/>
                </a:ln>
                <a:solidFill>
                  <a:sysClr val="windowText" lastClr="000000"/>
                </a:solidFill>
                <a:effectLst/>
                <a:uLnTx/>
                <a:uFillTx/>
                <a:cs typeface="Arial" pitchFamily="34" charset="0"/>
              </a:rPr>
              <a:t>.</a:t>
            </a:r>
            <a:endParaRPr kumimoji="0" lang="en-US" sz="1300" b="1" i="0" u="none" strike="noStrike" kern="0" cap="none" spc="0" normalizeH="0" baseline="0" noProof="0" dirty="0">
              <a:ln>
                <a:noFill/>
              </a:ln>
              <a:solidFill>
                <a:sysClr val="windowText" lastClr="000000"/>
              </a:solidFill>
              <a:effectLst/>
              <a:uLnTx/>
              <a:uFillTx/>
              <a:cs typeface="Arial" pitchFamily="34" charset="0"/>
            </a:endParaRPr>
          </a:p>
        </p:txBody>
      </p:sp>
      <p:sp>
        <p:nvSpPr>
          <p:cNvPr id="5" name="Rectangle 4"/>
          <p:cNvSpPr/>
          <p:nvPr/>
        </p:nvSpPr>
        <p:spPr>
          <a:xfrm>
            <a:off x="4793047" y="4309740"/>
            <a:ext cx="4100128" cy="1850115"/>
          </a:xfrm>
          <a:prstGeom prst="rect">
            <a:avLst/>
          </a:prstGeom>
          <a:solidFill>
            <a:srgbClr val="C7E0FB"/>
          </a:solidFill>
        </p:spPr>
        <p:txBody>
          <a:bodyPr wrap="square" lIns="288000" tIns="73152" rIns="73152" bIns="73152" anchor="ctr">
            <a:noAutofit/>
          </a:bodyPr>
          <a:lstStyle/>
          <a:p>
            <a:pPr marL="171450" lvl="0" indent="-171450" defTabSz="914400" eaLnBrk="0" hangingPunct="0">
              <a:lnSpc>
                <a:spcPct val="90000"/>
              </a:lnSpc>
              <a:spcAft>
                <a:spcPts val="600"/>
              </a:spcAft>
              <a:buClr>
                <a:srgbClr val="FF6600"/>
              </a:buClr>
              <a:buSzPct val="100000"/>
              <a:buFont typeface="Arial" pitchFamily="34" charset="0"/>
              <a:buChar char="•"/>
            </a:pPr>
            <a:r>
              <a:rPr lang="ru-RU" sz="1300" kern="0" dirty="0">
                <a:solidFill>
                  <a:sysClr val="windowText" lastClr="000000"/>
                </a:solidFill>
                <a:cs typeface="Arial" pitchFamily="34" charset="0"/>
              </a:rPr>
              <a:t>Бурно развивающиеся строительство обусловило высокий спрос на строительные материалы, включая </a:t>
            </a:r>
            <a:r>
              <a:rPr lang="en-US" sz="1300" kern="0" dirty="0">
                <a:solidFill>
                  <a:sysClr val="windowText" lastClr="000000"/>
                </a:solidFill>
                <a:cs typeface="Arial" pitchFamily="34" charset="0"/>
              </a:rPr>
              <a:t> </a:t>
            </a:r>
            <a:r>
              <a:rPr lang="ru-RU" sz="1300" b="1" kern="0" dirty="0" err="1">
                <a:solidFill>
                  <a:sysClr val="windowText" lastClr="000000"/>
                </a:solidFill>
                <a:cs typeface="Arial" pitchFamily="34" charset="0"/>
              </a:rPr>
              <a:t>электр.кабели</a:t>
            </a:r>
            <a:r>
              <a:rPr lang="ru-RU" sz="1300" b="1" kern="0" dirty="0">
                <a:solidFill>
                  <a:sysClr val="windowText" lastClr="000000"/>
                </a:solidFill>
                <a:cs typeface="Arial" pitchFamily="34" charset="0"/>
              </a:rPr>
              <a:t>, изделия из стали, керамики, древесины</a:t>
            </a:r>
            <a:r>
              <a:rPr lang="en-US" sz="1300" b="1" kern="0" dirty="0">
                <a:solidFill>
                  <a:sysClr val="windowText" lastClr="000000"/>
                </a:solidFill>
                <a:cs typeface="Arial" pitchFamily="34" charset="0"/>
              </a:rPr>
              <a:t>, </a:t>
            </a:r>
            <a:r>
              <a:rPr lang="ru-RU" sz="1300" b="1" kern="0" dirty="0" err="1">
                <a:solidFill>
                  <a:sysClr val="windowText" lastClr="000000"/>
                </a:solidFill>
                <a:cs typeface="Arial" pitchFamily="34" charset="0"/>
              </a:rPr>
              <a:t>флоат</a:t>
            </a:r>
            <a:r>
              <a:rPr lang="ru-RU" sz="1300" b="1" kern="0" dirty="0">
                <a:solidFill>
                  <a:sysClr val="windowText" lastClr="000000"/>
                </a:solidFill>
                <a:cs typeface="Arial" pitchFamily="34" charset="0"/>
              </a:rPr>
              <a:t>-стекло</a:t>
            </a:r>
            <a:r>
              <a:rPr lang="en-US" sz="1300" b="1" kern="0" dirty="0">
                <a:solidFill>
                  <a:sysClr val="windowText" lastClr="000000"/>
                </a:solidFill>
                <a:cs typeface="Arial" pitchFamily="34" charset="0"/>
              </a:rPr>
              <a:t>,</a:t>
            </a:r>
            <a:r>
              <a:rPr lang="ru-RU" sz="1300" b="1" kern="0" dirty="0">
                <a:solidFill>
                  <a:sysClr val="windowText" lastClr="000000"/>
                </a:solidFill>
                <a:cs typeface="Arial" pitchFamily="34" charset="0"/>
              </a:rPr>
              <a:t> краски</a:t>
            </a:r>
            <a:r>
              <a:rPr lang="en-US" sz="1300" b="1" kern="0" dirty="0">
                <a:solidFill>
                  <a:sysClr val="windowText" lastClr="000000"/>
                </a:solidFill>
                <a:cs typeface="Arial" pitchFamily="34" charset="0"/>
              </a:rPr>
              <a:t>. </a:t>
            </a:r>
          </a:p>
          <a:p>
            <a:pPr marL="171450" lvl="0" indent="-171450" defTabSz="914400" eaLnBrk="0" hangingPunct="0">
              <a:lnSpc>
                <a:spcPct val="90000"/>
              </a:lnSpc>
              <a:spcAft>
                <a:spcPts val="600"/>
              </a:spcAft>
              <a:buClr>
                <a:srgbClr val="FF6600"/>
              </a:buClr>
              <a:buSzPct val="100000"/>
              <a:buFont typeface="Arial" pitchFamily="34" charset="0"/>
              <a:buChar char="•"/>
            </a:pPr>
            <a:r>
              <a:rPr lang="ru-RU" sz="1300" kern="0" dirty="0">
                <a:solidFill>
                  <a:sysClr val="windowText" lastClr="000000"/>
                </a:solidFill>
                <a:cs typeface="Arial" pitchFamily="34" charset="0"/>
              </a:rPr>
              <a:t>Строительные материалы составляют </a:t>
            </a:r>
            <a:r>
              <a:rPr lang="ru-RU" sz="1300" b="1" kern="0" dirty="0">
                <a:solidFill>
                  <a:sysClr val="windowText" lastClr="000000"/>
                </a:solidFill>
                <a:cs typeface="Arial" pitchFamily="34" charset="0"/>
              </a:rPr>
              <a:t>10% импорта Руанды</a:t>
            </a:r>
            <a:r>
              <a:rPr lang="en-US" sz="1300" b="1" kern="0" dirty="0">
                <a:solidFill>
                  <a:sysClr val="windowText" lastClr="000000"/>
                </a:solidFill>
                <a:cs typeface="Arial" pitchFamily="34" charset="0"/>
              </a:rPr>
              <a:t>.</a:t>
            </a:r>
          </a:p>
        </p:txBody>
      </p:sp>
      <p:sp>
        <p:nvSpPr>
          <p:cNvPr id="7" name="Title 3"/>
          <p:cNvSpPr txBox="1">
            <a:spLocks/>
          </p:cNvSpPr>
          <p:nvPr/>
        </p:nvSpPr>
        <p:spPr bwMode="auto">
          <a:xfrm>
            <a:off x="250825" y="266947"/>
            <a:ext cx="8642350" cy="3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1" fontAlgn="base" hangingPunct="1">
              <a:lnSpc>
                <a:spcPct val="90000"/>
              </a:lnSpc>
              <a:spcBef>
                <a:spcPct val="0"/>
              </a:spcBef>
              <a:spcAft>
                <a:spcPct val="0"/>
              </a:spcAft>
              <a:defRPr sz="2400" b="1" kern="1200">
                <a:solidFill>
                  <a:schemeClr val="tx2"/>
                </a:solidFill>
                <a:latin typeface="Arial"/>
                <a:ea typeface="+mj-ea"/>
                <a:cs typeface="Arial"/>
                <a:sym typeface="Arial"/>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ru-RU" sz="2800" dirty="0">
                <a:solidFill>
                  <a:srgbClr val="002960"/>
                </a:solidFill>
              </a:rPr>
              <a:t>Производство </a:t>
            </a:r>
            <a:endParaRPr kumimoji="0" lang="en-GB" sz="2800" b="1" i="0" u="none" strike="noStrike" kern="1200" cap="none" spc="0" normalizeH="0" baseline="0" noProof="0" dirty="0">
              <a:ln>
                <a:noFill/>
              </a:ln>
              <a:solidFill>
                <a:srgbClr val="002960"/>
              </a:solidFill>
              <a:effectLst/>
              <a:uLnTx/>
              <a:uFillTx/>
              <a:sym typeface="Arial"/>
            </a:endParaRPr>
          </a:p>
        </p:txBody>
      </p:sp>
      <p:sp>
        <p:nvSpPr>
          <p:cNvPr id="8" name="TextBox 7"/>
          <p:cNvSpPr txBox="1"/>
          <p:nvPr/>
        </p:nvSpPr>
        <p:spPr bwMode="gray">
          <a:xfrm>
            <a:off x="244475" y="1268413"/>
            <a:ext cx="6842760" cy="249299"/>
          </a:xfrm>
          <a:prstGeom prst="rect">
            <a:avLst/>
          </a:prstGeom>
          <a:noFill/>
          <a:ln w="6350">
            <a:noFill/>
          </a:ln>
          <a:extLst>
            <a:ext uri="{91240B29-F687-4F45-9708-019B960494DF}">
              <a14:hiddenLine xmlns:a14="http://schemas.microsoft.com/office/drawing/2010/main" w="6350">
                <a:solidFill>
                  <a:srgbClr val="ADABA1"/>
                </a:solidFill>
              </a14:hiddenLine>
            </a:ext>
          </a:extLst>
        </p:spPr>
        <p:txBody>
          <a:bodyPr wrap="square" lIns="0" tIns="0" rIns="0" bIns="0" rtlCol="0" anchor="t" anchorCtr="0">
            <a:spAutoFit/>
          </a:bodyPr>
          <a:lstStyle/>
          <a:p>
            <a:pPr>
              <a:lnSpc>
                <a:spcPct val="90000"/>
              </a:lnSpc>
            </a:pPr>
            <a:r>
              <a:rPr lang="ru-RU" b="1" dirty="0">
                <a:latin typeface="Arial"/>
                <a:cs typeface="Arial" pitchFamily="34" charset="0"/>
              </a:rPr>
              <a:t>Промышленность и переработка с/х продукции</a:t>
            </a:r>
            <a:endParaRPr lang="en-US" b="1" dirty="0">
              <a:latin typeface="Arial"/>
              <a:cs typeface="Arial" pitchFamily="34" charset="0"/>
            </a:endParaRPr>
          </a:p>
        </p:txBody>
      </p:sp>
      <p:sp>
        <p:nvSpPr>
          <p:cNvPr id="9" name="Rectangle 8"/>
          <p:cNvSpPr/>
          <p:nvPr/>
        </p:nvSpPr>
        <p:spPr>
          <a:xfrm>
            <a:off x="3275856" y="1773238"/>
            <a:ext cx="5617319" cy="411058"/>
          </a:xfrm>
          <a:prstGeom prst="rect">
            <a:avLst/>
          </a:prstGeom>
          <a:solidFill>
            <a:srgbClr val="002960"/>
          </a:solidFill>
          <a:ln w="9525" cap="flat" cmpd="sng" algn="ctr">
            <a:solidFill>
              <a:srgbClr val="002960"/>
            </a:solidFill>
            <a:prstDash val="solid"/>
          </a:ln>
          <a:effectLst/>
          <a:extLst/>
        </p:spPr>
        <p:txBody>
          <a:bodyPr rot="0" spcFirstLastPara="0" vertOverflow="overflow" horzOverflow="overflow" vert="horz" wrap="square" lIns="72009" tIns="72009" rIns="72009" bIns="72009" numCol="1" spcCol="0" rtlCol="0" fromWordArt="0" anchor="ctr" anchorCtr="0" forceAA="0" compatLnSpc="1">
            <a:prstTxWarp prst="textNoShape">
              <a:avLst/>
            </a:prstTxWarp>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ru-RU" sz="1600" b="1" i="0" u="none" strike="noStrike" kern="0" cap="none" spc="0" normalizeH="0" baseline="0" noProof="0" dirty="0">
                <a:ln>
                  <a:noFill/>
                </a:ln>
                <a:solidFill>
                  <a:srgbClr val="FFFFFF"/>
                </a:solidFill>
                <a:effectLst/>
                <a:uLnTx/>
                <a:uFillTx/>
                <a:latin typeface="Arial"/>
                <a:ea typeface="+mn-ea"/>
                <a:cs typeface="Arial"/>
              </a:rPr>
              <a:t>Инвестиционные возможности</a:t>
            </a:r>
            <a:endParaRPr kumimoji="0" lang="en-US" sz="1600" b="1" i="0" u="none" strike="noStrike" kern="0" cap="none" spc="0" normalizeH="0" baseline="0" noProof="0" dirty="0">
              <a:ln>
                <a:noFill/>
              </a:ln>
              <a:solidFill>
                <a:srgbClr val="FFFFFF"/>
              </a:solidFill>
              <a:effectLst/>
              <a:uLnTx/>
              <a:uFillTx/>
              <a:latin typeface="Arial"/>
              <a:ea typeface="+mn-ea"/>
              <a:cs typeface="Arial"/>
            </a:endParaRPr>
          </a:p>
        </p:txBody>
      </p:sp>
      <p:sp>
        <p:nvSpPr>
          <p:cNvPr id="10" name="Pentagon 9"/>
          <p:cNvSpPr/>
          <p:nvPr/>
        </p:nvSpPr>
        <p:spPr>
          <a:xfrm>
            <a:off x="250825" y="1772816"/>
            <a:ext cx="2900804" cy="411480"/>
          </a:xfrm>
          <a:prstGeom prst="homePlate">
            <a:avLst>
              <a:gd name="adj" fmla="val 19760"/>
            </a:avLst>
          </a:prstGeom>
          <a:solidFill>
            <a:srgbClr val="002960"/>
          </a:solidFill>
          <a:ln w="6350">
            <a:solidFill>
              <a:srgbClr val="002960"/>
            </a:solidFill>
            <a:miter lim="800000"/>
            <a:headEnd/>
            <a:tailEnd/>
          </a:ln>
        </p:spPr>
        <p:txBody>
          <a:bodyPr lIns="72000" tIns="72000" rIns="72000" bIns="72000" anchor="ctr"/>
          <a:lstStyle/>
          <a:p>
            <a:pPr marL="0" marR="0" lvl="0" indent="0" defTabSz="914400" eaLnBrk="0" fontAlgn="auto" latinLnBrk="0" hangingPunct="0">
              <a:lnSpc>
                <a:spcPct val="90000"/>
              </a:lnSpc>
              <a:spcBef>
                <a:spcPct val="0"/>
              </a:spcBef>
              <a:spcAft>
                <a:spcPts val="0"/>
              </a:spcAft>
              <a:buClrTx/>
              <a:buSzTx/>
              <a:buFontTx/>
              <a:buNone/>
              <a:tabLst/>
              <a:defRPr/>
            </a:pPr>
            <a:r>
              <a:rPr kumimoji="0" lang="ru-RU" sz="1600" b="1" i="0" u="none" strike="noStrike" kern="0" cap="none" spc="0" normalizeH="0" baseline="0" noProof="0" dirty="0">
                <a:ln>
                  <a:noFill/>
                </a:ln>
                <a:solidFill>
                  <a:srgbClr val="FFFFFF"/>
                </a:solidFill>
                <a:effectLst/>
                <a:uLnTx/>
                <a:uFillTx/>
                <a:latin typeface="Arial"/>
                <a:cs typeface="Arial" pitchFamily="34" charset="0"/>
              </a:rPr>
              <a:t>Обзор</a:t>
            </a:r>
            <a:endParaRPr kumimoji="0" lang="en-US" sz="1600" b="1" i="0" u="none" strike="noStrike" kern="0" cap="none" spc="0" normalizeH="0" baseline="0" noProof="0" dirty="0">
              <a:ln>
                <a:noFill/>
              </a:ln>
              <a:solidFill>
                <a:srgbClr val="FFFFFF"/>
              </a:solidFill>
              <a:effectLst/>
              <a:uLnTx/>
              <a:uFillTx/>
              <a:latin typeface="Arial"/>
              <a:cs typeface="Arial" pitchFamily="34" charset="0"/>
            </a:endParaRPr>
          </a:p>
        </p:txBody>
      </p:sp>
      <p:sp>
        <p:nvSpPr>
          <p:cNvPr id="11" name="Rectangle 8"/>
          <p:cNvSpPr>
            <a:spLocks noChangeArrowheads="1"/>
          </p:cNvSpPr>
          <p:nvPr/>
        </p:nvSpPr>
        <p:spPr bwMode="gray">
          <a:xfrm>
            <a:off x="250825" y="2184294"/>
            <a:ext cx="2819048" cy="4172056"/>
          </a:xfrm>
          <a:prstGeom prst="rect">
            <a:avLst/>
          </a:prstGeom>
          <a:noFill/>
          <a:ln w="6350">
            <a:solidFill>
              <a:srgbClr val="002960"/>
            </a:solidFill>
            <a:miter lim="800000"/>
            <a:headEnd/>
            <a:tailEnd/>
          </a:ln>
        </p:spPr>
        <p:txBody>
          <a:bodyPr wrap="square" lIns="91440" tIns="91440" rIns="0" bIns="0" anchorCtr="0">
            <a:noAutofit/>
          </a:bodyPr>
          <a:lstStyle/>
          <a:p>
            <a:pPr marL="171450" lvl="0" indent="-171450" defTabSz="966788" eaLnBrk="0" hangingPunct="0">
              <a:lnSpc>
                <a:spcPct val="90000"/>
              </a:lnSpc>
              <a:spcBef>
                <a:spcPts val="900"/>
              </a:spcBef>
              <a:buClr>
                <a:srgbClr val="FF6600"/>
              </a:buClr>
              <a:buSzPct val="100000"/>
              <a:buFont typeface="Arial" pitchFamily="34" charset="0"/>
              <a:buChar char="•"/>
              <a:defRPr/>
            </a:pPr>
            <a:r>
              <a:rPr lang="ru-RU" sz="1400" kern="0" dirty="0">
                <a:solidFill>
                  <a:sysClr val="windowText" lastClr="000000"/>
                </a:solidFill>
                <a:latin typeface="Arial"/>
                <a:cs typeface="Arial" pitchFamily="34" charset="0"/>
              </a:rPr>
              <a:t>Темп роста легкой промышленности – 7%, ожидается, что к </a:t>
            </a:r>
            <a:r>
              <a:rPr lang="en-US" sz="1400" kern="0" dirty="0">
                <a:solidFill>
                  <a:sysClr val="windowText" lastClr="000000"/>
                </a:solidFill>
                <a:latin typeface="Arial"/>
                <a:cs typeface="Arial" pitchFamily="34" charset="0"/>
              </a:rPr>
              <a:t>2020</a:t>
            </a:r>
            <a:r>
              <a:rPr lang="ru-RU" sz="1400" kern="0" dirty="0">
                <a:solidFill>
                  <a:sysClr val="windowText" lastClr="000000"/>
                </a:solidFill>
                <a:latin typeface="Arial"/>
                <a:cs typeface="Arial" pitchFamily="34" charset="0"/>
              </a:rPr>
              <a:t>г вклад в ВВП составит 26%</a:t>
            </a:r>
            <a:r>
              <a:rPr lang="en-US" sz="1400" kern="0" dirty="0">
                <a:solidFill>
                  <a:sysClr val="windowText" lastClr="000000"/>
                </a:solidFill>
                <a:latin typeface="Arial"/>
                <a:cs typeface="Arial" pitchFamily="34" charset="0"/>
              </a:rPr>
              <a:t>.</a:t>
            </a:r>
          </a:p>
          <a:p>
            <a:pPr marL="171450" marR="0" lvl="0" indent="-171450" defTabSz="966788" eaLnBrk="0" fontAlgn="auto" latinLnBrk="0" hangingPunct="0">
              <a:lnSpc>
                <a:spcPct val="90000"/>
              </a:lnSpc>
              <a:spcBef>
                <a:spcPts val="900"/>
              </a:spcBef>
              <a:spcAft>
                <a:spcPts val="0"/>
              </a:spcAft>
              <a:buClr>
                <a:srgbClr val="FF6600"/>
              </a:buClr>
              <a:buSzPct val="100000"/>
              <a:buFont typeface="Arial" pitchFamily="34" charset="0"/>
              <a:buChar char="•"/>
              <a:tabLst/>
              <a:defRPr/>
            </a:pPr>
            <a:r>
              <a:rPr lang="ru-RU" sz="1400" kern="0" dirty="0">
                <a:solidFill>
                  <a:sysClr val="windowText" lastClr="000000"/>
                </a:solidFill>
                <a:latin typeface="Arial"/>
                <a:cs typeface="Arial" pitchFamily="34" charset="0"/>
              </a:rPr>
              <a:t>Были созданы СЭЗ и 4 индустриальных парка для. Благодаря им улучшена инфраструктуры, отлажены бизнес-процессы, которые позволяют развернуть производство в молодых отраслях</a:t>
            </a:r>
            <a:r>
              <a:rPr lang="en-US" sz="1400" kern="0" dirty="0">
                <a:solidFill>
                  <a:sysClr val="windowText" lastClr="000000"/>
                </a:solidFill>
                <a:latin typeface="Arial"/>
                <a:cs typeface="Arial" pitchFamily="34" charset="0"/>
              </a:rPr>
              <a:t>.</a:t>
            </a:r>
            <a:endParaRPr kumimoji="0" lang="en-US" sz="1400" b="0" i="0" u="none" strike="noStrike" kern="0" cap="none" spc="0" normalizeH="0" baseline="0" noProof="0" dirty="0">
              <a:ln>
                <a:noFill/>
              </a:ln>
              <a:solidFill>
                <a:sysClr val="windowText" lastClr="000000"/>
              </a:solidFill>
              <a:effectLst/>
              <a:uLnTx/>
              <a:uFillTx/>
              <a:latin typeface="Arial"/>
              <a:cs typeface="Arial" pitchFamily="34" charset="0"/>
            </a:endParaRPr>
          </a:p>
        </p:txBody>
      </p:sp>
      <p:sp>
        <p:nvSpPr>
          <p:cNvPr id="12" name="Pentagon 11"/>
          <p:cNvSpPr/>
          <p:nvPr/>
        </p:nvSpPr>
        <p:spPr>
          <a:xfrm>
            <a:off x="3275855" y="2275308"/>
            <a:ext cx="1887165" cy="1871999"/>
          </a:xfrm>
          <a:prstGeom prst="homePlate">
            <a:avLst>
              <a:gd name="adj" fmla="val 19760"/>
            </a:avLst>
          </a:prstGeom>
          <a:solidFill>
            <a:srgbClr val="0066CC"/>
          </a:solidFill>
          <a:ln w="6350">
            <a:noFill/>
            <a:miter lim="800000"/>
            <a:headEnd/>
            <a:tailEnd/>
          </a:ln>
        </p:spPr>
        <p:txBody>
          <a:bodyPr lIns="72000" tIns="72000" rIns="72000" bIns="72000" anchor="ctr"/>
          <a:lstStyle/>
          <a:p>
            <a:pPr marL="0" marR="0" lvl="0" indent="0" defTabSz="914400" eaLnBrk="0" fontAlgn="auto" latinLnBrk="0" hangingPunct="0">
              <a:lnSpc>
                <a:spcPct val="90000"/>
              </a:lnSpc>
              <a:spcBef>
                <a:spcPct val="0"/>
              </a:spcBef>
              <a:spcAft>
                <a:spcPts val="0"/>
              </a:spcAft>
              <a:buClrTx/>
              <a:buSzTx/>
              <a:buFontTx/>
              <a:buNone/>
              <a:tabLst/>
              <a:defRPr/>
            </a:pPr>
            <a:r>
              <a:rPr lang="ru-RU" sz="1500" b="1" kern="0" dirty="0">
                <a:solidFill>
                  <a:srgbClr val="FFFFFF"/>
                </a:solidFill>
                <a:latin typeface="Arial"/>
                <a:cs typeface="Arial" pitchFamily="34" charset="0"/>
              </a:rPr>
              <a:t>Текстиль и одежда</a:t>
            </a:r>
            <a:endParaRPr kumimoji="0" lang="en-US" sz="1500" b="1" i="0" u="none" strike="noStrike" kern="0" cap="none" spc="0" normalizeH="0" baseline="0" noProof="0" dirty="0">
              <a:ln>
                <a:noFill/>
              </a:ln>
              <a:solidFill>
                <a:srgbClr val="FFFFFF"/>
              </a:solidFill>
              <a:effectLst/>
              <a:uLnTx/>
              <a:uFillTx/>
              <a:latin typeface="Arial"/>
              <a:cs typeface="Arial" pitchFamily="34" charset="0"/>
            </a:endParaRPr>
          </a:p>
        </p:txBody>
      </p:sp>
      <p:sp>
        <p:nvSpPr>
          <p:cNvPr id="13" name="Pentagon 12"/>
          <p:cNvSpPr/>
          <p:nvPr/>
        </p:nvSpPr>
        <p:spPr>
          <a:xfrm>
            <a:off x="3275856" y="4279779"/>
            <a:ext cx="1887164" cy="1850115"/>
          </a:xfrm>
          <a:prstGeom prst="homePlate">
            <a:avLst>
              <a:gd name="adj" fmla="val 19760"/>
            </a:avLst>
          </a:prstGeom>
          <a:solidFill>
            <a:srgbClr val="0066CC"/>
          </a:solidFill>
          <a:ln w="6350">
            <a:noFill/>
            <a:miter lim="800000"/>
            <a:headEnd/>
            <a:tailEnd/>
          </a:ln>
        </p:spPr>
        <p:txBody>
          <a:bodyPr wrap="none" lIns="72000" tIns="72000" rIns="0" bIns="72000" anchor="ctr"/>
          <a:lstStyle/>
          <a:p>
            <a:pPr marL="0" marR="0" lvl="0" indent="0" defTabSz="914400" eaLnBrk="0" fontAlgn="auto" latinLnBrk="0" hangingPunct="0">
              <a:lnSpc>
                <a:spcPct val="90000"/>
              </a:lnSpc>
              <a:spcBef>
                <a:spcPct val="0"/>
              </a:spcBef>
              <a:spcAft>
                <a:spcPts val="0"/>
              </a:spcAft>
              <a:buClrTx/>
              <a:buSzTx/>
              <a:buFontTx/>
              <a:buNone/>
              <a:tabLst/>
              <a:defRPr/>
            </a:pPr>
            <a:r>
              <a:rPr lang="ru-RU" sz="1500" b="1" kern="0" dirty="0">
                <a:solidFill>
                  <a:srgbClr val="FFFFFF"/>
                </a:solidFill>
                <a:latin typeface="Arial"/>
                <a:cs typeface="Arial" pitchFamily="34" charset="0"/>
              </a:rPr>
              <a:t>Строительные </a:t>
            </a:r>
            <a:r>
              <a:rPr lang="en-US" sz="1500" b="1" kern="0" dirty="0">
                <a:solidFill>
                  <a:srgbClr val="FFFFFF"/>
                </a:solidFill>
                <a:latin typeface="Arial"/>
                <a:cs typeface="Arial" pitchFamily="34" charset="0"/>
              </a:rPr>
              <a:t> </a:t>
            </a:r>
          </a:p>
          <a:p>
            <a:pPr marL="0" marR="0" lvl="0" indent="0" defTabSz="914400" eaLnBrk="0" fontAlgn="auto" latinLnBrk="0" hangingPunct="0">
              <a:lnSpc>
                <a:spcPct val="90000"/>
              </a:lnSpc>
              <a:spcBef>
                <a:spcPct val="0"/>
              </a:spcBef>
              <a:spcAft>
                <a:spcPts val="0"/>
              </a:spcAft>
              <a:buClrTx/>
              <a:buSzTx/>
              <a:buFontTx/>
              <a:buNone/>
              <a:tabLst/>
              <a:defRPr/>
            </a:pPr>
            <a:r>
              <a:rPr lang="ru-RU" sz="1500" b="1" kern="0" dirty="0">
                <a:solidFill>
                  <a:srgbClr val="FFFFFF"/>
                </a:solidFill>
                <a:latin typeface="Arial"/>
                <a:cs typeface="Arial" pitchFamily="34" charset="0"/>
              </a:rPr>
              <a:t>материалы </a:t>
            </a:r>
            <a:r>
              <a:rPr kumimoji="0" lang="en-US" sz="1500" b="1" i="0" u="none" strike="noStrike" kern="0" cap="none" spc="0" normalizeH="0" baseline="0" noProof="0" dirty="0">
                <a:ln>
                  <a:noFill/>
                </a:ln>
                <a:solidFill>
                  <a:srgbClr val="FFFFFF"/>
                </a:solidFill>
                <a:effectLst/>
                <a:uLnTx/>
                <a:uFillTx/>
                <a:latin typeface="Arial"/>
                <a:cs typeface="Arial" pitchFamily="34" charset="0"/>
              </a:rPr>
              <a:t> </a:t>
            </a:r>
          </a:p>
        </p:txBody>
      </p:sp>
      <p:cxnSp>
        <p:nvCxnSpPr>
          <p:cNvPr id="15" name="Straight Connector 14"/>
          <p:cNvCxnSpPr/>
          <p:nvPr/>
        </p:nvCxnSpPr>
        <p:spPr>
          <a:xfrm>
            <a:off x="0" y="1027326"/>
            <a:ext cx="9144000" cy="0"/>
          </a:xfrm>
          <a:prstGeom prst="line">
            <a:avLst/>
          </a:prstGeom>
          <a:ln w="38100" cmpd="sng">
            <a:solidFill>
              <a:schemeClr val="tx2"/>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6450384"/>
            <a:ext cx="7706983" cy="0"/>
          </a:xfrm>
          <a:prstGeom prst="line">
            <a:avLst/>
          </a:prstGeom>
          <a:ln w="38100" cmpd="sng">
            <a:solidFill>
              <a:schemeClr val="tx2"/>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sp>
        <p:nvSpPr>
          <p:cNvPr id="18" name="object 20"/>
          <p:cNvSpPr>
            <a:spLocks/>
          </p:cNvSpPr>
          <p:nvPr/>
        </p:nvSpPr>
        <p:spPr>
          <a:xfrm>
            <a:off x="346355" y="4670141"/>
            <a:ext cx="2627987" cy="1619998"/>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37191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RDB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6983" y="5806941"/>
            <a:ext cx="1186192" cy="1051708"/>
          </a:xfrm>
          <a:prstGeom prst="rect">
            <a:avLst/>
          </a:prstGeom>
        </p:spPr>
      </p:pic>
      <p:sp>
        <p:nvSpPr>
          <p:cNvPr id="16" name="Rectangle 15"/>
          <p:cNvSpPr/>
          <p:nvPr/>
        </p:nvSpPr>
        <p:spPr>
          <a:xfrm>
            <a:off x="4793047" y="2275310"/>
            <a:ext cx="4100127" cy="1224000"/>
          </a:xfrm>
          <a:prstGeom prst="rect">
            <a:avLst/>
          </a:prstGeom>
          <a:solidFill>
            <a:srgbClr val="C7E0FB"/>
          </a:solidFill>
        </p:spPr>
        <p:txBody>
          <a:bodyPr wrap="square" lIns="288000" tIns="73152" rIns="73152" bIns="73152" anchor="ctr">
            <a:noAutofit/>
          </a:bodyPr>
          <a:lstStyle/>
          <a:p>
            <a:pPr marL="171450" lvl="0" indent="-171450" defTabSz="914400" eaLnBrk="0" hangingPunct="0">
              <a:lnSpc>
                <a:spcPct val="90000"/>
              </a:lnSpc>
              <a:spcAft>
                <a:spcPts val="600"/>
              </a:spcAft>
              <a:buClr>
                <a:srgbClr val="FF6600"/>
              </a:buClr>
              <a:buSzPct val="100000"/>
              <a:buFont typeface="Arial" pitchFamily="34" charset="0"/>
              <a:buChar char="•"/>
              <a:defRPr/>
            </a:pPr>
            <a:r>
              <a:rPr lang="ru-RU" sz="1200" kern="0" dirty="0">
                <a:solidFill>
                  <a:sysClr val="windowText" lastClr="000000"/>
                </a:solidFill>
                <a:cs typeface="Arial" pitchFamily="34" charset="0"/>
              </a:rPr>
              <a:t>Проект на основе государственно-частного партнёрства, эффективным фермерским хозяйствам будет выделен участок размером около</a:t>
            </a:r>
            <a:r>
              <a:rPr lang="en-US" sz="1200" kern="0" noProof="0" dirty="0">
                <a:solidFill>
                  <a:sysClr val="windowText" lastClr="000000"/>
                </a:solidFill>
                <a:cs typeface="Arial" pitchFamily="34" charset="0"/>
              </a:rPr>
              <a:t> </a:t>
            </a:r>
            <a:r>
              <a:rPr lang="en-US" sz="1200" b="1" kern="0" noProof="0" dirty="0">
                <a:solidFill>
                  <a:sysClr val="windowText" lastClr="000000"/>
                </a:solidFill>
                <a:cs typeface="Arial" pitchFamily="34" charset="0"/>
              </a:rPr>
              <a:t>16</a:t>
            </a:r>
            <a:r>
              <a:rPr lang="ru-RU" sz="1200" b="1" kern="0" noProof="0" dirty="0">
                <a:solidFill>
                  <a:sysClr val="windowText" lastClr="000000"/>
                </a:solidFill>
                <a:cs typeface="Arial" pitchFamily="34" charset="0"/>
              </a:rPr>
              <a:t> </a:t>
            </a:r>
            <a:r>
              <a:rPr lang="en-US" sz="1200" b="1" kern="0" noProof="0" dirty="0">
                <a:solidFill>
                  <a:sysClr val="windowText" lastClr="000000"/>
                </a:solidFill>
                <a:cs typeface="Arial" pitchFamily="34" charset="0"/>
              </a:rPr>
              <a:t>000 </a:t>
            </a:r>
            <a:r>
              <a:rPr lang="ru-RU" sz="1200" b="1" kern="0" noProof="0" dirty="0">
                <a:solidFill>
                  <a:sysClr val="windowText" lastClr="000000"/>
                </a:solidFill>
                <a:cs typeface="Arial" pitchFamily="34" charset="0"/>
              </a:rPr>
              <a:t>га</a:t>
            </a:r>
            <a:r>
              <a:rPr lang="en-US" sz="1200" b="1" kern="0" noProof="0" dirty="0">
                <a:solidFill>
                  <a:sysClr val="windowText" lastClr="000000"/>
                </a:solidFill>
                <a:cs typeface="Arial" pitchFamily="34" charset="0"/>
              </a:rPr>
              <a:t> </a:t>
            </a:r>
            <a:r>
              <a:rPr lang="ru-RU" sz="1200" b="1" kern="0" noProof="0" dirty="0">
                <a:solidFill>
                  <a:sysClr val="windowText" lastClr="000000"/>
                </a:solidFill>
                <a:cs typeface="Arial" pitchFamily="34" charset="0"/>
              </a:rPr>
              <a:t>в районе </a:t>
            </a:r>
            <a:r>
              <a:rPr lang="ru-RU" sz="1200" b="1" kern="0" noProof="0" dirty="0" err="1">
                <a:solidFill>
                  <a:sysClr val="windowText" lastClr="000000"/>
                </a:solidFill>
                <a:cs typeface="Arial" pitchFamily="34" charset="0"/>
              </a:rPr>
              <a:t>Габиро</a:t>
            </a:r>
            <a:endParaRPr lang="en-US" sz="1200" b="1" kern="0" noProof="0" dirty="0">
              <a:solidFill>
                <a:sysClr val="windowText" lastClr="000000"/>
              </a:solidFill>
              <a:cs typeface="Arial" pitchFamily="34" charset="0"/>
            </a:endParaRPr>
          </a:p>
          <a:p>
            <a:pPr marL="171450" marR="0" lvl="0" indent="-171450" defTabSz="914400" eaLnBrk="0" fontAlgn="auto" latinLnBrk="0" hangingPunct="0">
              <a:lnSpc>
                <a:spcPct val="90000"/>
              </a:lnSpc>
              <a:spcBef>
                <a:spcPts val="0"/>
              </a:spcBef>
              <a:spcAft>
                <a:spcPts val="600"/>
              </a:spcAft>
              <a:buClr>
                <a:srgbClr val="FF6600"/>
              </a:buClr>
              <a:buSzPct val="100000"/>
              <a:buFont typeface="Arial" pitchFamily="34" charset="0"/>
              <a:buChar char="•"/>
              <a:tabLst/>
              <a:defRPr/>
            </a:pPr>
            <a:r>
              <a:rPr lang="ru-RU" sz="1200" kern="0" dirty="0">
                <a:solidFill>
                  <a:sysClr val="windowText" lastClr="000000"/>
                </a:solidFill>
                <a:cs typeface="Arial" pitchFamily="34" charset="0"/>
              </a:rPr>
              <a:t>Гибридное финансирование (г-во плюс частный сектор) для обеспечения подачи воды и энергии и развития ирригационной инфраструктуры. </a:t>
            </a:r>
            <a:endParaRPr kumimoji="0" lang="en-US" sz="1200" b="0" i="0" u="none" strike="noStrike" kern="0" cap="none" spc="0" normalizeH="0" baseline="0" noProof="0" dirty="0">
              <a:ln>
                <a:noFill/>
              </a:ln>
              <a:solidFill>
                <a:sysClr val="windowText" lastClr="000000"/>
              </a:solidFill>
              <a:effectLst/>
              <a:uLnTx/>
              <a:uFillTx/>
              <a:cs typeface="Arial" pitchFamily="34" charset="0"/>
            </a:endParaRPr>
          </a:p>
        </p:txBody>
      </p:sp>
      <p:sp>
        <p:nvSpPr>
          <p:cNvPr id="17" name="Rectangle 16"/>
          <p:cNvSpPr/>
          <p:nvPr/>
        </p:nvSpPr>
        <p:spPr>
          <a:xfrm>
            <a:off x="4793047" y="3590602"/>
            <a:ext cx="4100128" cy="1224000"/>
          </a:xfrm>
          <a:prstGeom prst="rect">
            <a:avLst/>
          </a:prstGeom>
          <a:solidFill>
            <a:srgbClr val="C7E0FB"/>
          </a:solidFill>
        </p:spPr>
        <p:txBody>
          <a:bodyPr wrap="square" lIns="288000" tIns="73152" rIns="73152" bIns="73152" anchor="ctr">
            <a:noAutofit/>
          </a:bodyPr>
          <a:lstStyle/>
          <a:p>
            <a:pPr marL="171450" marR="0" lvl="0" indent="-171450" defTabSz="914400" eaLnBrk="0" fontAlgn="auto" latinLnBrk="0" hangingPunct="0">
              <a:lnSpc>
                <a:spcPct val="90000"/>
              </a:lnSpc>
              <a:spcBef>
                <a:spcPts val="0"/>
              </a:spcBef>
              <a:spcAft>
                <a:spcPts val="600"/>
              </a:spcAft>
              <a:buClr>
                <a:srgbClr val="FF6600"/>
              </a:buClr>
              <a:buSzPct val="100000"/>
              <a:buFont typeface="Arial" pitchFamily="34" charset="0"/>
              <a:buChar char="•"/>
              <a:tabLst/>
              <a:defRPr/>
            </a:pPr>
            <a:r>
              <a:rPr lang="ru-RU" sz="1200" kern="0" dirty="0">
                <a:solidFill>
                  <a:sysClr val="windowText" lastClr="000000"/>
                </a:solidFill>
                <a:cs typeface="Arial" pitchFamily="34" charset="0"/>
              </a:rPr>
              <a:t>Правительство планирует быстрое развитие этой отрасли в Руанде</a:t>
            </a:r>
            <a:endParaRPr lang="en-US" sz="1200" kern="0" dirty="0">
              <a:solidFill>
                <a:sysClr val="windowText" lastClr="000000"/>
              </a:solidFill>
              <a:cs typeface="Arial" pitchFamily="34" charset="0"/>
            </a:endParaRPr>
          </a:p>
          <a:p>
            <a:pPr marL="171450" marR="0" lvl="0" indent="-171450" defTabSz="914400" eaLnBrk="0" fontAlgn="auto" latinLnBrk="0" hangingPunct="0">
              <a:lnSpc>
                <a:spcPct val="90000"/>
              </a:lnSpc>
              <a:spcBef>
                <a:spcPts val="0"/>
              </a:spcBef>
              <a:spcAft>
                <a:spcPts val="600"/>
              </a:spcAft>
              <a:buClr>
                <a:srgbClr val="FF6600"/>
              </a:buClr>
              <a:buSzPct val="100000"/>
              <a:buFont typeface="Arial" pitchFamily="34" charset="0"/>
              <a:buChar char="•"/>
              <a:tabLst/>
              <a:defRPr/>
            </a:pPr>
            <a:r>
              <a:rPr kumimoji="0" lang="en-US" sz="1200" b="1" i="0" u="none" strike="noStrike" kern="0" cap="none" spc="0" normalizeH="0" baseline="0" dirty="0">
                <a:ln>
                  <a:noFill/>
                </a:ln>
                <a:solidFill>
                  <a:sysClr val="windowText" lastClr="000000"/>
                </a:solidFill>
                <a:effectLst/>
                <a:uLnTx/>
                <a:uFillTx/>
                <a:cs typeface="Arial" pitchFamily="34" charset="0"/>
              </a:rPr>
              <a:t>65</a:t>
            </a:r>
            <a:r>
              <a:rPr kumimoji="0" lang="en-US" sz="1200" b="1" i="0" u="none" strike="noStrike" kern="0" cap="none" spc="0" normalizeH="0" dirty="0">
                <a:ln>
                  <a:noFill/>
                </a:ln>
                <a:solidFill>
                  <a:sysClr val="windowText" lastClr="000000"/>
                </a:solidFill>
                <a:effectLst/>
                <a:uLnTx/>
                <a:uFillTx/>
                <a:cs typeface="Arial" pitchFamily="34" charset="0"/>
              </a:rPr>
              <a:t> </a:t>
            </a:r>
            <a:r>
              <a:rPr kumimoji="0" lang="ru-RU" sz="1200" b="1" i="0" u="none" strike="noStrike" kern="0" cap="none" spc="0" normalizeH="0" dirty="0">
                <a:ln>
                  <a:noFill/>
                </a:ln>
                <a:solidFill>
                  <a:sysClr val="windowText" lastClr="000000"/>
                </a:solidFill>
                <a:effectLst/>
                <a:uLnTx/>
                <a:uFillTx/>
                <a:cs typeface="Arial" pitchFamily="34" charset="0"/>
              </a:rPr>
              <a:t>га земли в районе </a:t>
            </a:r>
            <a:r>
              <a:rPr kumimoji="0" lang="ru-RU" sz="1200" b="1" i="0" u="none" strike="noStrike" kern="0" cap="none" spc="0" normalizeH="0" dirty="0" err="1">
                <a:ln>
                  <a:noFill/>
                </a:ln>
                <a:solidFill>
                  <a:sysClr val="windowText" lastClr="000000"/>
                </a:solidFill>
                <a:effectLst/>
                <a:uLnTx/>
                <a:uFillTx/>
                <a:cs typeface="Arial" pitchFamily="34" charset="0"/>
              </a:rPr>
              <a:t>Гишари</a:t>
            </a:r>
            <a:r>
              <a:rPr kumimoji="0" lang="en-US" sz="1200" b="1" i="0" u="none" strike="noStrike" kern="0" cap="none" spc="0" normalizeH="0" dirty="0">
                <a:ln>
                  <a:noFill/>
                </a:ln>
                <a:solidFill>
                  <a:sysClr val="windowText" lastClr="000000"/>
                </a:solidFill>
                <a:effectLst/>
                <a:uLnTx/>
                <a:uFillTx/>
                <a:cs typeface="Arial" pitchFamily="34" charset="0"/>
              </a:rPr>
              <a:t> </a:t>
            </a:r>
            <a:r>
              <a:rPr kumimoji="0" lang="ru-RU" sz="1200" b="1" i="0" u="none" strike="noStrike" kern="0" cap="none" spc="0" normalizeH="0" dirty="0">
                <a:ln>
                  <a:noFill/>
                </a:ln>
                <a:solidFill>
                  <a:sysClr val="windowText" lastClr="000000"/>
                </a:solidFill>
                <a:effectLst/>
                <a:uLnTx/>
                <a:uFillTx/>
                <a:cs typeface="Arial" pitchFamily="34" charset="0"/>
              </a:rPr>
              <a:t>и </a:t>
            </a:r>
            <a:r>
              <a:rPr kumimoji="0" lang="en-US" sz="1200" b="1" i="0" u="none" strike="noStrike" kern="0" cap="none" spc="0" normalizeH="0" dirty="0">
                <a:ln>
                  <a:noFill/>
                </a:ln>
                <a:solidFill>
                  <a:sysClr val="windowText" lastClr="000000"/>
                </a:solidFill>
                <a:effectLst/>
                <a:uLnTx/>
                <a:uFillTx/>
                <a:cs typeface="Arial" pitchFamily="34" charset="0"/>
              </a:rPr>
              <a:t>15 </a:t>
            </a:r>
            <a:r>
              <a:rPr kumimoji="0" lang="ru-RU" sz="1200" b="1" i="0" u="none" strike="noStrike" kern="0" cap="none" spc="0" normalizeH="0" dirty="0">
                <a:ln>
                  <a:noFill/>
                </a:ln>
                <a:solidFill>
                  <a:sysClr val="windowText" lastClr="000000"/>
                </a:solidFill>
                <a:effectLst/>
                <a:uLnTx/>
                <a:uFillTx/>
                <a:cs typeface="Arial" pitchFamily="34" charset="0"/>
              </a:rPr>
              <a:t>га в </a:t>
            </a:r>
            <a:r>
              <a:rPr kumimoji="0" lang="ru-RU" sz="1200" b="1" i="0" u="none" strike="noStrike" kern="0" cap="none" spc="0" normalizeH="0" dirty="0" err="1">
                <a:ln>
                  <a:noFill/>
                </a:ln>
                <a:solidFill>
                  <a:sysClr val="windowText" lastClr="000000"/>
                </a:solidFill>
                <a:effectLst/>
                <a:uLnTx/>
                <a:uFillTx/>
                <a:cs typeface="Arial" pitchFamily="34" charset="0"/>
              </a:rPr>
              <a:t>Ньясионге</a:t>
            </a:r>
            <a:r>
              <a:rPr kumimoji="0" lang="ru-RU" sz="1200" b="1" i="0" u="none" strike="noStrike" kern="0" cap="none" spc="0" normalizeH="0" dirty="0">
                <a:ln>
                  <a:noFill/>
                </a:ln>
                <a:solidFill>
                  <a:sysClr val="windowText" lastClr="000000"/>
                </a:solidFill>
                <a:effectLst/>
                <a:uLnTx/>
                <a:uFillTx/>
                <a:cs typeface="Arial" pitchFamily="34" charset="0"/>
              </a:rPr>
              <a:t> </a:t>
            </a:r>
            <a:r>
              <a:rPr kumimoji="0" lang="ru-RU" sz="1200" i="0" u="none" strike="noStrike" kern="0" cap="none" spc="0" normalizeH="0" dirty="0">
                <a:ln>
                  <a:noFill/>
                </a:ln>
                <a:solidFill>
                  <a:sysClr val="windowText" lastClr="000000"/>
                </a:solidFill>
                <a:effectLst/>
                <a:uLnTx/>
                <a:uFillTx/>
                <a:cs typeface="Arial" pitchFamily="34" charset="0"/>
              </a:rPr>
              <a:t>готовы к целевому освоению либо на арендных условия либо по договору купли-продажи</a:t>
            </a:r>
            <a:endParaRPr kumimoji="0" lang="en-US" sz="1200" i="0" u="none" strike="noStrike" kern="0" cap="none" spc="0" normalizeH="0" baseline="0" dirty="0">
              <a:ln>
                <a:noFill/>
              </a:ln>
              <a:solidFill>
                <a:sysClr val="windowText" lastClr="000000"/>
              </a:solidFill>
              <a:effectLst/>
              <a:uLnTx/>
              <a:uFillTx/>
              <a:cs typeface="Arial" pitchFamily="34" charset="0"/>
            </a:endParaRPr>
          </a:p>
        </p:txBody>
      </p:sp>
      <p:sp>
        <p:nvSpPr>
          <p:cNvPr id="18" name="Rectangle 17"/>
          <p:cNvSpPr/>
          <p:nvPr/>
        </p:nvSpPr>
        <p:spPr>
          <a:xfrm>
            <a:off x="4793047" y="4905894"/>
            <a:ext cx="4100128" cy="1224000"/>
          </a:xfrm>
          <a:prstGeom prst="rect">
            <a:avLst/>
          </a:prstGeom>
          <a:solidFill>
            <a:srgbClr val="C7E0FB"/>
          </a:solidFill>
        </p:spPr>
        <p:txBody>
          <a:bodyPr wrap="square" lIns="288000" tIns="73152" rIns="73152" bIns="73152" anchor="ctr">
            <a:noAutofit/>
          </a:bodyPr>
          <a:lstStyle/>
          <a:p>
            <a:pPr marL="171450" lvl="0" indent="-171450" defTabSz="914400" eaLnBrk="0" hangingPunct="0">
              <a:lnSpc>
                <a:spcPct val="90000"/>
              </a:lnSpc>
              <a:spcAft>
                <a:spcPts val="600"/>
              </a:spcAft>
              <a:buClr>
                <a:srgbClr val="FF6600"/>
              </a:buClr>
              <a:buSzPct val="100000"/>
              <a:buFont typeface="Arial" pitchFamily="34" charset="0"/>
              <a:buChar char="•"/>
            </a:pPr>
            <a:r>
              <a:rPr lang="ru-RU" sz="1200" dirty="0"/>
              <a:t>Высокий спрос на мясную продукцию как внутри страны, так и в регионе ВАС</a:t>
            </a:r>
            <a:r>
              <a:rPr lang="en-US" sz="1200" dirty="0"/>
              <a:t>. </a:t>
            </a:r>
          </a:p>
          <a:p>
            <a:pPr marL="171450" lvl="0" indent="-171450" defTabSz="914400" eaLnBrk="0" hangingPunct="0">
              <a:lnSpc>
                <a:spcPct val="90000"/>
              </a:lnSpc>
              <a:spcAft>
                <a:spcPts val="600"/>
              </a:spcAft>
              <a:buClr>
                <a:srgbClr val="FF6600"/>
              </a:buClr>
              <a:buSzPct val="100000"/>
              <a:buFont typeface="Arial" pitchFamily="34" charset="0"/>
              <a:buChar char="•"/>
            </a:pPr>
            <a:r>
              <a:rPr lang="ru-RU" sz="1200" dirty="0"/>
              <a:t>Потенциал поставки замороженной продукции </a:t>
            </a:r>
            <a:r>
              <a:rPr lang="ru-RU" sz="1200" b="1" dirty="0"/>
              <a:t>из Руанды только в одну ДРК может составить </a:t>
            </a:r>
            <a:r>
              <a:rPr lang="en-US" sz="1200" b="1" dirty="0"/>
              <a:t>$107</a:t>
            </a:r>
            <a:r>
              <a:rPr lang="ru-RU" sz="1200" b="1" dirty="0"/>
              <a:t>М</a:t>
            </a:r>
            <a:r>
              <a:rPr lang="en-US" sz="1200" b="1" dirty="0"/>
              <a:t>. </a:t>
            </a:r>
            <a:r>
              <a:rPr lang="ru-RU" sz="1200" dirty="0"/>
              <a:t>Только за </a:t>
            </a:r>
            <a:r>
              <a:rPr lang="en-GB" sz="1200" dirty="0"/>
              <a:t>9 </a:t>
            </a:r>
            <a:r>
              <a:rPr lang="ru-RU" sz="1200" dirty="0"/>
              <a:t>месяцев в</a:t>
            </a:r>
            <a:r>
              <a:rPr lang="en-GB" sz="1200" dirty="0"/>
              <a:t> 2016</a:t>
            </a:r>
            <a:r>
              <a:rPr lang="ru-RU" sz="1200" dirty="0"/>
              <a:t>г</a:t>
            </a:r>
            <a:r>
              <a:rPr lang="en-GB" sz="1200" dirty="0"/>
              <a:t>, </a:t>
            </a:r>
            <a:r>
              <a:rPr lang="ru-RU" sz="1200" dirty="0"/>
              <a:t>Руанда импортировала мясной продукции на </a:t>
            </a:r>
            <a:r>
              <a:rPr lang="en-GB" sz="1200" b="1" dirty="0"/>
              <a:t>154</a:t>
            </a:r>
            <a:r>
              <a:rPr lang="ru-RU" sz="1200" b="1" dirty="0"/>
              <a:t>М </a:t>
            </a:r>
            <a:r>
              <a:rPr lang="en-GB" sz="1200" b="1" dirty="0"/>
              <a:t>RWF</a:t>
            </a:r>
            <a:endParaRPr kumimoji="0" lang="en-US" sz="1200" b="0" i="0" u="none" strike="noStrike" kern="0" cap="none" spc="0" normalizeH="0" noProof="0" dirty="0">
              <a:ln>
                <a:noFill/>
              </a:ln>
              <a:solidFill>
                <a:sysClr val="windowText" lastClr="000000"/>
              </a:solidFill>
              <a:effectLst/>
              <a:uLnTx/>
              <a:uFillTx/>
              <a:cs typeface="Arial" pitchFamily="34" charset="0"/>
            </a:endParaRPr>
          </a:p>
        </p:txBody>
      </p:sp>
      <p:sp>
        <p:nvSpPr>
          <p:cNvPr id="19" name="Title 3"/>
          <p:cNvSpPr txBox="1">
            <a:spLocks/>
          </p:cNvSpPr>
          <p:nvPr/>
        </p:nvSpPr>
        <p:spPr bwMode="auto">
          <a:xfrm>
            <a:off x="250825" y="266947"/>
            <a:ext cx="8642350" cy="3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1" fontAlgn="base" hangingPunct="1">
              <a:lnSpc>
                <a:spcPct val="90000"/>
              </a:lnSpc>
              <a:spcBef>
                <a:spcPct val="0"/>
              </a:spcBef>
              <a:spcAft>
                <a:spcPct val="0"/>
              </a:spcAft>
              <a:defRPr sz="2400" b="1" kern="1200">
                <a:solidFill>
                  <a:schemeClr val="tx2"/>
                </a:solidFill>
                <a:latin typeface="Arial"/>
                <a:ea typeface="+mj-ea"/>
                <a:cs typeface="Arial"/>
                <a:sym typeface="Arial"/>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002960"/>
                </a:solidFill>
                <a:effectLst/>
                <a:uLnTx/>
                <a:uFillTx/>
                <a:latin typeface="Arial"/>
                <a:ea typeface="+mj-ea"/>
                <a:cs typeface="Arial"/>
                <a:sym typeface="Arial"/>
              </a:rPr>
              <a:t>Сельское хозяйство и животноводство</a:t>
            </a:r>
            <a:endParaRPr kumimoji="0" lang="en-GB" sz="2800" b="1" i="0" u="none" strike="noStrike" kern="1200" cap="none" spc="0" normalizeH="0" baseline="0" noProof="0" dirty="0">
              <a:ln>
                <a:noFill/>
              </a:ln>
              <a:solidFill>
                <a:srgbClr val="002960"/>
              </a:solidFill>
              <a:effectLst/>
              <a:uLnTx/>
              <a:uFillTx/>
              <a:latin typeface="Arial"/>
              <a:ea typeface="+mj-ea"/>
              <a:cs typeface="Arial"/>
              <a:sym typeface="Arial"/>
            </a:endParaRPr>
          </a:p>
        </p:txBody>
      </p:sp>
      <p:sp>
        <p:nvSpPr>
          <p:cNvPr id="20" name="TextBox 19"/>
          <p:cNvSpPr txBox="1"/>
          <p:nvPr/>
        </p:nvSpPr>
        <p:spPr bwMode="gray">
          <a:xfrm>
            <a:off x="497557" y="1251775"/>
            <a:ext cx="8148885" cy="249299"/>
          </a:xfrm>
          <a:prstGeom prst="rect">
            <a:avLst/>
          </a:prstGeom>
          <a:noFill/>
          <a:ln w="6350">
            <a:noFill/>
          </a:ln>
          <a:extLst>
            <a:ext uri="{91240B29-F687-4F45-9708-019B960494DF}">
              <a14:hiddenLine xmlns:a14="http://schemas.microsoft.com/office/drawing/2010/main" w="6350">
                <a:solidFill>
                  <a:srgbClr val="ADABA1"/>
                </a:solidFill>
              </a14:hiddenLine>
            </a:ext>
          </a:extLst>
        </p:spPr>
        <p:txBody>
          <a:bodyPr wrap="square" lIns="0" tIns="0" rIns="0" bIns="0" rtlCol="0" anchor="t" anchorCtr="0">
            <a:spAutoFit/>
          </a:bodyPr>
          <a:lstStyle/>
          <a:p>
            <a:pPr algn="ctr">
              <a:lnSpc>
                <a:spcPct val="90000"/>
              </a:lnSpc>
            </a:pPr>
            <a:r>
              <a:rPr lang="ru-RU" b="1" dirty="0">
                <a:latin typeface="Arial"/>
                <a:cs typeface="Arial" pitchFamily="34" charset="0"/>
              </a:rPr>
              <a:t>Инвестиционные возможности в с/х производстве и переработке</a:t>
            </a:r>
            <a:endParaRPr lang="en-US" b="1" dirty="0">
              <a:latin typeface="Arial"/>
              <a:cs typeface="Arial" pitchFamily="34" charset="0"/>
            </a:endParaRPr>
          </a:p>
        </p:txBody>
      </p:sp>
      <p:sp>
        <p:nvSpPr>
          <p:cNvPr id="21" name="Rectangle 20"/>
          <p:cNvSpPr/>
          <p:nvPr/>
        </p:nvSpPr>
        <p:spPr>
          <a:xfrm>
            <a:off x="3275856" y="1773238"/>
            <a:ext cx="5617319" cy="411058"/>
          </a:xfrm>
          <a:prstGeom prst="rect">
            <a:avLst/>
          </a:prstGeom>
          <a:solidFill>
            <a:srgbClr val="002960"/>
          </a:solidFill>
          <a:ln w="9525" cap="flat" cmpd="sng" algn="ctr">
            <a:solidFill>
              <a:srgbClr val="002960"/>
            </a:solidFill>
            <a:prstDash val="solid"/>
          </a:ln>
          <a:effectLst/>
          <a:extLst/>
        </p:spPr>
        <p:txBody>
          <a:bodyPr rot="0" spcFirstLastPara="0" vertOverflow="overflow" horzOverflow="overflow" vert="horz" wrap="square" lIns="72009" tIns="72009" rIns="72009" bIns="72009" numCol="1" spcCol="0" rtlCol="0" fromWordArt="0" anchor="ctr" anchorCtr="0" forceAA="0" compatLnSpc="1">
            <a:prstTxWarp prst="textNoShape">
              <a:avLst/>
            </a:prstTxWarp>
            <a:noAutofit/>
          </a:bodyPr>
          <a:lstStyle/>
          <a:p>
            <a:pPr algn="ctr" defTabSz="914400" fontAlgn="base">
              <a:lnSpc>
                <a:spcPct val="90000"/>
              </a:lnSpc>
              <a:spcBef>
                <a:spcPct val="0"/>
              </a:spcBef>
              <a:spcAft>
                <a:spcPct val="0"/>
              </a:spcAft>
              <a:defRPr/>
            </a:pPr>
            <a:r>
              <a:rPr lang="ru-RU" sz="1600" b="1" kern="0" dirty="0">
                <a:solidFill>
                  <a:srgbClr val="FFFFFF"/>
                </a:solidFill>
                <a:latin typeface="Arial"/>
                <a:cs typeface="Arial"/>
              </a:rPr>
              <a:t>Инвестиционные возможности</a:t>
            </a:r>
            <a:endParaRPr lang="en-US" sz="1600" b="1" kern="0" dirty="0">
              <a:solidFill>
                <a:srgbClr val="FFFFFF"/>
              </a:solidFill>
              <a:latin typeface="Arial"/>
              <a:cs typeface="Arial"/>
            </a:endParaRPr>
          </a:p>
        </p:txBody>
      </p:sp>
      <p:sp>
        <p:nvSpPr>
          <p:cNvPr id="22" name="Pentagon 21"/>
          <p:cNvSpPr/>
          <p:nvPr/>
        </p:nvSpPr>
        <p:spPr>
          <a:xfrm>
            <a:off x="250825" y="1772816"/>
            <a:ext cx="2900804" cy="411480"/>
          </a:xfrm>
          <a:prstGeom prst="homePlate">
            <a:avLst>
              <a:gd name="adj" fmla="val 19760"/>
            </a:avLst>
          </a:prstGeom>
          <a:solidFill>
            <a:srgbClr val="002960"/>
          </a:solidFill>
          <a:ln w="6350">
            <a:solidFill>
              <a:srgbClr val="002960"/>
            </a:solidFill>
            <a:miter lim="800000"/>
            <a:headEnd/>
            <a:tailEnd/>
          </a:ln>
        </p:spPr>
        <p:txBody>
          <a:bodyPr lIns="72000" tIns="72000" rIns="72000" bIns="72000" anchor="ctr"/>
          <a:lstStyle/>
          <a:p>
            <a:pPr marL="0" marR="0" lvl="0" indent="0" algn="ctr" defTabSz="914400" eaLnBrk="0" fontAlgn="auto" latinLnBrk="0" hangingPunct="0">
              <a:lnSpc>
                <a:spcPct val="90000"/>
              </a:lnSpc>
              <a:spcBef>
                <a:spcPct val="0"/>
              </a:spcBef>
              <a:spcAft>
                <a:spcPts val="0"/>
              </a:spcAft>
              <a:buClrTx/>
              <a:buSzTx/>
              <a:buFontTx/>
              <a:buNone/>
              <a:tabLst/>
              <a:defRPr/>
            </a:pPr>
            <a:r>
              <a:rPr kumimoji="0" lang="ru-RU" sz="1600" b="1" i="0" u="none" strike="noStrike" kern="0" cap="none" spc="0" normalizeH="0" baseline="0" noProof="0" dirty="0">
                <a:ln>
                  <a:noFill/>
                </a:ln>
                <a:solidFill>
                  <a:srgbClr val="FFFFFF"/>
                </a:solidFill>
                <a:effectLst/>
                <a:uLnTx/>
                <a:uFillTx/>
                <a:latin typeface="Arial"/>
                <a:cs typeface="Arial" pitchFamily="34" charset="0"/>
              </a:rPr>
              <a:t>Обзор</a:t>
            </a:r>
            <a:endParaRPr kumimoji="0" lang="en-US" sz="1600" b="1" i="0" u="none" strike="noStrike" kern="0" cap="none" spc="0" normalizeH="0" baseline="0" noProof="0" dirty="0">
              <a:ln>
                <a:noFill/>
              </a:ln>
              <a:solidFill>
                <a:srgbClr val="FFFFFF"/>
              </a:solidFill>
              <a:effectLst/>
              <a:uLnTx/>
              <a:uFillTx/>
              <a:latin typeface="Arial"/>
              <a:cs typeface="Arial" pitchFamily="34" charset="0"/>
            </a:endParaRPr>
          </a:p>
        </p:txBody>
      </p:sp>
      <p:sp>
        <p:nvSpPr>
          <p:cNvPr id="23" name="Rectangle 8"/>
          <p:cNvSpPr>
            <a:spLocks noChangeArrowheads="1"/>
          </p:cNvSpPr>
          <p:nvPr/>
        </p:nvSpPr>
        <p:spPr bwMode="gray">
          <a:xfrm>
            <a:off x="250825" y="2184294"/>
            <a:ext cx="2819048" cy="3945600"/>
          </a:xfrm>
          <a:prstGeom prst="rect">
            <a:avLst/>
          </a:prstGeom>
          <a:noFill/>
          <a:ln w="6350">
            <a:solidFill>
              <a:srgbClr val="002960"/>
            </a:solidFill>
            <a:miter lim="800000"/>
            <a:headEnd/>
            <a:tailEnd/>
          </a:ln>
        </p:spPr>
        <p:txBody>
          <a:bodyPr wrap="square" lIns="91440" tIns="91440" rIns="0" bIns="0" anchorCtr="0">
            <a:noAutofit/>
          </a:bodyPr>
          <a:lstStyle/>
          <a:p>
            <a:pPr marL="171450" marR="0" lvl="0" indent="-171450" defTabSz="966788" eaLnBrk="0" fontAlgn="auto" latinLnBrk="0" hangingPunct="0">
              <a:lnSpc>
                <a:spcPct val="90000"/>
              </a:lnSpc>
              <a:spcBef>
                <a:spcPts val="900"/>
              </a:spcBef>
              <a:spcAft>
                <a:spcPts val="0"/>
              </a:spcAft>
              <a:buClr>
                <a:srgbClr val="FF6600"/>
              </a:buClr>
              <a:buSzPct val="100000"/>
              <a:buFont typeface="Arial" pitchFamily="34" charset="0"/>
              <a:buChar char="•"/>
              <a:tabLst/>
              <a:defRPr/>
            </a:pPr>
            <a:endParaRPr kumimoji="0" lang="ru-RU" sz="1400" b="0" i="0" u="none" strike="noStrike" kern="0" cap="none" spc="0" normalizeH="0" baseline="0" noProof="0" dirty="0">
              <a:ln>
                <a:noFill/>
              </a:ln>
              <a:solidFill>
                <a:sysClr val="windowText" lastClr="000000"/>
              </a:solidFill>
              <a:effectLst/>
              <a:uLnTx/>
              <a:uFillTx/>
              <a:latin typeface="Arial"/>
              <a:cs typeface="Arial" pitchFamily="34" charset="0"/>
            </a:endParaRPr>
          </a:p>
          <a:p>
            <a:pPr marL="171450" marR="0" lvl="0" indent="-171450" defTabSz="966788" eaLnBrk="0" fontAlgn="auto" latinLnBrk="0" hangingPunct="0">
              <a:lnSpc>
                <a:spcPct val="90000"/>
              </a:lnSpc>
              <a:spcBef>
                <a:spcPts val="900"/>
              </a:spcBef>
              <a:spcAft>
                <a:spcPts val="0"/>
              </a:spcAft>
              <a:buClr>
                <a:srgbClr val="FF6600"/>
              </a:buClr>
              <a:buSzPct val="100000"/>
              <a:buFont typeface="Arial" pitchFamily="34" charset="0"/>
              <a:buChar char="•"/>
              <a:tabLst/>
              <a:defRPr/>
            </a:pPr>
            <a:r>
              <a:rPr kumimoji="0" lang="ru-RU" sz="1400" b="0" i="0" u="none" strike="noStrike" kern="0" cap="none" spc="0" normalizeH="0" baseline="0" noProof="0" dirty="0">
                <a:ln>
                  <a:noFill/>
                </a:ln>
                <a:solidFill>
                  <a:sysClr val="windowText" lastClr="000000"/>
                </a:solidFill>
                <a:effectLst/>
                <a:uLnTx/>
                <a:uFillTx/>
                <a:latin typeface="Arial"/>
                <a:cs typeface="Arial" pitchFamily="34" charset="0"/>
              </a:rPr>
              <a:t>С/х отрасли вырабатывают 1/3 ВВП Руанды, в них заняты около 70% всего населения. </a:t>
            </a:r>
          </a:p>
          <a:p>
            <a:pPr marL="171450" marR="0" lvl="0" indent="-171450" defTabSz="966788" eaLnBrk="0" fontAlgn="auto" latinLnBrk="0" hangingPunct="0">
              <a:lnSpc>
                <a:spcPct val="90000"/>
              </a:lnSpc>
              <a:spcBef>
                <a:spcPts val="900"/>
              </a:spcBef>
              <a:spcAft>
                <a:spcPts val="0"/>
              </a:spcAft>
              <a:buClr>
                <a:srgbClr val="FF6600"/>
              </a:buClr>
              <a:buSzPct val="100000"/>
              <a:buFont typeface="Arial" pitchFamily="34" charset="0"/>
              <a:buChar char="•"/>
              <a:tabLst/>
              <a:defRPr/>
            </a:pPr>
            <a:r>
              <a:rPr lang="ru-RU" sz="1400" kern="0" dirty="0">
                <a:solidFill>
                  <a:sysClr val="windowText" lastClr="000000"/>
                </a:solidFill>
                <a:latin typeface="Arial"/>
                <a:cs typeface="Arial" pitchFamily="34" charset="0"/>
              </a:rPr>
              <a:t>Годовой темп роста –</a:t>
            </a:r>
            <a:r>
              <a:rPr lang="en-US" sz="1400" kern="0" dirty="0">
                <a:solidFill>
                  <a:sysClr val="windowText" lastClr="000000"/>
                </a:solidFill>
                <a:latin typeface="Arial"/>
                <a:cs typeface="Arial" pitchFamily="34" charset="0"/>
              </a:rPr>
              <a:t> 5.5%</a:t>
            </a:r>
            <a:r>
              <a:rPr lang="ru-RU" sz="1400" kern="0" dirty="0">
                <a:solidFill>
                  <a:sysClr val="windowText" lastClr="000000"/>
                </a:solidFill>
                <a:latin typeface="Arial"/>
                <a:cs typeface="Arial" pitchFamily="34" charset="0"/>
              </a:rPr>
              <a:t>, ожидается рост до </a:t>
            </a:r>
            <a:r>
              <a:rPr lang="en-US" sz="1400" kern="0" dirty="0">
                <a:solidFill>
                  <a:sysClr val="windowText" lastClr="000000"/>
                </a:solidFill>
                <a:latin typeface="Arial"/>
                <a:cs typeface="Arial" pitchFamily="34" charset="0"/>
              </a:rPr>
              <a:t>8.5% </a:t>
            </a:r>
            <a:r>
              <a:rPr lang="ru-RU" sz="1400" kern="0" dirty="0">
                <a:solidFill>
                  <a:sysClr val="windowText" lastClr="000000"/>
                </a:solidFill>
                <a:latin typeface="Arial"/>
                <a:cs typeface="Arial" pitchFamily="34" charset="0"/>
              </a:rPr>
              <a:t>к</a:t>
            </a:r>
            <a:r>
              <a:rPr lang="en-US" sz="1400" kern="0" dirty="0">
                <a:solidFill>
                  <a:sysClr val="windowText" lastClr="000000"/>
                </a:solidFill>
                <a:latin typeface="Arial"/>
                <a:cs typeface="Arial" pitchFamily="34" charset="0"/>
              </a:rPr>
              <a:t> 2018</a:t>
            </a:r>
            <a:r>
              <a:rPr lang="ru-RU" sz="1400" kern="0" dirty="0">
                <a:solidFill>
                  <a:sysClr val="windowText" lastClr="000000"/>
                </a:solidFill>
                <a:latin typeface="Arial"/>
                <a:cs typeface="Arial" pitchFamily="34" charset="0"/>
              </a:rPr>
              <a:t>г</a:t>
            </a:r>
            <a:r>
              <a:rPr lang="en-US" sz="1400" kern="0" dirty="0">
                <a:solidFill>
                  <a:sysClr val="windowText" lastClr="000000"/>
                </a:solidFill>
                <a:latin typeface="Arial"/>
                <a:cs typeface="Arial" pitchFamily="34" charset="0"/>
              </a:rPr>
              <a:t>.</a:t>
            </a:r>
            <a:endParaRPr kumimoji="0" lang="en-US" sz="1400" b="0" i="0" u="none" strike="noStrike" kern="0" cap="none" spc="0" normalizeH="0" baseline="0" noProof="0" dirty="0">
              <a:ln>
                <a:noFill/>
              </a:ln>
              <a:solidFill>
                <a:sysClr val="windowText" lastClr="000000"/>
              </a:solidFill>
              <a:effectLst/>
              <a:uLnTx/>
              <a:uFillTx/>
              <a:latin typeface="Arial"/>
              <a:cs typeface="Arial" pitchFamily="34" charset="0"/>
            </a:endParaRPr>
          </a:p>
        </p:txBody>
      </p:sp>
      <p:sp>
        <p:nvSpPr>
          <p:cNvPr id="24" name="Pentagon 23"/>
          <p:cNvSpPr/>
          <p:nvPr/>
        </p:nvSpPr>
        <p:spPr>
          <a:xfrm>
            <a:off x="3275856" y="2275310"/>
            <a:ext cx="1776644" cy="1224000"/>
          </a:xfrm>
          <a:prstGeom prst="homePlate">
            <a:avLst>
              <a:gd name="adj" fmla="val 19760"/>
            </a:avLst>
          </a:prstGeom>
          <a:solidFill>
            <a:srgbClr val="0066CC"/>
          </a:solidFill>
          <a:ln w="6350">
            <a:noFill/>
            <a:miter lim="800000"/>
            <a:headEnd/>
            <a:tailEnd/>
          </a:ln>
        </p:spPr>
        <p:txBody>
          <a:bodyPr lIns="72000" tIns="72000" rIns="72000" bIns="72000" anchor="ctr"/>
          <a:lstStyle/>
          <a:p>
            <a:pPr lvl="0" defTabSz="914400" eaLnBrk="0" hangingPunct="0">
              <a:lnSpc>
                <a:spcPct val="90000"/>
              </a:lnSpc>
              <a:spcBef>
                <a:spcPct val="0"/>
              </a:spcBef>
              <a:defRPr/>
            </a:pPr>
            <a:r>
              <a:rPr lang="ru-RU" sz="1500" b="1" kern="0" dirty="0">
                <a:solidFill>
                  <a:srgbClr val="FFFFFF"/>
                </a:solidFill>
                <a:latin typeface="Arial"/>
                <a:cs typeface="Arial" pitchFamily="34" charset="0"/>
              </a:rPr>
              <a:t>Проект по развитию ирригационной системы и фермерства в </a:t>
            </a:r>
            <a:r>
              <a:rPr lang="ru-RU" sz="1500" b="1" kern="0" dirty="0" err="1">
                <a:solidFill>
                  <a:srgbClr val="FFFFFF"/>
                </a:solidFill>
                <a:latin typeface="Arial"/>
                <a:cs typeface="Arial" pitchFamily="34" charset="0"/>
              </a:rPr>
              <a:t>Габиро</a:t>
            </a:r>
            <a:r>
              <a:rPr lang="ru-RU" sz="1500" b="1" kern="0" dirty="0">
                <a:solidFill>
                  <a:srgbClr val="FFFFFF"/>
                </a:solidFill>
                <a:latin typeface="Arial"/>
                <a:cs typeface="Arial" pitchFamily="34" charset="0"/>
              </a:rPr>
              <a:t> </a:t>
            </a:r>
            <a:r>
              <a:rPr lang="en-US" sz="1500" b="1" kern="0" dirty="0">
                <a:solidFill>
                  <a:srgbClr val="FFFFFF"/>
                </a:solidFill>
                <a:latin typeface="Arial"/>
                <a:cs typeface="Arial" pitchFamily="34" charset="0"/>
              </a:rPr>
              <a:t>($200</a:t>
            </a:r>
            <a:r>
              <a:rPr lang="ru-RU" sz="1500" b="1" kern="0" dirty="0">
                <a:solidFill>
                  <a:srgbClr val="FFFFFF"/>
                </a:solidFill>
                <a:latin typeface="Arial"/>
                <a:cs typeface="Arial" pitchFamily="34" charset="0"/>
              </a:rPr>
              <a:t>М</a:t>
            </a:r>
            <a:r>
              <a:rPr lang="en-US" sz="1500" b="1" kern="0" dirty="0">
                <a:solidFill>
                  <a:srgbClr val="FFFFFF"/>
                </a:solidFill>
                <a:latin typeface="Arial"/>
                <a:cs typeface="Arial" pitchFamily="34" charset="0"/>
              </a:rPr>
              <a:t>)</a:t>
            </a:r>
          </a:p>
        </p:txBody>
      </p:sp>
      <p:sp>
        <p:nvSpPr>
          <p:cNvPr id="25" name="Pentagon 24"/>
          <p:cNvSpPr/>
          <p:nvPr/>
        </p:nvSpPr>
        <p:spPr>
          <a:xfrm>
            <a:off x="3275856" y="3590602"/>
            <a:ext cx="1776644" cy="1224000"/>
          </a:xfrm>
          <a:prstGeom prst="homePlate">
            <a:avLst>
              <a:gd name="adj" fmla="val 19760"/>
            </a:avLst>
          </a:prstGeom>
          <a:solidFill>
            <a:srgbClr val="0066CC"/>
          </a:solidFill>
          <a:ln w="6350">
            <a:noFill/>
            <a:miter lim="800000"/>
            <a:headEnd/>
            <a:tailEnd/>
          </a:ln>
        </p:spPr>
        <p:txBody>
          <a:bodyPr wrap="none" lIns="72000" tIns="72000" rIns="0" bIns="72000" anchor="ctr"/>
          <a:lstStyle/>
          <a:p>
            <a:pPr marL="0" marR="0" lvl="0" indent="0" defTabSz="914400" eaLnBrk="0" fontAlgn="auto" latinLnBrk="0" hangingPunct="0">
              <a:lnSpc>
                <a:spcPct val="90000"/>
              </a:lnSpc>
              <a:spcBef>
                <a:spcPct val="0"/>
              </a:spcBef>
              <a:spcAft>
                <a:spcPts val="0"/>
              </a:spcAft>
              <a:buClrTx/>
              <a:buSzTx/>
              <a:buFontTx/>
              <a:buNone/>
              <a:tabLst/>
              <a:defRPr/>
            </a:pPr>
            <a:r>
              <a:rPr kumimoji="0" lang="ru-RU" sz="1500" b="1" i="0" u="none" strike="noStrike" kern="0" cap="none" spc="0" normalizeH="0" baseline="0" noProof="0" dirty="0">
                <a:ln>
                  <a:noFill/>
                </a:ln>
                <a:solidFill>
                  <a:srgbClr val="FFFFFF"/>
                </a:solidFill>
                <a:effectLst/>
                <a:uLnTx/>
                <a:uFillTx/>
                <a:latin typeface="Arial"/>
                <a:cs typeface="Arial" pitchFamily="34" charset="0"/>
              </a:rPr>
              <a:t>Цветоводство </a:t>
            </a:r>
            <a:r>
              <a:rPr kumimoji="0" lang="en-US" sz="1500" b="1" i="0" u="none" strike="noStrike" kern="0" cap="none" spc="0" normalizeH="0" baseline="0" noProof="0" dirty="0">
                <a:ln>
                  <a:noFill/>
                </a:ln>
                <a:solidFill>
                  <a:srgbClr val="FFFFFF"/>
                </a:solidFill>
                <a:effectLst/>
                <a:uLnTx/>
                <a:uFillTx/>
                <a:latin typeface="Arial"/>
                <a:cs typeface="Arial" pitchFamily="34" charset="0"/>
              </a:rPr>
              <a:t> </a:t>
            </a:r>
          </a:p>
        </p:txBody>
      </p:sp>
      <p:sp>
        <p:nvSpPr>
          <p:cNvPr id="26" name="Pentagon 25"/>
          <p:cNvSpPr/>
          <p:nvPr/>
        </p:nvSpPr>
        <p:spPr>
          <a:xfrm>
            <a:off x="3275856" y="4905894"/>
            <a:ext cx="1776644" cy="1224000"/>
          </a:xfrm>
          <a:prstGeom prst="homePlate">
            <a:avLst>
              <a:gd name="adj" fmla="val 19760"/>
            </a:avLst>
          </a:prstGeom>
          <a:solidFill>
            <a:srgbClr val="0066CC"/>
          </a:solidFill>
          <a:ln w="6350">
            <a:noFill/>
            <a:miter lim="800000"/>
            <a:headEnd/>
            <a:tailEnd/>
          </a:ln>
        </p:spPr>
        <p:txBody>
          <a:bodyPr lIns="72000" tIns="72000" rIns="72000" bIns="72000" anchor="ctr"/>
          <a:lstStyle/>
          <a:p>
            <a:pPr marL="0" marR="0" lvl="0" indent="0" defTabSz="914400" eaLnBrk="0" fontAlgn="auto" latinLnBrk="0" hangingPunct="0">
              <a:lnSpc>
                <a:spcPct val="90000"/>
              </a:lnSpc>
              <a:spcBef>
                <a:spcPct val="0"/>
              </a:spcBef>
              <a:spcAft>
                <a:spcPts val="0"/>
              </a:spcAft>
              <a:buClrTx/>
              <a:buSzTx/>
              <a:buFontTx/>
              <a:buNone/>
              <a:tabLst/>
              <a:defRPr/>
            </a:pPr>
            <a:r>
              <a:rPr lang="ru-RU" sz="1500" b="1" kern="0" dirty="0">
                <a:solidFill>
                  <a:srgbClr val="FFFFFF"/>
                </a:solidFill>
                <a:latin typeface="Arial"/>
                <a:cs typeface="Arial" pitchFamily="34" charset="0"/>
              </a:rPr>
              <a:t>Мясное производство </a:t>
            </a:r>
            <a:endParaRPr kumimoji="0" lang="en-US" sz="1500" b="1" i="0" u="none" strike="noStrike" kern="0" cap="none" spc="0" normalizeH="0" baseline="0" noProof="0" dirty="0">
              <a:ln>
                <a:noFill/>
              </a:ln>
              <a:solidFill>
                <a:srgbClr val="FFFFFF"/>
              </a:solidFill>
              <a:effectLst/>
              <a:uLnTx/>
              <a:uFillTx/>
              <a:latin typeface="Arial"/>
              <a:cs typeface="Arial" pitchFamily="34" charset="0"/>
            </a:endParaRPr>
          </a:p>
        </p:txBody>
      </p:sp>
      <p:cxnSp>
        <p:nvCxnSpPr>
          <p:cNvPr id="30" name="Straight Connector 29"/>
          <p:cNvCxnSpPr/>
          <p:nvPr/>
        </p:nvCxnSpPr>
        <p:spPr>
          <a:xfrm>
            <a:off x="0" y="1027326"/>
            <a:ext cx="9144000" cy="0"/>
          </a:xfrm>
          <a:prstGeom prst="line">
            <a:avLst/>
          </a:prstGeom>
          <a:ln w="38100" cmpd="sng">
            <a:solidFill>
              <a:schemeClr val="tx2"/>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0" y="6450384"/>
            <a:ext cx="7706983" cy="0"/>
          </a:xfrm>
          <a:prstGeom prst="line">
            <a:avLst/>
          </a:prstGeom>
          <a:ln w="38100" cmpd="sng">
            <a:solidFill>
              <a:schemeClr val="tx2"/>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pic>
        <p:nvPicPr>
          <p:cNvPr id="2" name="Picture 1" descr="agriculture.jpeg"/>
          <p:cNvPicPr>
            <a:picLocks/>
          </p:cNvPicPr>
          <p:nvPr/>
        </p:nvPicPr>
        <p:blipFill>
          <a:blip r:embed="rId4">
            <a:extLst>
              <a:ext uri="{28A0092B-C50C-407E-A947-70E740481C1C}">
                <a14:useLocalDpi xmlns:a14="http://schemas.microsoft.com/office/drawing/2010/main" val="0"/>
              </a:ext>
            </a:extLst>
          </a:blip>
          <a:stretch>
            <a:fillRect/>
          </a:stretch>
        </p:blipFill>
        <p:spPr>
          <a:xfrm>
            <a:off x="369873" y="4365894"/>
            <a:ext cx="2628000" cy="1692000"/>
          </a:xfrm>
          <a:prstGeom prst="rect">
            <a:avLst/>
          </a:prstGeom>
        </p:spPr>
      </p:pic>
    </p:spTree>
    <p:extLst>
      <p:ext uri="{BB962C8B-B14F-4D97-AF65-F5344CB8AC3E}">
        <p14:creationId xmlns:p14="http://schemas.microsoft.com/office/powerpoint/2010/main" val="1524281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99N6VP3o7kmxujrKUbvNn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G59W.lE9dUKoPOnWP4QFu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lewa15DFBkGyaGBw_nL5b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lewa15DFBkGyaGBw_nL5b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G59W.lE9dUKoPOnWP4QFu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99N6VP3o7kmxujrKUbvNn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e4_2X212kEmdEt3AfTC2f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IKe55OMnckCP764mwkSkt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LPnVpLMZ4UOQ4zHMUfSOu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IKe55OMnckCP764mwkSkt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99N6VP3o7kmxujrKUbvNn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J4vhMd_zB0q7LvJo1NohD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G59W.lE9dUKoPOnWP4QFu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zoqJZMX2Y0CLOOw9FLvZL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lewa15DFBkGyaGBw_nL5b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661mbyaqXkWtKAmO2qvuq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lewa15DFBkGyaGBw_nL5b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G59W.lE9dUKoPOnWP4QFu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e4_2X212kEmdEt3AfTC2f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IKe55OMnckCP764mwkSkt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IKe55OMnckCP764mwkSkt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99N6VP3o7kmxujrKUbvNn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J4vhMd_zB0q7LvJo1NohD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G59W.lE9dUKoPOnWP4QFu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zoqJZMX2Y0CLOOw9FLvZL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lewa15DFBkGyaGBw_nL5b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661mbyaqXkWtKAmO2qvuq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4qYVonyudkWVS9XuFKzXu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lewa15DFBkGyaGBw_nL5b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G59W.lE9dUKoPOnWP4QFu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99N6VP3o7kmxujrKUbvNn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e4_2X212kEmdEt3AfTC2f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IKe55OMnckCP764mwkSkt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IKe55OMnckCP764mwkSkt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99N6VP3o7kmxujrKUbvNn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J4vhMd_zB0q7LvJo1NohD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G59W.lE9dUKoPOnWP4QFu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zoqJZMX2Y0CLOOw9FLvZL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lewa15DFBkGyaGBw_nL5b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661mbyaqXkWtKAmO2qvuq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lewa15DFBkGyaGBw_nL5b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lewa15DFBkGyaGBw_nL5b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lewa15DFBkGyaGBw_nL5b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99N6VP3o7kmxujrKUbvNn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4qYVonyudkWVS9XuFKzXu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9534</TotalTime>
  <Words>4191</Words>
  <Application>Microsoft Office PowerPoint</Application>
  <PresentationFormat>On-screen Show (4:3)</PresentationFormat>
  <Paragraphs>403</Paragraphs>
  <Slides>22</Slides>
  <Notes>12</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41" baseType="lpstr">
      <vt:lpstr>MS Gothic</vt:lpstr>
      <vt:lpstr>ＭＳ Ｐゴシック</vt:lpstr>
      <vt:lpstr>ＭＳ Ｐゴシック</vt:lpstr>
      <vt:lpstr>Andale Mono</vt:lpstr>
      <vt:lpstr>Arial</vt:lpstr>
      <vt:lpstr>ArialMT</vt:lpstr>
      <vt:lpstr>Avenir Medium</vt:lpstr>
      <vt:lpstr>Bookman Old Style</vt:lpstr>
      <vt:lpstr>Calibri</vt:lpstr>
      <vt:lpstr>Candara</vt:lpstr>
      <vt:lpstr>Helvetica Neue</vt:lpstr>
      <vt:lpstr>Palatino</vt:lpstr>
      <vt:lpstr>Symbol</vt:lpstr>
      <vt:lpstr>Times New Roman</vt:lpstr>
      <vt:lpstr>Trebuchet MS</vt:lpstr>
      <vt:lpstr>Wingdings</vt:lpstr>
      <vt:lpstr>Office Theme</vt:lpstr>
      <vt:lpstr>think-cell Slide</vt:lpstr>
      <vt:lpstr>Microsoft Office Excel Chart</vt:lpstr>
      <vt:lpstr>PowerPoint Presentation</vt:lpstr>
      <vt:lpstr>Руанда: статистика</vt:lpstr>
      <vt:lpstr>Стратегия развития Руанды</vt:lpstr>
      <vt:lpstr>5 причин для инвестирования в бизнес в Руанде</vt:lpstr>
      <vt:lpstr>Руанда на международной арене</vt:lpstr>
      <vt:lpstr>PowerPoint Presentation</vt:lpstr>
      <vt:lpstr>PowerPoint Presentation</vt:lpstr>
      <vt:lpstr>PowerPoint Presentation</vt:lpstr>
      <vt:lpstr>PowerPoint Presentation</vt:lpstr>
      <vt:lpstr>Руанда Отличные условия для производства высококачественной с/х продукции Возможности инвестирования: С/Х Экспорт продукции</vt:lpstr>
      <vt:lpstr>(Продол……)  Отличные условия для производства высококачественной с/х продукции Возможности инвестирования: С/Х Экспорт продукции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Как начать бизнес в Руанде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Ozlem Akkurt</dc:creator>
  <cp:lastModifiedBy>Janne</cp:lastModifiedBy>
  <cp:revision>378</cp:revision>
  <dcterms:created xsi:type="dcterms:W3CDTF">2017-06-07T09:34:15Z</dcterms:created>
  <dcterms:modified xsi:type="dcterms:W3CDTF">2017-10-22T14:36:06Z</dcterms:modified>
</cp:coreProperties>
</file>